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6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7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32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33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49"/>
  </p:notesMasterIdLst>
  <p:sldIdLst>
    <p:sldId id="267" r:id="rId5"/>
    <p:sldId id="327" r:id="rId6"/>
    <p:sldId id="326" r:id="rId7"/>
    <p:sldId id="305" r:id="rId8"/>
    <p:sldId id="266" r:id="rId9"/>
    <p:sldId id="320" r:id="rId10"/>
    <p:sldId id="321" r:id="rId11"/>
    <p:sldId id="322" r:id="rId12"/>
    <p:sldId id="288" r:id="rId13"/>
    <p:sldId id="291" r:id="rId14"/>
    <p:sldId id="304" r:id="rId15"/>
    <p:sldId id="333" r:id="rId16"/>
    <p:sldId id="319" r:id="rId17"/>
    <p:sldId id="332" r:id="rId18"/>
    <p:sldId id="323" r:id="rId19"/>
    <p:sldId id="301" r:id="rId20"/>
    <p:sldId id="298" r:id="rId21"/>
    <p:sldId id="303" r:id="rId22"/>
    <p:sldId id="302" r:id="rId23"/>
    <p:sldId id="297" r:id="rId24"/>
    <p:sldId id="299" r:id="rId25"/>
    <p:sldId id="331" r:id="rId26"/>
    <p:sldId id="318" r:id="rId27"/>
    <p:sldId id="287" r:id="rId28"/>
    <p:sldId id="293" r:id="rId29"/>
    <p:sldId id="296" r:id="rId30"/>
    <p:sldId id="330" r:id="rId31"/>
    <p:sldId id="294" r:id="rId32"/>
    <p:sldId id="295" r:id="rId33"/>
    <p:sldId id="306" r:id="rId34"/>
    <p:sldId id="324" r:id="rId35"/>
    <p:sldId id="315" r:id="rId36"/>
    <p:sldId id="316" r:id="rId37"/>
    <p:sldId id="317" r:id="rId38"/>
    <p:sldId id="325" r:id="rId39"/>
    <p:sldId id="289" r:id="rId40"/>
    <p:sldId id="292" r:id="rId41"/>
    <p:sldId id="312" r:id="rId42"/>
    <p:sldId id="308" r:id="rId43"/>
    <p:sldId id="309" r:id="rId44"/>
    <p:sldId id="310" r:id="rId45"/>
    <p:sldId id="311" r:id="rId46"/>
    <p:sldId id="307" r:id="rId47"/>
    <p:sldId id="329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1F58499-2624-4885-B0E3-8D755BA3656E}">
          <p14:sldIdLst>
            <p14:sldId id="267"/>
            <p14:sldId id="327"/>
            <p14:sldId id="326"/>
            <p14:sldId id="305"/>
            <p14:sldId id="266"/>
            <p14:sldId id="320"/>
            <p14:sldId id="321"/>
            <p14:sldId id="322"/>
            <p14:sldId id="288"/>
            <p14:sldId id="291"/>
            <p14:sldId id="304"/>
            <p14:sldId id="333"/>
            <p14:sldId id="319"/>
            <p14:sldId id="332"/>
            <p14:sldId id="323"/>
            <p14:sldId id="301"/>
            <p14:sldId id="298"/>
            <p14:sldId id="303"/>
            <p14:sldId id="302"/>
            <p14:sldId id="297"/>
            <p14:sldId id="299"/>
            <p14:sldId id="331"/>
            <p14:sldId id="318"/>
            <p14:sldId id="287"/>
            <p14:sldId id="293"/>
            <p14:sldId id="296"/>
            <p14:sldId id="330"/>
            <p14:sldId id="294"/>
            <p14:sldId id="295"/>
            <p14:sldId id="306"/>
            <p14:sldId id="324"/>
            <p14:sldId id="315"/>
            <p14:sldId id="316"/>
            <p14:sldId id="317"/>
            <p14:sldId id="325"/>
            <p14:sldId id="289"/>
            <p14:sldId id="292"/>
            <p14:sldId id="312"/>
            <p14:sldId id="308"/>
            <p14:sldId id="309"/>
            <p14:sldId id="310"/>
            <p14:sldId id="311"/>
            <p14:sldId id="307"/>
            <p14:sldId id="32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B9BD5"/>
    <a:srgbClr val="ED7D31"/>
    <a:srgbClr val="FFFFFF"/>
    <a:srgbClr val="4472C4"/>
    <a:srgbClr val="000000"/>
    <a:srgbClr val="3399FF"/>
    <a:srgbClr val="537DC9"/>
    <a:srgbClr val="CCFFFF"/>
    <a:srgbClr val="CCECFF"/>
    <a:srgbClr val="66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A3A43C1-2B82-48AE-BA14-C3901B5ECFDB}" v="2" dt="2019-08-08T20:13:32.57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719" autoAdjust="0"/>
    <p:restoredTop sz="88235" autoAdjust="0"/>
  </p:normalViewPr>
  <p:slideViewPr>
    <p:cSldViewPr snapToGrid="0">
      <p:cViewPr varScale="1">
        <p:scale>
          <a:sx n="101" d="100"/>
          <a:sy n="101" d="100"/>
        </p:scale>
        <p:origin x="81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presProps" Target="presProps.xml"/><Relationship Id="rId55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tableStyles" Target="tableStyles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8" Type="http://schemas.openxmlformats.org/officeDocument/2006/relationships/slide" Target="slides/slide4.xml"/><Relationship Id="rId51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hawn Shao" userId="453d2a0c-6247-4e9c-a934-cabd9d10664f" providerId="ADAL" clId="{6F44D12E-7322-4844-B1C8-E3B8EB08D8A7}"/>
    <pc:docChg chg="undo custSel modSld">
      <pc:chgData name="Shawn Shao" userId="453d2a0c-6247-4e9c-a934-cabd9d10664f" providerId="ADAL" clId="{6F44D12E-7322-4844-B1C8-E3B8EB08D8A7}" dt="2019-08-08T20:13:50.898" v="44" actId="478"/>
      <pc:docMkLst>
        <pc:docMk/>
      </pc:docMkLst>
      <pc:sldChg chg="delSp modSp delAnim">
        <pc:chgData name="Shawn Shao" userId="453d2a0c-6247-4e9c-a934-cabd9d10664f" providerId="ADAL" clId="{6F44D12E-7322-4844-B1C8-E3B8EB08D8A7}" dt="2019-08-08T20:11:32.714" v="0" actId="478"/>
        <pc:sldMkLst>
          <pc:docMk/>
          <pc:sldMk cId="2825699932" sldId="266"/>
        </pc:sldMkLst>
        <pc:grpChg chg="del">
          <ac:chgData name="Shawn Shao" userId="453d2a0c-6247-4e9c-a934-cabd9d10664f" providerId="ADAL" clId="{6F44D12E-7322-4844-B1C8-E3B8EB08D8A7}" dt="2019-08-08T20:11:32.714" v="0" actId="478"/>
          <ac:grpSpMkLst>
            <pc:docMk/>
            <pc:sldMk cId="2825699932" sldId="266"/>
            <ac:grpSpMk id="18" creationId="{4FF2566A-1D84-467C-ABC5-A2F0E8802722}"/>
          </ac:grpSpMkLst>
        </pc:grpChg>
        <pc:cxnChg chg="mod">
          <ac:chgData name="Shawn Shao" userId="453d2a0c-6247-4e9c-a934-cabd9d10664f" providerId="ADAL" clId="{6F44D12E-7322-4844-B1C8-E3B8EB08D8A7}" dt="2019-08-08T20:11:32.714" v="0" actId="478"/>
          <ac:cxnSpMkLst>
            <pc:docMk/>
            <pc:sldMk cId="2825699932" sldId="266"/>
            <ac:cxnSpMk id="20" creationId="{670E1219-CDEB-4F5F-9E50-C8B8AF54BCC0}"/>
          </ac:cxnSpMkLst>
        </pc:cxnChg>
      </pc:sldChg>
      <pc:sldChg chg="delSp modSp delAnim">
        <pc:chgData name="Shawn Shao" userId="453d2a0c-6247-4e9c-a934-cabd9d10664f" providerId="ADAL" clId="{6F44D12E-7322-4844-B1C8-E3B8EB08D8A7}" dt="2019-08-08T20:12:55.093" v="28" actId="478"/>
        <pc:sldMkLst>
          <pc:docMk/>
          <pc:sldMk cId="1481185854" sldId="287"/>
        </pc:sldMkLst>
        <pc:grpChg chg="del">
          <ac:chgData name="Shawn Shao" userId="453d2a0c-6247-4e9c-a934-cabd9d10664f" providerId="ADAL" clId="{6F44D12E-7322-4844-B1C8-E3B8EB08D8A7}" dt="2019-08-08T20:12:52.446" v="26" actId="478"/>
          <ac:grpSpMkLst>
            <pc:docMk/>
            <pc:sldMk cId="1481185854" sldId="287"/>
            <ac:grpSpMk id="45" creationId="{A3AF1C90-4546-40C1-B894-D30DE9C6C9EC}"/>
          </ac:grpSpMkLst>
        </pc:grpChg>
        <pc:grpChg chg="del">
          <ac:chgData name="Shawn Shao" userId="453d2a0c-6247-4e9c-a934-cabd9d10664f" providerId="ADAL" clId="{6F44D12E-7322-4844-B1C8-E3B8EB08D8A7}" dt="2019-08-08T20:12:53.621" v="27" actId="478"/>
          <ac:grpSpMkLst>
            <pc:docMk/>
            <pc:sldMk cId="1481185854" sldId="287"/>
            <ac:grpSpMk id="46" creationId="{026928FA-33AF-4FC5-992D-5960C087D193}"/>
          </ac:grpSpMkLst>
        </pc:grpChg>
        <pc:grpChg chg="del">
          <ac:chgData name="Shawn Shao" userId="453d2a0c-6247-4e9c-a934-cabd9d10664f" providerId="ADAL" clId="{6F44D12E-7322-4844-B1C8-E3B8EB08D8A7}" dt="2019-08-08T20:12:55.093" v="28" actId="478"/>
          <ac:grpSpMkLst>
            <pc:docMk/>
            <pc:sldMk cId="1481185854" sldId="287"/>
            <ac:grpSpMk id="103" creationId="{DBB9C49D-303F-45B4-80BB-A27D3CE5D396}"/>
          </ac:grpSpMkLst>
        </pc:grpChg>
        <pc:cxnChg chg="mod">
          <ac:chgData name="Shawn Shao" userId="453d2a0c-6247-4e9c-a934-cabd9d10664f" providerId="ADAL" clId="{6F44D12E-7322-4844-B1C8-E3B8EB08D8A7}" dt="2019-08-08T20:12:52.446" v="26" actId="478"/>
          <ac:cxnSpMkLst>
            <pc:docMk/>
            <pc:sldMk cId="1481185854" sldId="287"/>
            <ac:cxnSpMk id="3" creationId="{C5420C56-FE50-42EC-A46F-508B485043F7}"/>
          </ac:cxnSpMkLst>
        </pc:cxnChg>
        <pc:cxnChg chg="mod">
          <ac:chgData name="Shawn Shao" userId="453d2a0c-6247-4e9c-a934-cabd9d10664f" providerId="ADAL" clId="{6F44D12E-7322-4844-B1C8-E3B8EB08D8A7}" dt="2019-08-08T20:12:52.446" v="26" actId="478"/>
          <ac:cxnSpMkLst>
            <pc:docMk/>
            <pc:sldMk cId="1481185854" sldId="287"/>
            <ac:cxnSpMk id="8" creationId="{2CC31B77-5249-4702-9EA9-84C393128E5C}"/>
          </ac:cxnSpMkLst>
        </pc:cxnChg>
        <pc:cxnChg chg="mod">
          <ac:chgData name="Shawn Shao" userId="453d2a0c-6247-4e9c-a934-cabd9d10664f" providerId="ADAL" clId="{6F44D12E-7322-4844-B1C8-E3B8EB08D8A7}" dt="2019-08-08T20:12:53.621" v="27" actId="478"/>
          <ac:cxnSpMkLst>
            <pc:docMk/>
            <pc:sldMk cId="1481185854" sldId="287"/>
            <ac:cxnSpMk id="12" creationId="{9A1A8B76-1120-4AE0-AD74-343B0B68752C}"/>
          </ac:cxnSpMkLst>
        </pc:cxnChg>
        <pc:cxnChg chg="mod">
          <ac:chgData name="Shawn Shao" userId="453d2a0c-6247-4e9c-a934-cabd9d10664f" providerId="ADAL" clId="{6F44D12E-7322-4844-B1C8-E3B8EB08D8A7}" dt="2019-08-08T20:12:55.093" v="28" actId="478"/>
          <ac:cxnSpMkLst>
            <pc:docMk/>
            <pc:sldMk cId="1481185854" sldId="287"/>
            <ac:cxnSpMk id="119" creationId="{D206CEE9-9FBB-48E4-A4B4-B62A8D4658CA}"/>
          </ac:cxnSpMkLst>
        </pc:cxnChg>
      </pc:sldChg>
      <pc:sldChg chg="delSp modSp delAnim">
        <pc:chgData name="Shawn Shao" userId="453d2a0c-6247-4e9c-a934-cabd9d10664f" providerId="ADAL" clId="{6F44D12E-7322-4844-B1C8-E3B8EB08D8A7}" dt="2019-08-08T20:11:42.707" v="4" actId="478"/>
        <pc:sldMkLst>
          <pc:docMk/>
          <pc:sldMk cId="410784759" sldId="288"/>
        </pc:sldMkLst>
        <pc:grpChg chg="del">
          <ac:chgData name="Shawn Shao" userId="453d2a0c-6247-4e9c-a934-cabd9d10664f" providerId="ADAL" clId="{6F44D12E-7322-4844-B1C8-E3B8EB08D8A7}" dt="2019-08-08T20:11:41.182" v="3" actId="478"/>
          <ac:grpSpMkLst>
            <pc:docMk/>
            <pc:sldMk cId="410784759" sldId="288"/>
            <ac:grpSpMk id="18" creationId="{60A29EA2-3A2C-4CE1-ACCC-5B0DE96A003E}"/>
          </ac:grpSpMkLst>
        </pc:grpChg>
        <pc:grpChg chg="del">
          <ac:chgData name="Shawn Shao" userId="453d2a0c-6247-4e9c-a934-cabd9d10664f" providerId="ADAL" clId="{6F44D12E-7322-4844-B1C8-E3B8EB08D8A7}" dt="2019-08-08T20:11:39.462" v="2" actId="478"/>
          <ac:grpSpMkLst>
            <pc:docMk/>
            <pc:sldMk cId="410784759" sldId="288"/>
            <ac:grpSpMk id="19" creationId="{B5858686-3028-4A50-A2A0-74DFB1C2E713}"/>
          </ac:grpSpMkLst>
        </pc:grpChg>
        <pc:grpChg chg="del">
          <ac:chgData name="Shawn Shao" userId="453d2a0c-6247-4e9c-a934-cabd9d10664f" providerId="ADAL" clId="{6F44D12E-7322-4844-B1C8-E3B8EB08D8A7}" dt="2019-08-08T20:11:42.707" v="4" actId="478"/>
          <ac:grpSpMkLst>
            <pc:docMk/>
            <pc:sldMk cId="410784759" sldId="288"/>
            <ac:grpSpMk id="20" creationId="{FAE25EC1-9601-464A-9981-40CFC091579F}"/>
          </ac:grpSpMkLst>
        </pc:grpChg>
        <pc:cxnChg chg="mod">
          <ac:chgData name="Shawn Shao" userId="453d2a0c-6247-4e9c-a934-cabd9d10664f" providerId="ADAL" clId="{6F44D12E-7322-4844-B1C8-E3B8EB08D8A7}" dt="2019-08-08T20:11:41.182" v="3" actId="478"/>
          <ac:cxnSpMkLst>
            <pc:docMk/>
            <pc:sldMk cId="410784759" sldId="288"/>
            <ac:cxnSpMk id="5" creationId="{E989E732-A3E3-4C5A-AA47-EC575E556314}"/>
          </ac:cxnSpMkLst>
        </pc:cxnChg>
        <pc:cxnChg chg="mod">
          <ac:chgData name="Shawn Shao" userId="453d2a0c-6247-4e9c-a934-cabd9d10664f" providerId="ADAL" clId="{6F44D12E-7322-4844-B1C8-E3B8EB08D8A7}" dt="2019-08-08T20:11:41.182" v="3" actId="478"/>
          <ac:cxnSpMkLst>
            <pc:docMk/>
            <pc:sldMk cId="410784759" sldId="288"/>
            <ac:cxnSpMk id="7" creationId="{CB312BEB-BF58-4D19-821F-2265B3E48C2F}"/>
          </ac:cxnSpMkLst>
        </pc:cxnChg>
        <pc:cxnChg chg="mod">
          <ac:chgData name="Shawn Shao" userId="453d2a0c-6247-4e9c-a934-cabd9d10664f" providerId="ADAL" clId="{6F44D12E-7322-4844-B1C8-E3B8EB08D8A7}" dt="2019-08-08T20:11:42.707" v="4" actId="478"/>
          <ac:cxnSpMkLst>
            <pc:docMk/>
            <pc:sldMk cId="410784759" sldId="288"/>
            <ac:cxnSpMk id="13" creationId="{5951FD11-D932-4E03-BBDE-7D856AC34754}"/>
          </ac:cxnSpMkLst>
        </pc:cxnChg>
        <pc:cxnChg chg="mod">
          <ac:chgData name="Shawn Shao" userId="453d2a0c-6247-4e9c-a934-cabd9d10664f" providerId="ADAL" clId="{6F44D12E-7322-4844-B1C8-E3B8EB08D8A7}" dt="2019-08-08T20:11:39.462" v="2" actId="478"/>
          <ac:cxnSpMkLst>
            <pc:docMk/>
            <pc:sldMk cId="410784759" sldId="288"/>
            <ac:cxnSpMk id="17" creationId="{D907E341-2B6C-4D8A-9FFA-4824BDFF5B3D}"/>
          </ac:cxnSpMkLst>
        </pc:cxnChg>
      </pc:sldChg>
      <pc:sldChg chg="delSp delAnim">
        <pc:chgData name="Shawn Shao" userId="453d2a0c-6247-4e9c-a934-cabd9d10664f" providerId="ADAL" clId="{6F44D12E-7322-4844-B1C8-E3B8EB08D8A7}" dt="2019-08-08T20:13:40.236" v="42" actId="478"/>
        <pc:sldMkLst>
          <pc:docMk/>
          <pc:sldMk cId="3700260553" sldId="289"/>
        </pc:sldMkLst>
        <pc:spChg chg="del">
          <ac:chgData name="Shawn Shao" userId="453d2a0c-6247-4e9c-a934-cabd9d10664f" providerId="ADAL" clId="{6F44D12E-7322-4844-B1C8-E3B8EB08D8A7}" dt="2019-08-08T20:13:40.236" v="42" actId="478"/>
          <ac:spMkLst>
            <pc:docMk/>
            <pc:sldMk cId="3700260553" sldId="289"/>
            <ac:spMk id="30" creationId="{99FA9A17-A771-47AA-931F-F6C39AB2E129}"/>
          </ac:spMkLst>
        </pc:spChg>
      </pc:sldChg>
      <pc:sldChg chg="delSp delAnim">
        <pc:chgData name="Shawn Shao" userId="453d2a0c-6247-4e9c-a934-cabd9d10664f" providerId="ADAL" clId="{6F44D12E-7322-4844-B1C8-E3B8EB08D8A7}" dt="2019-08-08T20:11:45.064" v="5" actId="478"/>
        <pc:sldMkLst>
          <pc:docMk/>
          <pc:sldMk cId="2949046963" sldId="291"/>
        </pc:sldMkLst>
        <pc:spChg chg="del">
          <ac:chgData name="Shawn Shao" userId="453d2a0c-6247-4e9c-a934-cabd9d10664f" providerId="ADAL" clId="{6F44D12E-7322-4844-B1C8-E3B8EB08D8A7}" dt="2019-08-08T20:11:45.064" v="5" actId="478"/>
          <ac:spMkLst>
            <pc:docMk/>
            <pc:sldMk cId="2949046963" sldId="291"/>
            <ac:spMk id="70" creationId="{51F905E6-7633-4450-A8BD-3089C38D5ED9}"/>
          </ac:spMkLst>
        </pc:spChg>
      </pc:sldChg>
      <pc:sldChg chg="delSp modSp delAnim">
        <pc:chgData name="Shawn Shao" userId="453d2a0c-6247-4e9c-a934-cabd9d10664f" providerId="ADAL" clId="{6F44D12E-7322-4844-B1C8-E3B8EB08D8A7}" dt="2019-08-08T20:13:02.276" v="31" actId="478"/>
        <pc:sldMkLst>
          <pc:docMk/>
          <pc:sldMk cId="769901549" sldId="293"/>
        </pc:sldMkLst>
        <pc:grpChg chg="del">
          <ac:chgData name="Shawn Shao" userId="453d2a0c-6247-4e9c-a934-cabd9d10664f" providerId="ADAL" clId="{6F44D12E-7322-4844-B1C8-E3B8EB08D8A7}" dt="2019-08-08T20:12:58.697" v="29" actId="478"/>
          <ac:grpSpMkLst>
            <pc:docMk/>
            <pc:sldMk cId="769901549" sldId="293"/>
            <ac:grpSpMk id="9" creationId="{DB7A8290-4119-4DAC-9469-620F2D1466ED}"/>
          </ac:grpSpMkLst>
        </pc:grpChg>
        <pc:grpChg chg="del">
          <ac:chgData name="Shawn Shao" userId="453d2a0c-6247-4e9c-a934-cabd9d10664f" providerId="ADAL" clId="{6F44D12E-7322-4844-B1C8-E3B8EB08D8A7}" dt="2019-08-08T20:13:00.436" v="30" actId="478"/>
          <ac:grpSpMkLst>
            <pc:docMk/>
            <pc:sldMk cId="769901549" sldId="293"/>
            <ac:grpSpMk id="10" creationId="{A7443CA9-9802-44E9-A1B5-981B3456AD8E}"/>
          </ac:grpSpMkLst>
        </pc:grpChg>
        <pc:grpChg chg="del">
          <ac:chgData name="Shawn Shao" userId="453d2a0c-6247-4e9c-a934-cabd9d10664f" providerId="ADAL" clId="{6F44D12E-7322-4844-B1C8-E3B8EB08D8A7}" dt="2019-08-08T20:13:02.276" v="31" actId="478"/>
          <ac:grpSpMkLst>
            <pc:docMk/>
            <pc:sldMk cId="769901549" sldId="293"/>
            <ac:grpSpMk id="17" creationId="{52ECFA8B-00B1-45CE-B9BE-137BE9CB57B8}"/>
          </ac:grpSpMkLst>
        </pc:grpChg>
        <pc:cxnChg chg="mod">
          <ac:chgData name="Shawn Shao" userId="453d2a0c-6247-4e9c-a934-cabd9d10664f" providerId="ADAL" clId="{6F44D12E-7322-4844-B1C8-E3B8EB08D8A7}" dt="2019-08-08T20:13:00.436" v="30" actId="478"/>
          <ac:cxnSpMkLst>
            <pc:docMk/>
            <pc:sldMk cId="769901549" sldId="293"/>
            <ac:cxnSpMk id="6" creationId="{77F5735B-A6C9-4247-9464-C4D64AD4A26A}"/>
          </ac:cxnSpMkLst>
        </pc:cxnChg>
        <pc:cxnChg chg="mod">
          <ac:chgData name="Shawn Shao" userId="453d2a0c-6247-4e9c-a934-cabd9d10664f" providerId="ADAL" clId="{6F44D12E-7322-4844-B1C8-E3B8EB08D8A7}" dt="2019-08-08T20:12:58.697" v="29" actId="478"/>
          <ac:cxnSpMkLst>
            <pc:docMk/>
            <pc:sldMk cId="769901549" sldId="293"/>
            <ac:cxnSpMk id="8" creationId="{99F39BB8-5C5B-41BE-B5CC-773B6BF1895D}"/>
          </ac:cxnSpMkLst>
        </pc:cxnChg>
        <pc:cxnChg chg="mod">
          <ac:chgData name="Shawn Shao" userId="453d2a0c-6247-4e9c-a934-cabd9d10664f" providerId="ADAL" clId="{6F44D12E-7322-4844-B1C8-E3B8EB08D8A7}" dt="2019-08-08T20:13:02.276" v="31" actId="478"/>
          <ac:cxnSpMkLst>
            <pc:docMk/>
            <pc:sldMk cId="769901549" sldId="293"/>
            <ac:cxnSpMk id="112" creationId="{0432E1B3-5904-4874-A376-436609DA3788}"/>
          </ac:cxnSpMkLst>
        </pc:cxnChg>
      </pc:sldChg>
      <pc:sldChg chg="delSp modSp delAnim">
        <pc:chgData name="Shawn Shao" userId="453d2a0c-6247-4e9c-a934-cabd9d10664f" providerId="ADAL" clId="{6F44D12E-7322-4844-B1C8-E3B8EB08D8A7}" dt="2019-08-08T20:13:04.917" v="32" actId="478"/>
        <pc:sldMkLst>
          <pc:docMk/>
          <pc:sldMk cId="583993315" sldId="296"/>
        </pc:sldMkLst>
        <pc:grpChg chg="del">
          <ac:chgData name="Shawn Shao" userId="453d2a0c-6247-4e9c-a934-cabd9d10664f" providerId="ADAL" clId="{6F44D12E-7322-4844-B1C8-E3B8EB08D8A7}" dt="2019-08-08T20:13:04.917" v="32" actId="478"/>
          <ac:grpSpMkLst>
            <pc:docMk/>
            <pc:sldMk cId="583993315" sldId="296"/>
            <ac:grpSpMk id="7" creationId="{4FABC5C9-3EA9-4AD8-B6C0-34FEE8564F2A}"/>
          </ac:grpSpMkLst>
        </pc:grpChg>
        <pc:cxnChg chg="mod">
          <ac:chgData name="Shawn Shao" userId="453d2a0c-6247-4e9c-a934-cabd9d10664f" providerId="ADAL" clId="{6F44D12E-7322-4844-B1C8-E3B8EB08D8A7}" dt="2019-08-08T20:13:04.917" v="32" actId="478"/>
          <ac:cxnSpMkLst>
            <pc:docMk/>
            <pc:sldMk cId="583993315" sldId="296"/>
            <ac:cxnSpMk id="6" creationId="{93A9395D-BAB5-4FC0-BDE3-4FE9D0338E58}"/>
          </ac:cxnSpMkLst>
        </pc:cxnChg>
      </pc:sldChg>
      <pc:sldChg chg="delSp modSp delAnim">
        <pc:chgData name="Shawn Shao" userId="453d2a0c-6247-4e9c-a934-cabd9d10664f" providerId="ADAL" clId="{6F44D12E-7322-4844-B1C8-E3B8EB08D8A7}" dt="2019-08-08T20:12:38.548" v="22" actId="478"/>
        <pc:sldMkLst>
          <pc:docMk/>
          <pc:sldMk cId="1104419434" sldId="297"/>
        </pc:sldMkLst>
        <pc:grpChg chg="del">
          <ac:chgData name="Shawn Shao" userId="453d2a0c-6247-4e9c-a934-cabd9d10664f" providerId="ADAL" clId="{6F44D12E-7322-4844-B1C8-E3B8EB08D8A7}" dt="2019-08-08T20:12:35.722" v="21" actId="478"/>
          <ac:grpSpMkLst>
            <pc:docMk/>
            <pc:sldMk cId="1104419434" sldId="297"/>
            <ac:grpSpMk id="9" creationId="{803B098F-7DEA-4431-B89F-98E53171BD7B}"/>
          </ac:grpSpMkLst>
        </pc:grpChg>
        <pc:grpChg chg="del">
          <ac:chgData name="Shawn Shao" userId="453d2a0c-6247-4e9c-a934-cabd9d10664f" providerId="ADAL" clId="{6F44D12E-7322-4844-B1C8-E3B8EB08D8A7}" dt="2019-08-08T20:12:38.548" v="22" actId="478"/>
          <ac:grpSpMkLst>
            <pc:docMk/>
            <pc:sldMk cId="1104419434" sldId="297"/>
            <ac:grpSpMk id="10" creationId="{14E00758-435F-4A56-A0E3-BAFFC38D9B65}"/>
          </ac:grpSpMkLst>
        </pc:grpChg>
        <pc:cxnChg chg="mod">
          <ac:chgData name="Shawn Shao" userId="453d2a0c-6247-4e9c-a934-cabd9d10664f" providerId="ADAL" clId="{6F44D12E-7322-4844-B1C8-E3B8EB08D8A7}" dt="2019-08-08T20:12:35.722" v="21" actId="478"/>
          <ac:cxnSpMkLst>
            <pc:docMk/>
            <pc:sldMk cId="1104419434" sldId="297"/>
            <ac:cxnSpMk id="5" creationId="{F206E2F0-2C1D-4FFC-A765-F6D26440989B}"/>
          </ac:cxnSpMkLst>
        </pc:cxnChg>
        <pc:cxnChg chg="mod">
          <ac:chgData name="Shawn Shao" userId="453d2a0c-6247-4e9c-a934-cabd9d10664f" providerId="ADAL" clId="{6F44D12E-7322-4844-B1C8-E3B8EB08D8A7}" dt="2019-08-08T20:12:38.548" v="22" actId="478"/>
          <ac:cxnSpMkLst>
            <pc:docMk/>
            <pc:sldMk cId="1104419434" sldId="297"/>
            <ac:cxnSpMk id="8" creationId="{6265C3AF-9FEE-4AED-A55B-8464FA57212B}"/>
          </ac:cxnSpMkLst>
        </pc:cxnChg>
      </pc:sldChg>
      <pc:sldChg chg="delSp modSp delAnim">
        <pc:chgData name="Shawn Shao" userId="453d2a0c-6247-4e9c-a934-cabd9d10664f" providerId="ADAL" clId="{6F44D12E-7322-4844-B1C8-E3B8EB08D8A7}" dt="2019-08-08T20:12:19.274" v="16" actId="478"/>
        <pc:sldMkLst>
          <pc:docMk/>
          <pc:sldMk cId="4248208316" sldId="298"/>
        </pc:sldMkLst>
        <pc:grpChg chg="del">
          <ac:chgData name="Shawn Shao" userId="453d2a0c-6247-4e9c-a934-cabd9d10664f" providerId="ADAL" clId="{6F44D12E-7322-4844-B1C8-E3B8EB08D8A7}" dt="2019-08-08T20:12:19.274" v="16" actId="478"/>
          <ac:grpSpMkLst>
            <pc:docMk/>
            <pc:sldMk cId="4248208316" sldId="298"/>
            <ac:grpSpMk id="11" creationId="{14FD832D-9B60-4E6E-896D-BD03644EB21A}"/>
          </ac:grpSpMkLst>
        </pc:grpChg>
        <pc:grpChg chg="del">
          <ac:chgData name="Shawn Shao" userId="453d2a0c-6247-4e9c-a934-cabd9d10664f" providerId="ADAL" clId="{6F44D12E-7322-4844-B1C8-E3B8EB08D8A7}" dt="2019-08-08T20:12:17.787" v="15" actId="478"/>
          <ac:grpSpMkLst>
            <pc:docMk/>
            <pc:sldMk cId="4248208316" sldId="298"/>
            <ac:grpSpMk id="151" creationId="{B4F984B2-EDD1-416A-B0FD-B7B2E143536F}"/>
          </ac:grpSpMkLst>
        </pc:grpChg>
        <pc:cxnChg chg="mod">
          <ac:chgData name="Shawn Shao" userId="453d2a0c-6247-4e9c-a934-cabd9d10664f" providerId="ADAL" clId="{6F44D12E-7322-4844-B1C8-E3B8EB08D8A7}" dt="2019-08-08T20:12:19.274" v="16" actId="478"/>
          <ac:cxnSpMkLst>
            <pc:docMk/>
            <pc:sldMk cId="4248208316" sldId="298"/>
            <ac:cxnSpMk id="5" creationId="{54E1D071-3A1C-40CD-83D2-5939C8A4F59E}"/>
          </ac:cxnSpMkLst>
        </pc:cxnChg>
        <pc:cxnChg chg="mod">
          <ac:chgData name="Shawn Shao" userId="453d2a0c-6247-4e9c-a934-cabd9d10664f" providerId="ADAL" clId="{6F44D12E-7322-4844-B1C8-E3B8EB08D8A7}" dt="2019-08-08T20:12:19.274" v="16" actId="478"/>
          <ac:cxnSpMkLst>
            <pc:docMk/>
            <pc:sldMk cId="4248208316" sldId="298"/>
            <ac:cxnSpMk id="9" creationId="{799CFDD8-099C-47B1-9CB0-EE8061F3626E}"/>
          </ac:cxnSpMkLst>
        </pc:cxnChg>
        <pc:cxnChg chg="mod">
          <ac:chgData name="Shawn Shao" userId="453d2a0c-6247-4e9c-a934-cabd9d10664f" providerId="ADAL" clId="{6F44D12E-7322-4844-B1C8-E3B8EB08D8A7}" dt="2019-08-08T20:12:17.787" v="15" actId="478"/>
          <ac:cxnSpMkLst>
            <pc:docMk/>
            <pc:sldMk cId="4248208316" sldId="298"/>
            <ac:cxnSpMk id="153" creationId="{64E341DD-8D9C-4ECE-B511-27F894372749}"/>
          </ac:cxnSpMkLst>
        </pc:cxnChg>
      </pc:sldChg>
      <pc:sldChg chg="delSp modSp delAnim">
        <pc:chgData name="Shawn Shao" userId="453d2a0c-6247-4e9c-a934-cabd9d10664f" providerId="ADAL" clId="{6F44D12E-7322-4844-B1C8-E3B8EB08D8A7}" dt="2019-08-08T20:12:42.789" v="23" actId="478"/>
        <pc:sldMkLst>
          <pc:docMk/>
          <pc:sldMk cId="204240816" sldId="299"/>
        </pc:sldMkLst>
        <pc:grpChg chg="del">
          <ac:chgData name="Shawn Shao" userId="453d2a0c-6247-4e9c-a934-cabd9d10664f" providerId="ADAL" clId="{6F44D12E-7322-4844-B1C8-E3B8EB08D8A7}" dt="2019-08-08T20:12:42.789" v="23" actId="478"/>
          <ac:grpSpMkLst>
            <pc:docMk/>
            <pc:sldMk cId="204240816" sldId="299"/>
            <ac:grpSpMk id="10" creationId="{414E1B54-839E-4637-9981-1928C8EA59E3}"/>
          </ac:grpSpMkLst>
        </pc:grpChg>
        <pc:cxnChg chg="mod">
          <ac:chgData name="Shawn Shao" userId="453d2a0c-6247-4e9c-a934-cabd9d10664f" providerId="ADAL" clId="{6F44D12E-7322-4844-B1C8-E3B8EB08D8A7}" dt="2019-08-08T20:12:42.789" v="23" actId="478"/>
          <ac:cxnSpMkLst>
            <pc:docMk/>
            <pc:sldMk cId="204240816" sldId="299"/>
            <ac:cxnSpMk id="7" creationId="{7014DEBD-E13B-4F43-8CBC-8A118AD2CFC5}"/>
          </ac:cxnSpMkLst>
        </pc:cxnChg>
        <pc:cxnChg chg="mod">
          <ac:chgData name="Shawn Shao" userId="453d2a0c-6247-4e9c-a934-cabd9d10664f" providerId="ADAL" clId="{6F44D12E-7322-4844-B1C8-E3B8EB08D8A7}" dt="2019-08-08T20:12:42.789" v="23" actId="478"/>
          <ac:cxnSpMkLst>
            <pc:docMk/>
            <pc:sldMk cId="204240816" sldId="299"/>
            <ac:cxnSpMk id="9" creationId="{8D1640DB-EAD6-4D87-BB8D-4F68C5053A45}"/>
          </ac:cxnSpMkLst>
        </pc:cxnChg>
      </pc:sldChg>
      <pc:sldChg chg="delSp modSp delAnim">
        <pc:chgData name="Shawn Shao" userId="453d2a0c-6247-4e9c-a934-cabd9d10664f" providerId="ADAL" clId="{6F44D12E-7322-4844-B1C8-E3B8EB08D8A7}" dt="2019-08-08T20:12:13.474" v="14" actId="478"/>
        <pc:sldMkLst>
          <pc:docMk/>
          <pc:sldMk cId="783190393" sldId="301"/>
        </pc:sldMkLst>
        <pc:grpChg chg="del">
          <ac:chgData name="Shawn Shao" userId="453d2a0c-6247-4e9c-a934-cabd9d10664f" providerId="ADAL" clId="{6F44D12E-7322-4844-B1C8-E3B8EB08D8A7}" dt="2019-08-08T20:12:09.014" v="12" actId="478"/>
          <ac:grpSpMkLst>
            <pc:docMk/>
            <pc:sldMk cId="783190393" sldId="301"/>
            <ac:grpSpMk id="55" creationId="{EDA8BFC1-6BE8-457F-9DA8-110C25836EBF}"/>
          </ac:grpSpMkLst>
        </pc:grpChg>
        <pc:grpChg chg="del">
          <ac:chgData name="Shawn Shao" userId="453d2a0c-6247-4e9c-a934-cabd9d10664f" providerId="ADAL" clId="{6F44D12E-7322-4844-B1C8-E3B8EB08D8A7}" dt="2019-08-08T20:12:13.474" v="14" actId="478"/>
          <ac:grpSpMkLst>
            <pc:docMk/>
            <pc:sldMk cId="783190393" sldId="301"/>
            <ac:grpSpMk id="56" creationId="{202C687E-3109-49D4-802B-AE8F8746E572}"/>
          </ac:grpSpMkLst>
        </pc:grpChg>
        <pc:grpChg chg="del">
          <ac:chgData name="Shawn Shao" userId="453d2a0c-6247-4e9c-a934-cabd9d10664f" providerId="ADAL" clId="{6F44D12E-7322-4844-B1C8-E3B8EB08D8A7}" dt="2019-08-08T20:12:11.371" v="13" actId="478"/>
          <ac:grpSpMkLst>
            <pc:docMk/>
            <pc:sldMk cId="783190393" sldId="301"/>
            <ac:grpSpMk id="57" creationId="{F3B0FF49-045C-4BBF-8DE1-D74053BDCBD2}"/>
          </ac:grpSpMkLst>
        </pc:grpChg>
        <pc:cxnChg chg="mod">
          <ac:chgData name="Shawn Shao" userId="453d2a0c-6247-4e9c-a934-cabd9d10664f" providerId="ADAL" clId="{6F44D12E-7322-4844-B1C8-E3B8EB08D8A7}" dt="2019-08-08T20:12:09.014" v="12" actId="478"/>
          <ac:cxnSpMkLst>
            <pc:docMk/>
            <pc:sldMk cId="783190393" sldId="301"/>
            <ac:cxnSpMk id="5" creationId="{144D3610-6BA2-4BFA-B14D-03BE89245FDA}"/>
          </ac:cxnSpMkLst>
        </pc:cxnChg>
        <pc:cxnChg chg="mod">
          <ac:chgData name="Shawn Shao" userId="453d2a0c-6247-4e9c-a934-cabd9d10664f" providerId="ADAL" clId="{6F44D12E-7322-4844-B1C8-E3B8EB08D8A7}" dt="2019-08-08T20:12:09.014" v="12" actId="478"/>
          <ac:cxnSpMkLst>
            <pc:docMk/>
            <pc:sldMk cId="783190393" sldId="301"/>
            <ac:cxnSpMk id="8" creationId="{03B30464-75FE-4E4F-985C-6A6A10DE7BFC}"/>
          </ac:cxnSpMkLst>
        </pc:cxnChg>
        <pc:cxnChg chg="mod">
          <ac:chgData name="Shawn Shao" userId="453d2a0c-6247-4e9c-a934-cabd9d10664f" providerId="ADAL" clId="{6F44D12E-7322-4844-B1C8-E3B8EB08D8A7}" dt="2019-08-08T20:12:09.014" v="12" actId="478"/>
          <ac:cxnSpMkLst>
            <pc:docMk/>
            <pc:sldMk cId="783190393" sldId="301"/>
            <ac:cxnSpMk id="10" creationId="{094BCFEC-7F11-447E-8227-7A26154FB995}"/>
          </ac:cxnSpMkLst>
        </pc:cxnChg>
        <pc:cxnChg chg="mod">
          <ac:chgData name="Shawn Shao" userId="453d2a0c-6247-4e9c-a934-cabd9d10664f" providerId="ADAL" clId="{6F44D12E-7322-4844-B1C8-E3B8EB08D8A7}" dt="2019-08-08T20:12:11.371" v="13" actId="478"/>
          <ac:cxnSpMkLst>
            <pc:docMk/>
            <pc:sldMk cId="783190393" sldId="301"/>
            <ac:cxnSpMk id="45" creationId="{CFD33780-D295-45A2-B412-4803F13FE146}"/>
          </ac:cxnSpMkLst>
        </pc:cxnChg>
        <pc:cxnChg chg="mod">
          <ac:chgData name="Shawn Shao" userId="453d2a0c-6247-4e9c-a934-cabd9d10664f" providerId="ADAL" clId="{6F44D12E-7322-4844-B1C8-E3B8EB08D8A7}" dt="2019-08-08T20:12:13.474" v="14" actId="478"/>
          <ac:cxnSpMkLst>
            <pc:docMk/>
            <pc:sldMk cId="783190393" sldId="301"/>
            <ac:cxnSpMk id="49" creationId="{19305F77-7C6B-48FE-BC72-3ABE1FCEEEA4}"/>
          </ac:cxnSpMkLst>
        </pc:cxnChg>
      </pc:sldChg>
      <pc:sldChg chg="delSp modSp delAnim">
        <pc:chgData name="Shawn Shao" userId="453d2a0c-6247-4e9c-a934-cabd9d10664f" providerId="ADAL" clId="{6F44D12E-7322-4844-B1C8-E3B8EB08D8A7}" dt="2019-08-08T20:12:32.696" v="20" actId="478"/>
        <pc:sldMkLst>
          <pc:docMk/>
          <pc:sldMk cId="2382795751" sldId="302"/>
        </pc:sldMkLst>
        <pc:spChg chg="mod">
          <ac:chgData name="Shawn Shao" userId="453d2a0c-6247-4e9c-a934-cabd9d10664f" providerId="ADAL" clId="{6F44D12E-7322-4844-B1C8-E3B8EB08D8A7}" dt="2019-08-08T20:12:31.236" v="19" actId="6549"/>
          <ac:spMkLst>
            <pc:docMk/>
            <pc:sldMk cId="2382795751" sldId="302"/>
            <ac:spMk id="127" creationId="{1C81DAD0-FCCF-4E00-ABB9-45AA54D99731}"/>
          </ac:spMkLst>
        </pc:spChg>
        <pc:grpChg chg="del">
          <ac:chgData name="Shawn Shao" userId="453d2a0c-6247-4e9c-a934-cabd9d10664f" providerId="ADAL" clId="{6F44D12E-7322-4844-B1C8-E3B8EB08D8A7}" dt="2019-08-08T20:12:28.851" v="18" actId="478"/>
          <ac:grpSpMkLst>
            <pc:docMk/>
            <pc:sldMk cId="2382795751" sldId="302"/>
            <ac:grpSpMk id="20" creationId="{44A3BDD9-06D8-4330-B0FC-7EE590479C51}"/>
          </ac:grpSpMkLst>
        </pc:grpChg>
        <pc:grpChg chg="del">
          <ac:chgData name="Shawn Shao" userId="453d2a0c-6247-4e9c-a934-cabd9d10664f" providerId="ADAL" clId="{6F44D12E-7322-4844-B1C8-E3B8EB08D8A7}" dt="2019-08-08T20:12:32.696" v="20" actId="478"/>
          <ac:grpSpMkLst>
            <pc:docMk/>
            <pc:sldMk cId="2382795751" sldId="302"/>
            <ac:grpSpMk id="21" creationId="{9F75BD9D-EFE8-4504-99CE-591D27E462ED}"/>
          </ac:grpSpMkLst>
        </pc:grpChg>
        <pc:cxnChg chg="mod">
          <ac:chgData name="Shawn Shao" userId="453d2a0c-6247-4e9c-a934-cabd9d10664f" providerId="ADAL" clId="{6F44D12E-7322-4844-B1C8-E3B8EB08D8A7}" dt="2019-08-08T20:12:32.696" v="20" actId="478"/>
          <ac:cxnSpMkLst>
            <pc:docMk/>
            <pc:sldMk cId="2382795751" sldId="302"/>
            <ac:cxnSpMk id="6" creationId="{C94F26E3-FF85-468D-BA3D-BE7CB8480C60}"/>
          </ac:cxnSpMkLst>
        </pc:cxnChg>
        <pc:cxnChg chg="mod">
          <ac:chgData name="Shawn Shao" userId="453d2a0c-6247-4e9c-a934-cabd9d10664f" providerId="ADAL" clId="{6F44D12E-7322-4844-B1C8-E3B8EB08D8A7}" dt="2019-08-08T20:12:32.696" v="20" actId="478"/>
          <ac:cxnSpMkLst>
            <pc:docMk/>
            <pc:sldMk cId="2382795751" sldId="302"/>
            <ac:cxnSpMk id="11" creationId="{6D44FDB5-8161-456C-AE53-FDA062587CF0}"/>
          </ac:cxnSpMkLst>
        </pc:cxnChg>
        <pc:cxnChg chg="mod">
          <ac:chgData name="Shawn Shao" userId="453d2a0c-6247-4e9c-a934-cabd9d10664f" providerId="ADAL" clId="{6F44D12E-7322-4844-B1C8-E3B8EB08D8A7}" dt="2019-08-08T20:12:28.851" v="18" actId="478"/>
          <ac:cxnSpMkLst>
            <pc:docMk/>
            <pc:sldMk cId="2382795751" sldId="302"/>
            <ac:cxnSpMk id="13" creationId="{549DA9E0-5B57-446D-8FB9-C10CABCB9911}"/>
          </ac:cxnSpMkLst>
        </pc:cxnChg>
        <pc:cxnChg chg="mod">
          <ac:chgData name="Shawn Shao" userId="453d2a0c-6247-4e9c-a934-cabd9d10664f" providerId="ADAL" clId="{6F44D12E-7322-4844-B1C8-E3B8EB08D8A7}" dt="2019-08-08T20:12:28.851" v="18" actId="478"/>
          <ac:cxnSpMkLst>
            <pc:docMk/>
            <pc:sldMk cId="2382795751" sldId="302"/>
            <ac:cxnSpMk id="15" creationId="{17F8A0A2-6D04-42EA-B816-74DFE146FF82}"/>
          </ac:cxnSpMkLst>
        </pc:cxnChg>
      </pc:sldChg>
      <pc:sldChg chg="delSp modSp delAnim">
        <pc:chgData name="Shawn Shao" userId="453d2a0c-6247-4e9c-a934-cabd9d10664f" providerId="ADAL" clId="{6F44D12E-7322-4844-B1C8-E3B8EB08D8A7}" dt="2019-08-08T20:12:25.862" v="17" actId="478"/>
        <pc:sldMkLst>
          <pc:docMk/>
          <pc:sldMk cId="3366056739" sldId="303"/>
        </pc:sldMkLst>
        <pc:grpChg chg="del">
          <ac:chgData name="Shawn Shao" userId="453d2a0c-6247-4e9c-a934-cabd9d10664f" providerId="ADAL" clId="{6F44D12E-7322-4844-B1C8-E3B8EB08D8A7}" dt="2019-08-08T20:12:25.862" v="17" actId="478"/>
          <ac:grpSpMkLst>
            <pc:docMk/>
            <pc:sldMk cId="3366056739" sldId="303"/>
            <ac:grpSpMk id="9" creationId="{69E8C9F4-2A3B-4BD4-A2E2-D30BB9A7E8B6}"/>
          </ac:grpSpMkLst>
        </pc:grpChg>
        <pc:cxnChg chg="mod">
          <ac:chgData name="Shawn Shao" userId="453d2a0c-6247-4e9c-a934-cabd9d10664f" providerId="ADAL" clId="{6F44D12E-7322-4844-B1C8-E3B8EB08D8A7}" dt="2019-08-08T20:12:25.862" v="17" actId="478"/>
          <ac:cxnSpMkLst>
            <pc:docMk/>
            <pc:sldMk cId="3366056739" sldId="303"/>
            <ac:cxnSpMk id="6" creationId="{1519E050-73FF-448F-931D-06E8A15BE20D}"/>
          </ac:cxnSpMkLst>
        </pc:cxnChg>
      </pc:sldChg>
      <pc:sldChg chg="delSp delAnim">
        <pc:chgData name="Shawn Shao" userId="453d2a0c-6247-4e9c-a934-cabd9d10664f" providerId="ADAL" clId="{6F44D12E-7322-4844-B1C8-E3B8EB08D8A7}" dt="2019-08-08T20:11:48.527" v="6" actId="478"/>
        <pc:sldMkLst>
          <pc:docMk/>
          <pc:sldMk cId="776123092" sldId="304"/>
        </pc:sldMkLst>
        <pc:grpChg chg="del">
          <ac:chgData name="Shawn Shao" userId="453d2a0c-6247-4e9c-a934-cabd9d10664f" providerId="ADAL" clId="{6F44D12E-7322-4844-B1C8-E3B8EB08D8A7}" dt="2019-08-08T20:11:48.527" v="6" actId="478"/>
          <ac:grpSpMkLst>
            <pc:docMk/>
            <pc:sldMk cId="776123092" sldId="304"/>
            <ac:grpSpMk id="8" creationId="{DF1E9EA8-1F00-43C9-8DC6-8487EE80DD20}"/>
          </ac:grpSpMkLst>
        </pc:grpChg>
      </pc:sldChg>
      <pc:sldChg chg="delSp delAnim">
        <pc:chgData name="Shawn Shao" userId="453d2a0c-6247-4e9c-a934-cabd9d10664f" providerId="ADAL" clId="{6F44D12E-7322-4844-B1C8-E3B8EB08D8A7}" dt="2019-08-08T20:13:50.898" v="44" actId="478"/>
        <pc:sldMkLst>
          <pc:docMk/>
          <pc:sldMk cId="817031621" sldId="308"/>
        </pc:sldMkLst>
        <pc:spChg chg="del">
          <ac:chgData name="Shawn Shao" userId="453d2a0c-6247-4e9c-a934-cabd9d10664f" providerId="ADAL" clId="{6F44D12E-7322-4844-B1C8-E3B8EB08D8A7}" dt="2019-08-08T20:13:50.898" v="44" actId="478"/>
          <ac:spMkLst>
            <pc:docMk/>
            <pc:sldMk cId="817031621" sldId="308"/>
            <ac:spMk id="63" creationId="{EC3B633B-6A5E-4364-9BF8-E1EC2EFCEAEA}"/>
          </ac:spMkLst>
        </pc:spChg>
      </pc:sldChg>
      <pc:sldChg chg="delSp modSp delAnim">
        <pc:chgData name="Shawn Shao" userId="453d2a0c-6247-4e9c-a934-cabd9d10664f" providerId="ADAL" clId="{6F44D12E-7322-4844-B1C8-E3B8EB08D8A7}" dt="2019-08-08T20:13:47.671" v="43" actId="478"/>
        <pc:sldMkLst>
          <pc:docMk/>
          <pc:sldMk cId="1823957671" sldId="312"/>
        </pc:sldMkLst>
        <pc:grpChg chg="del">
          <ac:chgData name="Shawn Shao" userId="453d2a0c-6247-4e9c-a934-cabd9d10664f" providerId="ADAL" clId="{6F44D12E-7322-4844-B1C8-E3B8EB08D8A7}" dt="2019-08-08T20:13:47.671" v="43" actId="478"/>
          <ac:grpSpMkLst>
            <pc:docMk/>
            <pc:sldMk cId="1823957671" sldId="312"/>
            <ac:grpSpMk id="6" creationId="{0A317C6F-8CDE-41F0-930B-D605D9F223E1}"/>
          </ac:grpSpMkLst>
        </pc:grpChg>
        <pc:cxnChg chg="mod">
          <ac:chgData name="Shawn Shao" userId="453d2a0c-6247-4e9c-a934-cabd9d10664f" providerId="ADAL" clId="{6F44D12E-7322-4844-B1C8-E3B8EB08D8A7}" dt="2019-08-08T20:13:47.671" v="43" actId="478"/>
          <ac:cxnSpMkLst>
            <pc:docMk/>
            <pc:sldMk cId="1823957671" sldId="312"/>
            <ac:cxnSpMk id="3" creationId="{D2752A18-9072-4478-B4FB-0669B739773A}"/>
          </ac:cxnSpMkLst>
        </pc:cxnChg>
      </pc:sldChg>
      <pc:sldChg chg="delSp modSp delAnim">
        <pc:chgData name="Shawn Shao" userId="453d2a0c-6247-4e9c-a934-cabd9d10664f" providerId="ADAL" clId="{6F44D12E-7322-4844-B1C8-E3B8EB08D8A7}" dt="2019-08-08T20:13:18.014" v="34" actId="478"/>
        <pc:sldMkLst>
          <pc:docMk/>
          <pc:sldMk cId="3783733538" sldId="315"/>
        </pc:sldMkLst>
        <pc:grpChg chg="del">
          <ac:chgData name="Shawn Shao" userId="453d2a0c-6247-4e9c-a934-cabd9d10664f" providerId="ADAL" clId="{6F44D12E-7322-4844-B1C8-E3B8EB08D8A7}" dt="2019-08-08T20:13:18.014" v="34" actId="478"/>
          <ac:grpSpMkLst>
            <pc:docMk/>
            <pc:sldMk cId="3783733538" sldId="315"/>
            <ac:grpSpMk id="10" creationId="{73008471-0DF1-4ADE-8DF3-6E85F0D3C1F3}"/>
          </ac:grpSpMkLst>
        </pc:grpChg>
        <pc:cxnChg chg="mod">
          <ac:chgData name="Shawn Shao" userId="453d2a0c-6247-4e9c-a934-cabd9d10664f" providerId="ADAL" clId="{6F44D12E-7322-4844-B1C8-E3B8EB08D8A7}" dt="2019-08-08T20:13:18.014" v="34" actId="478"/>
          <ac:cxnSpMkLst>
            <pc:docMk/>
            <pc:sldMk cId="3783733538" sldId="315"/>
            <ac:cxnSpMk id="3" creationId="{E4E1FC84-2462-4144-9FFC-3C1950A8FC0B}"/>
          </ac:cxnSpMkLst>
        </pc:cxnChg>
      </pc:sldChg>
      <pc:sldChg chg="delSp modSp delAnim">
        <pc:chgData name="Shawn Shao" userId="453d2a0c-6247-4e9c-a934-cabd9d10664f" providerId="ADAL" clId="{6F44D12E-7322-4844-B1C8-E3B8EB08D8A7}" dt="2019-08-08T20:13:22.338" v="37" actId="478"/>
        <pc:sldMkLst>
          <pc:docMk/>
          <pc:sldMk cId="540209534" sldId="316"/>
        </pc:sldMkLst>
        <pc:spChg chg="del">
          <ac:chgData name="Shawn Shao" userId="453d2a0c-6247-4e9c-a934-cabd9d10664f" providerId="ADAL" clId="{6F44D12E-7322-4844-B1C8-E3B8EB08D8A7}" dt="2019-08-08T20:13:21.171" v="36" actId="478"/>
          <ac:spMkLst>
            <pc:docMk/>
            <pc:sldMk cId="540209534" sldId="316"/>
            <ac:spMk id="62" creationId="{2F655971-8B0C-475D-B5E1-7A7A561C76E0}"/>
          </ac:spMkLst>
        </pc:spChg>
        <pc:grpChg chg="del">
          <ac:chgData name="Shawn Shao" userId="453d2a0c-6247-4e9c-a934-cabd9d10664f" providerId="ADAL" clId="{6F44D12E-7322-4844-B1C8-E3B8EB08D8A7}" dt="2019-08-08T20:13:20.057" v="35" actId="478"/>
          <ac:grpSpMkLst>
            <pc:docMk/>
            <pc:sldMk cId="540209534" sldId="316"/>
            <ac:grpSpMk id="28" creationId="{8AE1E65C-8E03-46D9-8198-1B74FC486FDA}"/>
          </ac:grpSpMkLst>
        </pc:grpChg>
        <pc:grpChg chg="del">
          <ac:chgData name="Shawn Shao" userId="453d2a0c-6247-4e9c-a934-cabd9d10664f" providerId="ADAL" clId="{6F44D12E-7322-4844-B1C8-E3B8EB08D8A7}" dt="2019-08-08T20:13:22.338" v="37" actId="478"/>
          <ac:grpSpMkLst>
            <pc:docMk/>
            <pc:sldMk cId="540209534" sldId="316"/>
            <ac:grpSpMk id="29" creationId="{6560B991-0252-4E1C-8A27-0712BF5791DB}"/>
          </ac:grpSpMkLst>
        </pc:grpChg>
        <pc:cxnChg chg="mod">
          <ac:chgData name="Shawn Shao" userId="453d2a0c-6247-4e9c-a934-cabd9d10664f" providerId="ADAL" clId="{6F44D12E-7322-4844-B1C8-E3B8EB08D8A7}" dt="2019-08-08T20:13:20.057" v="35" actId="478"/>
          <ac:cxnSpMkLst>
            <pc:docMk/>
            <pc:sldMk cId="540209534" sldId="316"/>
            <ac:cxnSpMk id="3" creationId="{46541ACD-1CC2-4425-A948-6EBE87D03C6C}"/>
          </ac:cxnSpMkLst>
        </pc:cxnChg>
        <pc:cxnChg chg="mod">
          <ac:chgData name="Shawn Shao" userId="453d2a0c-6247-4e9c-a934-cabd9d10664f" providerId="ADAL" clId="{6F44D12E-7322-4844-B1C8-E3B8EB08D8A7}" dt="2019-08-08T20:13:20.057" v="35" actId="478"/>
          <ac:cxnSpMkLst>
            <pc:docMk/>
            <pc:sldMk cId="540209534" sldId="316"/>
            <ac:cxnSpMk id="6" creationId="{D399F697-A6F9-4F3C-B4A1-7CC771F498B0}"/>
          </ac:cxnSpMkLst>
        </pc:cxnChg>
        <pc:cxnChg chg="mod">
          <ac:chgData name="Shawn Shao" userId="453d2a0c-6247-4e9c-a934-cabd9d10664f" providerId="ADAL" clId="{6F44D12E-7322-4844-B1C8-E3B8EB08D8A7}" dt="2019-08-08T20:13:20.057" v="35" actId="478"/>
          <ac:cxnSpMkLst>
            <pc:docMk/>
            <pc:sldMk cId="540209534" sldId="316"/>
            <ac:cxnSpMk id="16" creationId="{E90D5E50-06BB-4D39-8DE5-B65A24768618}"/>
          </ac:cxnSpMkLst>
        </pc:cxnChg>
        <pc:cxnChg chg="mod">
          <ac:chgData name="Shawn Shao" userId="453d2a0c-6247-4e9c-a934-cabd9d10664f" providerId="ADAL" clId="{6F44D12E-7322-4844-B1C8-E3B8EB08D8A7}" dt="2019-08-08T20:13:22.338" v="37" actId="478"/>
          <ac:cxnSpMkLst>
            <pc:docMk/>
            <pc:sldMk cId="540209534" sldId="316"/>
            <ac:cxnSpMk id="23" creationId="{2E307AF8-D4AC-400F-8C36-C03098566A05}"/>
          </ac:cxnSpMkLst>
        </pc:cxnChg>
      </pc:sldChg>
      <pc:sldChg chg="delSp modSp delAnim">
        <pc:chgData name="Shawn Shao" userId="453d2a0c-6247-4e9c-a934-cabd9d10664f" providerId="ADAL" clId="{6F44D12E-7322-4844-B1C8-E3B8EB08D8A7}" dt="2019-08-08T20:13:25.162" v="38" actId="478"/>
        <pc:sldMkLst>
          <pc:docMk/>
          <pc:sldMk cId="2946020218" sldId="317"/>
        </pc:sldMkLst>
        <pc:grpChg chg="del">
          <ac:chgData name="Shawn Shao" userId="453d2a0c-6247-4e9c-a934-cabd9d10664f" providerId="ADAL" clId="{6F44D12E-7322-4844-B1C8-E3B8EB08D8A7}" dt="2019-08-08T20:13:25.162" v="38" actId="478"/>
          <ac:grpSpMkLst>
            <pc:docMk/>
            <pc:sldMk cId="2946020218" sldId="317"/>
            <ac:grpSpMk id="15" creationId="{B07D99DF-1971-4977-92FE-B1744D45CFE4}"/>
          </ac:grpSpMkLst>
        </pc:grpChg>
        <pc:cxnChg chg="mod">
          <ac:chgData name="Shawn Shao" userId="453d2a0c-6247-4e9c-a934-cabd9d10664f" providerId="ADAL" clId="{6F44D12E-7322-4844-B1C8-E3B8EB08D8A7}" dt="2019-08-08T20:13:25.162" v="38" actId="478"/>
          <ac:cxnSpMkLst>
            <pc:docMk/>
            <pc:sldMk cId="2946020218" sldId="317"/>
            <ac:cxnSpMk id="5" creationId="{FCC6F192-A250-45B1-BC92-F2D02AB744CA}"/>
          </ac:cxnSpMkLst>
        </pc:cxnChg>
      </pc:sldChg>
      <pc:sldChg chg="delSp delAnim">
        <pc:chgData name="Shawn Shao" userId="453d2a0c-6247-4e9c-a934-cabd9d10664f" providerId="ADAL" clId="{6F44D12E-7322-4844-B1C8-E3B8EB08D8A7}" dt="2019-08-08T20:12:49.853" v="25" actId="478"/>
        <pc:sldMkLst>
          <pc:docMk/>
          <pc:sldMk cId="3635957168" sldId="318"/>
        </pc:sldMkLst>
        <pc:spChg chg="del">
          <ac:chgData name="Shawn Shao" userId="453d2a0c-6247-4e9c-a934-cabd9d10664f" providerId="ADAL" clId="{6F44D12E-7322-4844-B1C8-E3B8EB08D8A7}" dt="2019-08-08T20:12:49.853" v="25" actId="478"/>
          <ac:spMkLst>
            <pc:docMk/>
            <pc:sldMk cId="3635957168" sldId="318"/>
            <ac:spMk id="87" creationId="{EF7B3008-2FE9-4A24-A733-C993E57A3854}"/>
          </ac:spMkLst>
        </pc:spChg>
      </pc:sldChg>
      <pc:sldChg chg="delSp modSp delAnim">
        <pc:chgData name="Shawn Shao" userId="453d2a0c-6247-4e9c-a934-cabd9d10664f" providerId="ADAL" clId="{6F44D12E-7322-4844-B1C8-E3B8EB08D8A7}" dt="2019-08-08T20:11:59.459" v="9" actId="478"/>
        <pc:sldMkLst>
          <pc:docMk/>
          <pc:sldMk cId="459309436" sldId="319"/>
        </pc:sldMkLst>
        <pc:grpChg chg="del">
          <ac:chgData name="Shawn Shao" userId="453d2a0c-6247-4e9c-a934-cabd9d10664f" providerId="ADAL" clId="{6F44D12E-7322-4844-B1C8-E3B8EB08D8A7}" dt="2019-08-08T20:11:58.008" v="8" actId="478"/>
          <ac:grpSpMkLst>
            <pc:docMk/>
            <pc:sldMk cId="459309436" sldId="319"/>
            <ac:grpSpMk id="36" creationId="{BE39C17D-F72B-41A1-AEFB-1C5012D76E94}"/>
          </ac:grpSpMkLst>
        </pc:grpChg>
        <pc:grpChg chg="del">
          <ac:chgData name="Shawn Shao" userId="453d2a0c-6247-4e9c-a934-cabd9d10664f" providerId="ADAL" clId="{6F44D12E-7322-4844-B1C8-E3B8EB08D8A7}" dt="2019-08-08T20:11:59.459" v="9" actId="478"/>
          <ac:grpSpMkLst>
            <pc:docMk/>
            <pc:sldMk cId="459309436" sldId="319"/>
            <ac:grpSpMk id="84" creationId="{560600B4-795E-467A-A5B5-7DEC68C88565}"/>
          </ac:grpSpMkLst>
        </pc:grpChg>
        <pc:cxnChg chg="mod">
          <ac:chgData name="Shawn Shao" userId="453d2a0c-6247-4e9c-a934-cabd9d10664f" providerId="ADAL" clId="{6F44D12E-7322-4844-B1C8-E3B8EB08D8A7}" dt="2019-08-08T20:11:58.008" v="8" actId="478"/>
          <ac:cxnSpMkLst>
            <pc:docMk/>
            <pc:sldMk cId="459309436" sldId="319"/>
            <ac:cxnSpMk id="7" creationId="{1BB3A057-B28F-4198-8F64-ED383C52B49B}"/>
          </ac:cxnSpMkLst>
        </pc:cxnChg>
        <pc:cxnChg chg="mod">
          <ac:chgData name="Shawn Shao" userId="453d2a0c-6247-4e9c-a934-cabd9d10664f" providerId="ADAL" clId="{6F44D12E-7322-4844-B1C8-E3B8EB08D8A7}" dt="2019-08-08T20:11:58.008" v="8" actId="478"/>
          <ac:cxnSpMkLst>
            <pc:docMk/>
            <pc:sldMk cId="459309436" sldId="319"/>
            <ac:cxnSpMk id="21" creationId="{2AF3414D-75A0-4F73-B413-958C242AF427}"/>
          </ac:cxnSpMkLst>
        </pc:cxnChg>
        <pc:cxnChg chg="mod">
          <ac:chgData name="Shawn Shao" userId="453d2a0c-6247-4e9c-a934-cabd9d10664f" providerId="ADAL" clId="{6F44D12E-7322-4844-B1C8-E3B8EB08D8A7}" dt="2019-08-08T20:11:58.008" v="8" actId="478"/>
          <ac:cxnSpMkLst>
            <pc:docMk/>
            <pc:sldMk cId="459309436" sldId="319"/>
            <ac:cxnSpMk id="31" creationId="{49885004-7AF0-4CAD-A442-12B4133366A9}"/>
          </ac:cxnSpMkLst>
        </pc:cxnChg>
      </pc:sldChg>
      <pc:sldChg chg="delSp delAnim">
        <pc:chgData name="Shawn Shao" userId="453d2a0c-6247-4e9c-a934-cabd9d10664f" providerId="ADAL" clId="{6F44D12E-7322-4844-B1C8-E3B8EB08D8A7}" dt="2019-08-08T20:11:36.363" v="1" actId="478"/>
        <pc:sldMkLst>
          <pc:docMk/>
          <pc:sldMk cId="576321322" sldId="322"/>
        </pc:sldMkLst>
        <pc:spChg chg="del">
          <ac:chgData name="Shawn Shao" userId="453d2a0c-6247-4e9c-a934-cabd9d10664f" providerId="ADAL" clId="{6F44D12E-7322-4844-B1C8-E3B8EB08D8A7}" dt="2019-08-08T20:11:36.363" v="1" actId="478"/>
          <ac:spMkLst>
            <pc:docMk/>
            <pc:sldMk cId="576321322" sldId="322"/>
            <ac:spMk id="61" creationId="{F4A495C5-1FBD-414C-8E1E-F858AF44E282}"/>
          </ac:spMkLst>
        </pc:spChg>
      </pc:sldChg>
      <pc:sldChg chg="delSp delAnim">
        <pc:chgData name="Shawn Shao" userId="453d2a0c-6247-4e9c-a934-cabd9d10664f" providerId="ADAL" clId="{6F44D12E-7322-4844-B1C8-E3B8EB08D8A7}" dt="2019-08-08T20:12:06.411" v="11" actId="478"/>
        <pc:sldMkLst>
          <pc:docMk/>
          <pc:sldMk cId="3639680527" sldId="323"/>
        </pc:sldMkLst>
        <pc:spChg chg="del">
          <ac:chgData name="Shawn Shao" userId="453d2a0c-6247-4e9c-a934-cabd9d10664f" providerId="ADAL" clId="{6F44D12E-7322-4844-B1C8-E3B8EB08D8A7}" dt="2019-08-08T20:12:06.411" v="11" actId="478"/>
          <ac:spMkLst>
            <pc:docMk/>
            <pc:sldMk cId="3639680527" sldId="323"/>
            <ac:spMk id="135" creationId="{EAEEC300-7C73-40FB-8FA9-1301D289D9FA}"/>
          </ac:spMkLst>
        </pc:spChg>
      </pc:sldChg>
      <pc:sldChg chg="delSp modSp delAnim">
        <pc:chgData name="Shawn Shao" userId="453d2a0c-6247-4e9c-a934-cabd9d10664f" providerId="ADAL" clId="{6F44D12E-7322-4844-B1C8-E3B8EB08D8A7}" dt="2019-08-08T20:13:15.657" v="33" actId="478"/>
        <pc:sldMkLst>
          <pc:docMk/>
          <pc:sldMk cId="2815719214" sldId="324"/>
        </pc:sldMkLst>
        <pc:grpChg chg="del">
          <ac:chgData name="Shawn Shao" userId="453d2a0c-6247-4e9c-a934-cabd9d10664f" providerId="ADAL" clId="{6F44D12E-7322-4844-B1C8-E3B8EB08D8A7}" dt="2019-08-08T20:13:15.657" v="33" actId="478"/>
          <ac:grpSpMkLst>
            <pc:docMk/>
            <pc:sldMk cId="2815719214" sldId="324"/>
            <ac:grpSpMk id="9" creationId="{8A6200B9-5B38-4EC5-81AB-E2DA3166EAA3}"/>
          </ac:grpSpMkLst>
        </pc:grpChg>
        <pc:cxnChg chg="mod">
          <ac:chgData name="Shawn Shao" userId="453d2a0c-6247-4e9c-a934-cabd9d10664f" providerId="ADAL" clId="{6F44D12E-7322-4844-B1C8-E3B8EB08D8A7}" dt="2019-08-08T20:13:15.657" v="33" actId="478"/>
          <ac:cxnSpMkLst>
            <pc:docMk/>
            <pc:sldMk cId="2815719214" sldId="324"/>
            <ac:cxnSpMk id="8" creationId="{DD0CEA56-4192-4C59-82A3-BE8FC6333916}"/>
          </ac:cxnSpMkLst>
        </pc:cxnChg>
      </pc:sldChg>
      <pc:sldChg chg="addSp delSp addAnim delAnim">
        <pc:chgData name="Shawn Shao" userId="453d2a0c-6247-4e9c-a934-cabd9d10664f" providerId="ADAL" clId="{6F44D12E-7322-4844-B1C8-E3B8EB08D8A7}" dt="2019-08-08T20:13:37.834" v="41" actId="478"/>
        <pc:sldMkLst>
          <pc:docMk/>
          <pc:sldMk cId="2633800926" sldId="325"/>
        </pc:sldMkLst>
        <pc:spChg chg="add del">
          <ac:chgData name="Shawn Shao" userId="453d2a0c-6247-4e9c-a934-cabd9d10664f" providerId="ADAL" clId="{6F44D12E-7322-4844-B1C8-E3B8EB08D8A7}" dt="2019-08-08T20:13:37.834" v="41" actId="478"/>
          <ac:spMkLst>
            <pc:docMk/>
            <pc:sldMk cId="2633800926" sldId="325"/>
            <ac:spMk id="61" creationId="{F4A495C5-1FBD-414C-8E1E-F858AF44E282}"/>
          </ac:spMkLst>
        </pc:spChg>
      </pc:sldChg>
      <pc:sldChg chg="delSp modSp delAnim">
        <pc:chgData name="Shawn Shao" userId="453d2a0c-6247-4e9c-a934-cabd9d10664f" providerId="ADAL" clId="{6F44D12E-7322-4844-B1C8-E3B8EB08D8A7}" dt="2019-08-08T20:12:45.643" v="24" actId="478"/>
        <pc:sldMkLst>
          <pc:docMk/>
          <pc:sldMk cId="545200853" sldId="331"/>
        </pc:sldMkLst>
        <pc:grpChg chg="del">
          <ac:chgData name="Shawn Shao" userId="453d2a0c-6247-4e9c-a934-cabd9d10664f" providerId="ADAL" clId="{6F44D12E-7322-4844-B1C8-E3B8EB08D8A7}" dt="2019-08-08T20:12:45.643" v="24" actId="478"/>
          <ac:grpSpMkLst>
            <pc:docMk/>
            <pc:sldMk cId="545200853" sldId="331"/>
            <ac:grpSpMk id="10" creationId="{9D0F9EC0-AFD4-408E-9ED8-69159AFED9AF}"/>
          </ac:grpSpMkLst>
        </pc:grpChg>
        <pc:cxnChg chg="mod">
          <ac:chgData name="Shawn Shao" userId="453d2a0c-6247-4e9c-a934-cabd9d10664f" providerId="ADAL" clId="{6F44D12E-7322-4844-B1C8-E3B8EB08D8A7}" dt="2019-08-08T20:12:45.643" v="24" actId="478"/>
          <ac:cxnSpMkLst>
            <pc:docMk/>
            <pc:sldMk cId="545200853" sldId="331"/>
            <ac:cxnSpMk id="5" creationId="{7D0855E9-612A-4AF6-AD96-864D04F5798E}"/>
          </ac:cxnSpMkLst>
        </pc:cxnChg>
      </pc:sldChg>
      <pc:sldChg chg="delSp delAnim">
        <pc:chgData name="Shawn Shao" userId="453d2a0c-6247-4e9c-a934-cabd9d10664f" providerId="ADAL" clId="{6F44D12E-7322-4844-B1C8-E3B8EB08D8A7}" dt="2019-08-08T20:12:03.140" v="10" actId="478"/>
        <pc:sldMkLst>
          <pc:docMk/>
          <pc:sldMk cId="1597579586" sldId="332"/>
        </pc:sldMkLst>
        <pc:grpChg chg="del">
          <ac:chgData name="Shawn Shao" userId="453d2a0c-6247-4e9c-a934-cabd9d10664f" providerId="ADAL" clId="{6F44D12E-7322-4844-B1C8-E3B8EB08D8A7}" dt="2019-08-08T20:12:03.140" v="10" actId="478"/>
          <ac:grpSpMkLst>
            <pc:docMk/>
            <pc:sldMk cId="1597579586" sldId="332"/>
            <ac:grpSpMk id="69" creationId="{9538D623-9940-414B-853D-AFCCC9F059D4}"/>
          </ac:grpSpMkLst>
        </pc:grpChg>
      </pc:sldChg>
      <pc:sldChg chg="delSp delAnim">
        <pc:chgData name="Shawn Shao" userId="453d2a0c-6247-4e9c-a934-cabd9d10664f" providerId="ADAL" clId="{6F44D12E-7322-4844-B1C8-E3B8EB08D8A7}" dt="2019-08-08T20:11:51.876" v="7" actId="478"/>
        <pc:sldMkLst>
          <pc:docMk/>
          <pc:sldMk cId="2548247147" sldId="333"/>
        </pc:sldMkLst>
        <pc:grpChg chg="del">
          <ac:chgData name="Shawn Shao" userId="453d2a0c-6247-4e9c-a934-cabd9d10664f" providerId="ADAL" clId="{6F44D12E-7322-4844-B1C8-E3B8EB08D8A7}" dt="2019-08-08T20:11:51.876" v="7" actId="478"/>
          <ac:grpSpMkLst>
            <pc:docMk/>
            <pc:sldMk cId="2548247147" sldId="333"/>
            <ac:grpSpMk id="58" creationId="{739E4043-161F-4B7C-8E27-6A01035DCAF0}"/>
          </ac:grpSpMkLst>
        </pc:gr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18374106979943"/>
          <c:y val="0.14275605132691746"/>
          <c:w val="0.87152233778264343"/>
          <c:h val="0.64625984251968505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10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Pt>
            <c:idx val="4"/>
            <c:marker>
              <c:symbol val="circle"/>
              <c:size val="10"/>
              <c:spPr>
                <a:solidFill>
                  <a:schemeClr val="accent1"/>
                </a:solidFill>
                <a:ln w="9525">
                  <a:solidFill>
                    <a:schemeClr val="accent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0-1ADE-49BD-88AC-D307412DC0E6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r>
                      <a:rPr lang="en-US"/>
                      <a:t>Modeste Opt – TP 1</a:t>
                    </a:r>
                  </a:p>
                </c:rich>
              </c:tx>
              <c:dLblPos val="b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1ADE-49BD-88AC-D307412DC0E6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r>
                      <a:rPr lang="en-US"/>
                      <a:t>Modeste Opt – TN</a:t>
                    </a:r>
                  </a:p>
                </c:rich>
              </c:tx>
              <c:dLblPos val="b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1ADE-49BD-88AC-D307412DC0E6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r>
                      <a:rPr lang="en-US"/>
                      <a:t>Modeste Opt – Budget</a:t>
                    </a:r>
                  </a:p>
                </c:rich>
              </c:tx>
              <c:dLblPos val="b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1ADE-49BD-88AC-D307412DC0E6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r>
                      <a:rPr lang="en-US" dirty="0" err="1"/>
                      <a:t>Modeste</a:t>
                    </a:r>
                    <a:r>
                      <a:rPr lang="en-US" dirty="0"/>
                      <a:t> </a:t>
                    </a:r>
                    <a:r>
                      <a:rPr lang="en-US" dirty="0" err="1"/>
                      <a:t>Opt</a:t>
                    </a:r>
                    <a:r>
                      <a:rPr lang="en-US" dirty="0"/>
                      <a:t> – TP 2</a:t>
                    </a:r>
                  </a:p>
                </c:rich>
              </c:tx>
              <c:dLblPos val="b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1ADE-49BD-88AC-D307412DC0E6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r>
                      <a:rPr lang="en-US"/>
                      <a:t>Modeste</a:t>
                    </a:r>
                    <a:r>
                      <a:rPr lang="en-US" baseline="0"/>
                      <a:t> Exp - TP</a:t>
                    </a:r>
                    <a:endParaRPr lang="en-US" dirty="0"/>
                  </a:p>
                </c:rich>
              </c:tx>
              <c:dLblPos val="b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1ADE-49BD-88AC-D307412DC0E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Sheet1!$A$2:$A$6</c:f>
              <c:numCache>
                <c:formatCode>General</c:formatCode>
                <c:ptCount val="5"/>
              </c:numCache>
            </c:numRef>
          </c:xVal>
          <c:yVal>
            <c:numRef>
              <c:f>Sheet1!$B$2:$B$6</c:f>
              <c:numCache>
                <c:formatCode>General</c:formatCode>
                <c:ptCount val="5"/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5-1ADE-49BD-88AC-D307412DC0E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35868336"/>
        <c:axId val="376135952"/>
      </c:scatterChart>
      <c:valAx>
        <c:axId val="63586833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76135952"/>
        <c:crosses val="autoZero"/>
        <c:crossBetween val="midCat"/>
      </c:valAx>
      <c:valAx>
        <c:axId val="376135952"/>
        <c:scaling>
          <c:orientation val="minMax"/>
          <c:max val="6000"/>
          <c:min val="2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CA"/>
                  <a:t>BMP Cost ($/yr)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35868336"/>
        <c:crossesAt val="-1600"/>
        <c:crossBetween val="midCat"/>
        <c:majorUnit val="1000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lt1">
        <a:alpha val="70000"/>
      </a:schemeClr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18374106979943"/>
          <c:y val="0.14275605132691746"/>
          <c:w val="0.87152233778264343"/>
          <c:h val="0.64625984251968505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10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Pt>
            <c:idx val="4"/>
            <c:marker>
              <c:symbol val="circle"/>
              <c:size val="10"/>
              <c:spPr>
                <a:solidFill>
                  <a:schemeClr val="accent1"/>
                </a:solidFill>
                <a:ln w="9525">
                  <a:solidFill>
                    <a:schemeClr val="accent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0-1ADE-49BD-88AC-D307412DC0E6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r>
                      <a:rPr lang="en-US"/>
                      <a:t>Modeste Opt – TP 1</a:t>
                    </a:r>
                  </a:p>
                </c:rich>
              </c:tx>
              <c:dLblPos val="b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1ADE-49BD-88AC-D307412DC0E6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r>
                      <a:rPr lang="en-US"/>
                      <a:t>Modeste Opt – TN</a:t>
                    </a:r>
                  </a:p>
                </c:rich>
              </c:tx>
              <c:dLblPos val="b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1ADE-49BD-88AC-D307412DC0E6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r>
                      <a:rPr lang="en-US"/>
                      <a:t>Modeste Opt – Budget</a:t>
                    </a:r>
                  </a:p>
                </c:rich>
              </c:tx>
              <c:dLblPos val="b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1ADE-49BD-88AC-D307412DC0E6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r>
                      <a:rPr lang="en-US" dirty="0" err="1"/>
                      <a:t>Modeste</a:t>
                    </a:r>
                    <a:r>
                      <a:rPr lang="en-US" dirty="0"/>
                      <a:t> </a:t>
                    </a:r>
                    <a:r>
                      <a:rPr lang="en-US" dirty="0" err="1"/>
                      <a:t>Opt</a:t>
                    </a:r>
                    <a:r>
                      <a:rPr lang="en-US" dirty="0"/>
                      <a:t> – TP 2</a:t>
                    </a:r>
                  </a:p>
                </c:rich>
              </c:tx>
              <c:dLblPos val="b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1ADE-49BD-88AC-D307412DC0E6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r>
                      <a:rPr lang="en-US"/>
                      <a:t>Modeste</a:t>
                    </a:r>
                    <a:r>
                      <a:rPr lang="en-US" baseline="0"/>
                      <a:t> Exp - TP</a:t>
                    </a:r>
                    <a:endParaRPr lang="en-US" dirty="0"/>
                  </a:p>
                </c:rich>
              </c:tx>
              <c:dLblPos val="b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1ADE-49BD-88AC-D307412DC0E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Sheet1!$A$2:$A$6</c:f>
              <c:numCache>
                <c:formatCode>General</c:formatCode>
                <c:ptCount val="5"/>
                <c:pt idx="0">
                  <c:v>-1500</c:v>
                </c:pt>
                <c:pt idx="1">
                  <c:v>-1000</c:v>
                </c:pt>
                <c:pt idx="2">
                  <c:v>-500</c:v>
                </c:pt>
                <c:pt idx="3">
                  <c:v>-300</c:v>
                </c:pt>
                <c:pt idx="4">
                  <c:v>-800</c:v>
                </c:pt>
              </c:numCache>
            </c:numRef>
          </c:xVal>
          <c:yVal>
            <c:numRef>
              <c:f>Sheet1!$B$2:$B$6</c:f>
              <c:numCache>
                <c:formatCode>General</c:formatCode>
                <c:ptCount val="5"/>
                <c:pt idx="0">
                  <c:v>5000</c:v>
                </c:pt>
                <c:pt idx="1">
                  <c:v>4650</c:v>
                </c:pt>
                <c:pt idx="2">
                  <c:v>3800</c:v>
                </c:pt>
                <c:pt idx="3">
                  <c:v>2500</c:v>
                </c:pt>
                <c:pt idx="4">
                  <c:v>5500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5-1ADE-49BD-88AC-D307412DC0E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35868336"/>
        <c:axId val="376135952"/>
      </c:scatterChart>
      <c:valAx>
        <c:axId val="63586833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76135952"/>
        <c:crosses val="autoZero"/>
        <c:crossBetween val="midCat"/>
      </c:valAx>
      <c:valAx>
        <c:axId val="376135952"/>
        <c:scaling>
          <c:orientation val="minMax"/>
          <c:max val="6000"/>
          <c:min val="2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CA"/>
                  <a:t>BMP Cost ($/yr)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35868336"/>
        <c:crossesAt val="-1600"/>
        <c:crossBetween val="midCat"/>
        <c:majorUnit val="1000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lt1">
        <a:alpha val="70000"/>
      </a:schemeClr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18374106979943"/>
          <c:y val="0.14275605132691746"/>
          <c:w val="0.87152233778264343"/>
          <c:h val="0.64625984251968505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10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Pt>
            <c:idx val="4"/>
            <c:marker>
              <c:symbol val="circle"/>
              <c:size val="10"/>
              <c:spPr>
                <a:solidFill>
                  <a:schemeClr val="accent1"/>
                </a:solidFill>
                <a:ln w="9525">
                  <a:solidFill>
                    <a:schemeClr val="accent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0-1ADE-49BD-88AC-D307412DC0E6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r>
                      <a:rPr lang="en-US"/>
                      <a:t>Modeste Opt – TP 1</a:t>
                    </a:r>
                  </a:p>
                </c:rich>
              </c:tx>
              <c:dLblPos val="b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1ADE-49BD-88AC-D307412DC0E6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r>
                      <a:rPr lang="en-US"/>
                      <a:t>Modeste Opt – TN</a:t>
                    </a:r>
                  </a:p>
                </c:rich>
              </c:tx>
              <c:dLblPos val="b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1ADE-49BD-88AC-D307412DC0E6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r>
                      <a:rPr lang="en-US"/>
                      <a:t>Modeste Opt – Budget</a:t>
                    </a:r>
                  </a:p>
                </c:rich>
              </c:tx>
              <c:dLblPos val="b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1ADE-49BD-88AC-D307412DC0E6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r>
                      <a:rPr lang="en-US" dirty="0" err="1"/>
                      <a:t>Modeste</a:t>
                    </a:r>
                    <a:r>
                      <a:rPr lang="en-US" dirty="0"/>
                      <a:t> </a:t>
                    </a:r>
                    <a:r>
                      <a:rPr lang="en-US" dirty="0" err="1"/>
                      <a:t>Opt</a:t>
                    </a:r>
                    <a:r>
                      <a:rPr lang="en-US" dirty="0"/>
                      <a:t> – TP 2</a:t>
                    </a:r>
                  </a:p>
                </c:rich>
              </c:tx>
              <c:dLblPos val="b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1ADE-49BD-88AC-D307412DC0E6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r>
                      <a:rPr lang="en-US"/>
                      <a:t>Modeste</a:t>
                    </a:r>
                    <a:r>
                      <a:rPr lang="en-US" baseline="0"/>
                      <a:t> Exp - TP</a:t>
                    </a:r>
                    <a:endParaRPr lang="en-US" dirty="0"/>
                  </a:p>
                </c:rich>
              </c:tx>
              <c:dLblPos val="b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1ADE-49BD-88AC-D307412DC0E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Sheet1!$A$2:$A$6</c:f>
              <c:numCache>
                <c:formatCode>General</c:formatCode>
                <c:ptCount val="5"/>
                <c:pt idx="0">
                  <c:v>-1500</c:v>
                </c:pt>
                <c:pt idx="1">
                  <c:v>-1000</c:v>
                </c:pt>
                <c:pt idx="2">
                  <c:v>-500</c:v>
                </c:pt>
                <c:pt idx="3">
                  <c:v>-300</c:v>
                </c:pt>
                <c:pt idx="4">
                  <c:v>-800</c:v>
                </c:pt>
              </c:numCache>
            </c:numRef>
          </c:xVal>
          <c:yVal>
            <c:numRef>
              <c:f>Sheet1!$B$2:$B$6</c:f>
              <c:numCache>
                <c:formatCode>General</c:formatCode>
                <c:ptCount val="5"/>
                <c:pt idx="0">
                  <c:v>5000</c:v>
                </c:pt>
                <c:pt idx="1">
                  <c:v>4650</c:v>
                </c:pt>
                <c:pt idx="2">
                  <c:v>3800</c:v>
                </c:pt>
                <c:pt idx="3">
                  <c:v>2500</c:v>
                </c:pt>
                <c:pt idx="4">
                  <c:v>5500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5-1ADE-49BD-88AC-D307412DC0E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35868336"/>
        <c:axId val="376135952"/>
      </c:scatterChart>
      <c:valAx>
        <c:axId val="63586833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76135952"/>
        <c:crosses val="autoZero"/>
        <c:crossBetween val="midCat"/>
      </c:valAx>
      <c:valAx>
        <c:axId val="376135952"/>
        <c:scaling>
          <c:orientation val="minMax"/>
          <c:max val="6000"/>
          <c:min val="2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CA"/>
                  <a:t>BMP Cost ($/yr)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35868336"/>
        <c:crossesAt val="-1600"/>
        <c:crossBetween val="midCat"/>
        <c:majorUnit val="1000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lt1">
        <a:alpha val="70000"/>
      </a:schemeClr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18374106979943"/>
          <c:y val="0.14275605132691746"/>
          <c:w val="0.87152233778264343"/>
          <c:h val="0.64625984251968505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10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Pt>
            <c:idx val="4"/>
            <c:marker>
              <c:symbol val="circle"/>
              <c:size val="10"/>
              <c:spPr>
                <a:solidFill>
                  <a:schemeClr val="accent1"/>
                </a:solidFill>
                <a:ln w="9525">
                  <a:solidFill>
                    <a:schemeClr val="accent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0-1ADE-49BD-88AC-D307412DC0E6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r>
                      <a:rPr lang="en-US"/>
                      <a:t>Modeste Opt – TP 1</a:t>
                    </a:r>
                  </a:p>
                </c:rich>
              </c:tx>
              <c:dLblPos val="b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1ADE-49BD-88AC-D307412DC0E6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r>
                      <a:rPr lang="en-US"/>
                      <a:t>Modeste Opt – TN</a:t>
                    </a:r>
                  </a:p>
                </c:rich>
              </c:tx>
              <c:dLblPos val="b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1ADE-49BD-88AC-D307412DC0E6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r>
                      <a:rPr lang="en-US"/>
                      <a:t>Modeste Opt – Budget</a:t>
                    </a:r>
                  </a:p>
                </c:rich>
              </c:tx>
              <c:dLblPos val="b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1ADE-49BD-88AC-D307412DC0E6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r>
                      <a:rPr lang="en-US" dirty="0" err="1"/>
                      <a:t>Modeste</a:t>
                    </a:r>
                    <a:r>
                      <a:rPr lang="en-US" dirty="0"/>
                      <a:t> </a:t>
                    </a:r>
                    <a:r>
                      <a:rPr lang="en-US" dirty="0" err="1"/>
                      <a:t>Opt</a:t>
                    </a:r>
                    <a:r>
                      <a:rPr lang="en-US" dirty="0"/>
                      <a:t> – TP 2</a:t>
                    </a:r>
                  </a:p>
                </c:rich>
              </c:tx>
              <c:dLblPos val="b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1ADE-49BD-88AC-D307412DC0E6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r>
                      <a:rPr lang="en-US"/>
                      <a:t>Modeste</a:t>
                    </a:r>
                    <a:r>
                      <a:rPr lang="en-US" baseline="0"/>
                      <a:t> Exp - TP</a:t>
                    </a:r>
                    <a:endParaRPr lang="en-US" dirty="0"/>
                  </a:p>
                </c:rich>
              </c:tx>
              <c:dLblPos val="b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1ADE-49BD-88AC-D307412DC0E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Sheet1!$A$2:$A$6</c:f>
              <c:numCache>
                <c:formatCode>General</c:formatCode>
                <c:ptCount val="5"/>
              </c:numCache>
            </c:numRef>
          </c:xVal>
          <c:yVal>
            <c:numRef>
              <c:f>Sheet1!$B$2:$B$6</c:f>
              <c:numCache>
                <c:formatCode>General</c:formatCode>
                <c:ptCount val="5"/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5-1ADE-49BD-88AC-D307412DC0E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35868336"/>
        <c:axId val="376135952"/>
      </c:scatterChart>
      <c:valAx>
        <c:axId val="63586833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76135952"/>
        <c:crosses val="autoZero"/>
        <c:crossBetween val="midCat"/>
      </c:valAx>
      <c:valAx>
        <c:axId val="376135952"/>
        <c:scaling>
          <c:orientation val="minMax"/>
          <c:max val="6000"/>
          <c:min val="2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CA"/>
                  <a:t>BMP Cost ($/yr)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35868336"/>
        <c:crossesAt val="-1600"/>
        <c:crossBetween val="midCat"/>
        <c:majorUnit val="1000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lt1">
        <a:alpha val="70000"/>
      </a:schemeClr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18374106979943"/>
          <c:y val="0.14275605132691746"/>
          <c:w val="0.87152233778264343"/>
          <c:h val="0.64625984251968505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10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Pt>
            <c:idx val="4"/>
            <c:marker>
              <c:symbol val="circle"/>
              <c:size val="10"/>
              <c:spPr>
                <a:solidFill>
                  <a:schemeClr val="accent1"/>
                </a:solidFill>
                <a:ln w="9525">
                  <a:solidFill>
                    <a:schemeClr val="accent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0-1ADE-49BD-88AC-D307412DC0E6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r>
                      <a:rPr lang="en-US" dirty="0"/>
                      <a:t>Farm TP</a:t>
                    </a:r>
                  </a:p>
                </c:rich>
              </c:tx>
              <c:dLblPos val="b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1ADE-49BD-88AC-D307412DC0E6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r>
                      <a:rPr lang="en-US" dirty="0"/>
                      <a:t>Farm TP on-site</a:t>
                    </a:r>
                  </a:p>
                </c:rich>
              </c:tx>
              <c:dLblPos val="b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1ADE-49BD-88AC-D307412DC0E6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r>
                      <a:rPr lang="en-US" dirty="0"/>
                      <a:t>Farm drought</a:t>
                    </a:r>
                  </a:p>
                </c:rich>
              </c:tx>
              <c:dLblPos val="b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1ADE-49BD-88AC-D307412DC0E6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r>
                      <a:rPr lang="en-US" dirty="0"/>
                      <a:t>Farm cost</a:t>
                    </a:r>
                    <a:r>
                      <a:rPr lang="en-US" sz="1000" b="0" i="0" u="none" strike="noStrike" kern="1200" baseline="0" dirty="0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</a:rPr>
                      <a:t> </a:t>
                    </a:r>
                    <a:r>
                      <a:rPr lang="en-US" dirty="0"/>
                      <a:t>minimum</a:t>
                    </a:r>
                  </a:p>
                </c:rich>
              </c:tx>
              <c:dLblPos val="b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1ADE-49BD-88AC-D307412DC0E6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r>
                      <a:rPr lang="en-US" dirty="0"/>
                      <a:t>Farm carbon</a:t>
                    </a:r>
                  </a:p>
                </c:rich>
              </c:tx>
              <c:dLblPos val="b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1ADE-49BD-88AC-D307412DC0E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Sheet1!$A$2:$A$6</c:f>
              <c:numCache>
                <c:formatCode>General</c:formatCode>
                <c:ptCount val="5"/>
                <c:pt idx="0">
                  <c:v>-1500</c:v>
                </c:pt>
                <c:pt idx="1">
                  <c:v>-1000</c:v>
                </c:pt>
                <c:pt idx="2">
                  <c:v>-500</c:v>
                </c:pt>
                <c:pt idx="3">
                  <c:v>-300</c:v>
                </c:pt>
                <c:pt idx="4">
                  <c:v>-800</c:v>
                </c:pt>
              </c:numCache>
            </c:numRef>
          </c:xVal>
          <c:yVal>
            <c:numRef>
              <c:f>Sheet1!$B$2:$B$6</c:f>
              <c:numCache>
                <c:formatCode>General</c:formatCode>
                <c:ptCount val="5"/>
                <c:pt idx="0">
                  <c:v>5000</c:v>
                </c:pt>
                <c:pt idx="1">
                  <c:v>4650</c:v>
                </c:pt>
                <c:pt idx="2">
                  <c:v>3800</c:v>
                </c:pt>
                <c:pt idx="3">
                  <c:v>2500</c:v>
                </c:pt>
                <c:pt idx="4">
                  <c:v>5500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5-1ADE-49BD-88AC-D307412DC0E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35868336"/>
        <c:axId val="376135952"/>
      </c:scatterChart>
      <c:valAx>
        <c:axId val="63586833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76135952"/>
        <c:crosses val="autoZero"/>
        <c:crossBetween val="midCat"/>
      </c:valAx>
      <c:valAx>
        <c:axId val="376135952"/>
        <c:scaling>
          <c:orientation val="minMax"/>
          <c:max val="6000"/>
          <c:min val="2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CA"/>
                  <a:t>BMP Cost ($/yr)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35868336"/>
        <c:crossesAt val="-1600"/>
        <c:crossBetween val="midCat"/>
        <c:majorUnit val="1000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lt1">
        <a:alpha val="70000"/>
      </a:schemeClr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18374106979943"/>
          <c:y val="0.14275605132691746"/>
          <c:w val="0.87152233778264343"/>
          <c:h val="0.64625984251968505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10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Pt>
            <c:idx val="4"/>
            <c:marker>
              <c:symbol val="circle"/>
              <c:size val="10"/>
              <c:spPr>
                <a:solidFill>
                  <a:schemeClr val="accent1"/>
                </a:solidFill>
                <a:ln w="9525">
                  <a:solidFill>
                    <a:schemeClr val="accent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0-1ADE-49BD-88AC-D307412DC0E6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r>
                      <a:rPr lang="en-US" dirty="0"/>
                      <a:t>Farm TP</a:t>
                    </a:r>
                  </a:p>
                </c:rich>
              </c:tx>
              <c:dLblPos val="b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1ADE-49BD-88AC-D307412DC0E6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r>
                      <a:rPr lang="en-US" dirty="0"/>
                      <a:t>Farm TP on-site</a:t>
                    </a:r>
                  </a:p>
                </c:rich>
              </c:tx>
              <c:dLblPos val="b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1ADE-49BD-88AC-D307412DC0E6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r>
                      <a:rPr lang="en-US" dirty="0"/>
                      <a:t>Farm drought</a:t>
                    </a:r>
                  </a:p>
                </c:rich>
              </c:tx>
              <c:dLblPos val="b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1ADE-49BD-88AC-D307412DC0E6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r>
                      <a:rPr lang="en-US" dirty="0"/>
                      <a:t>Farm cost</a:t>
                    </a:r>
                    <a:r>
                      <a:rPr lang="en-US" sz="1000" b="0" i="0" u="none" strike="noStrike" kern="1200" baseline="0" dirty="0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</a:rPr>
                      <a:t> </a:t>
                    </a:r>
                    <a:r>
                      <a:rPr lang="en-US" dirty="0"/>
                      <a:t>minimum</a:t>
                    </a:r>
                  </a:p>
                </c:rich>
              </c:tx>
              <c:dLblPos val="b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1ADE-49BD-88AC-D307412DC0E6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r>
                      <a:rPr lang="en-US" dirty="0"/>
                      <a:t>Farm carbon</a:t>
                    </a:r>
                  </a:p>
                </c:rich>
              </c:tx>
              <c:dLblPos val="b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1ADE-49BD-88AC-D307412DC0E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Sheet1!$A$2:$A$6</c:f>
              <c:numCache>
                <c:formatCode>General</c:formatCode>
                <c:ptCount val="5"/>
                <c:pt idx="0">
                  <c:v>-1500</c:v>
                </c:pt>
                <c:pt idx="1">
                  <c:v>-1000</c:v>
                </c:pt>
                <c:pt idx="2">
                  <c:v>-500</c:v>
                </c:pt>
                <c:pt idx="3">
                  <c:v>-300</c:v>
                </c:pt>
                <c:pt idx="4">
                  <c:v>-800</c:v>
                </c:pt>
              </c:numCache>
            </c:numRef>
          </c:xVal>
          <c:yVal>
            <c:numRef>
              <c:f>Sheet1!$B$2:$B$6</c:f>
              <c:numCache>
                <c:formatCode>General</c:formatCode>
                <c:ptCount val="5"/>
                <c:pt idx="0">
                  <c:v>5000</c:v>
                </c:pt>
                <c:pt idx="1">
                  <c:v>4650</c:v>
                </c:pt>
                <c:pt idx="2">
                  <c:v>3800</c:v>
                </c:pt>
                <c:pt idx="3">
                  <c:v>2500</c:v>
                </c:pt>
                <c:pt idx="4">
                  <c:v>5500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5-1ADE-49BD-88AC-D307412DC0E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35868336"/>
        <c:axId val="376135952"/>
      </c:scatterChart>
      <c:valAx>
        <c:axId val="63586833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76135952"/>
        <c:crosses val="autoZero"/>
        <c:crossBetween val="midCat"/>
      </c:valAx>
      <c:valAx>
        <c:axId val="376135952"/>
        <c:scaling>
          <c:orientation val="minMax"/>
          <c:max val="6000"/>
          <c:min val="2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CA"/>
                  <a:t>BMP Cost ($/yr)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35868336"/>
        <c:crossesAt val="-1600"/>
        <c:crossBetween val="midCat"/>
        <c:majorUnit val="1000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lt1">
        <a:alpha val="70000"/>
      </a:schemeClr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BF56B9-9BA4-469A-86AD-F89FCD52A1B1}" type="datetimeFigureOut">
              <a:rPr lang="en-CA" smtClean="0"/>
              <a:t>2019-08-08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F423EB-AEF8-4D6C-A4D4-3F31332B398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615035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F423EB-AEF8-4D6C-A4D4-3F31332B3984}" type="slidenum">
              <a:rPr lang="en-CA" smtClean="0"/>
              <a:t>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737821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Watershed result display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F423EB-AEF8-4D6C-A4D4-3F31332B3984}" type="slidenum">
              <a:rPr lang="en-CA" smtClean="0"/>
              <a:t>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03628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Watershed result display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F423EB-AEF8-4D6C-A4D4-3F31332B3984}" type="slidenum">
              <a:rPr lang="en-CA" smtClean="0"/>
              <a:t>14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65930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Intelligent BMP selection tool introduction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F423EB-AEF8-4D6C-A4D4-3F31332B3984}" type="slidenum">
              <a:rPr lang="en-CA" smtClean="0"/>
              <a:t>15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294183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Intelligent BMP selection on BMP type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F423EB-AEF8-4D6C-A4D4-3F31332B3984}" type="slidenum">
              <a:rPr lang="en-CA" smtClean="0"/>
              <a:t>16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057815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Intelligent BMP selection – table view option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F423EB-AEF8-4D6C-A4D4-3F31332B3984}" type="slidenum">
              <a:rPr lang="en-CA" smtClean="0"/>
              <a:t>17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518427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Intelligent BMP selection – chart view option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F423EB-AEF8-4D6C-A4D4-3F31332B3984}" type="slidenum">
              <a:rPr lang="en-CA" smtClean="0"/>
              <a:t>18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302119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Budget mode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F423EB-AEF8-4D6C-A4D4-3F31332B3984}" type="slidenum">
              <a:rPr lang="en-CA" smtClean="0"/>
              <a:t>19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052369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Eco-service mode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F423EB-AEF8-4D6C-A4D4-3F31332B3984}" type="slidenum">
              <a:rPr lang="en-CA" smtClean="0"/>
              <a:t>20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102885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Eco-service weight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F423EB-AEF8-4D6C-A4D4-3F31332B3984}" type="slidenum">
              <a:rPr lang="en-CA" smtClean="0"/>
              <a:t>21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4812097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Intelligent BMP selection on BMP type 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F423EB-AEF8-4D6C-A4D4-3F31332B3984}" type="slidenum">
              <a:rPr lang="en-CA" smtClean="0"/>
              <a:t>22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541767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F423EB-AEF8-4D6C-A4D4-3F31332B3984}" type="slidenum">
              <a:rPr lang="en-CA" smtClean="0"/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3957219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User can also start from overview page and manual apply BMP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F423EB-AEF8-4D6C-A4D4-3F31332B3984}" type="slidenum">
              <a:rPr lang="en-CA" smtClean="0"/>
              <a:t>23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0734832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Overview page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F423EB-AEF8-4D6C-A4D4-3F31332B3984}" type="slidenum">
              <a:rPr lang="en-CA" smtClean="0"/>
              <a:t>24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833873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Manually selection or reviewing intelligent selection of BMP type 1 in table view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F423EB-AEF8-4D6C-A4D4-3F31332B3984}" type="slidenum">
              <a:rPr lang="en-CA" smtClean="0"/>
              <a:t>25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5826812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Manually selection or reviewing intelligent selection of BMP type 1 in chart view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F423EB-AEF8-4D6C-A4D4-3F31332B3984}" type="slidenum">
              <a:rPr lang="en-CA" smtClean="0"/>
              <a:t>26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7483089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Warning if user is going to change Intelligent recommended BMPs.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F423EB-AEF8-4D6C-A4D4-3F31332B3984}" type="slidenum">
              <a:rPr lang="en-CA" smtClean="0"/>
              <a:t>27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6357507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Manually selection or reviewing intelligent selection of BMP type 2 in table view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F423EB-AEF8-4D6C-A4D4-3F31332B3984}" type="slidenum">
              <a:rPr lang="en-CA" smtClean="0"/>
              <a:t>28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6349354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Manually selection or reviewing intelligent selection of BMP type 3 in table view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F423EB-AEF8-4D6C-A4D4-3F31332B3984}" type="slidenum">
              <a:rPr lang="en-CA" smtClean="0"/>
              <a:t>29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2474977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F423EB-AEF8-4D6C-A4D4-3F31332B3984}" type="slidenum">
              <a:rPr lang="en-CA" smtClean="0"/>
              <a:t>31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8703278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Farm user register page – user profile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F423EB-AEF8-4D6C-A4D4-3F31332B3984}" type="slidenum">
              <a:rPr lang="en-CA" smtClean="0"/>
              <a:t>32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656712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Farm user register page – select LSD or parcel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F423EB-AEF8-4D6C-A4D4-3F31332B3984}" type="slidenum">
              <a:rPr lang="en-CA" smtClean="0"/>
              <a:t>33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266835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Contact admin page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F423EB-AEF8-4D6C-A4D4-3F31332B3984}" type="slidenum">
              <a:rPr lang="en-CA" smtClean="0"/>
              <a:t>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1586014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Farm user register page – submit application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F423EB-AEF8-4D6C-A4D4-3F31332B3984}" type="slidenum">
              <a:rPr lang="en-CA" smtClean="0"/>
              <a:t>34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3497291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Farmer project management page – no project detected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F423EB-AEF8-4D6C-A4D4-3F31332B3984}" type="slidenum">
              <a:rPr lang="en-CA" smtClean="0"/>
              <a:t>35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8387593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Farmer project management page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F423EB-AEF8-4D6C-A4D4-3F31332B3984}" type="slidenum">
              <a:rPr lang="en-CA" smtClean="0"/>
              <a:t>36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8622057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Farmer add new project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F423EB-AEF8-4D6C-A4D4-3F31332B3984}" type="slidenum">
              <a:rPr lang="en-CA" smtClean="0"/>
              <a:t>37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6705525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Farm view page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F423EB-AEF8-4D6C-A4D4-3F31332B3984}" type="slidenum">
              <a:rPr lang="en-CA" smtClean="0"/>
              <a:t>38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9819330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Manual BMP selection type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F423EB-AEF8-4D6C-A4D4-3F31332B3984}" type="slidenum">
              <a:rPr lang="en-CA" smtClean="0"/>
              <a:t>39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3873063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Manual BMP selection type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F423EB-AEF8-4D6C-A4D4-3F31332B3984}" type="slidenum">
              <a:rPr lang="en-CA" smtClean="0"/>
              <a:t>40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1386833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Manual BMP selection type 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F423EB-AEF8-4D6C-A4D4-3F31332B3984}" type="slidenum">
              <a:rPr lang="en-CA" smtClean="0"/>
              <a:t>41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1816934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Manual BMP selection type 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F423EB-AEF8-4D6C-A4D4-3F31332B3984}" type="slidenum">
              <a:rPr lang="en-CA" smtClean="0"/>
              <a:t>42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8811805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Overview page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F423EB-AEF8-4D6C-A4D4-3F31332B3984}" type="slidenum">
              <a:rPr lang="en-CA" smtClean="0"/>
              <a:t>43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20598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Confirm message sent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F423EB-AEF8-4D6C-A4D4-3F31332B3984}" type="slidenum">
              <a:rPr lang="en-CA" smtClean="0"/>
              <a:t>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065845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Manager project management page – no project detected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F423EB-AEF8-4D6C-A4D4-3F31332B3984}" type="slidenum">
              <a:rPr lang="en-CA" smtClean="0"/>
              <a:t>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680490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Manager project management page – view existing projects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F423EB-AEF8-4D6C-A4D4-3F31332B3984}" type="slidenum">
              <a:rPr lang="en-CA" smtClean="0"/>
              <a:t>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809327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/>
              <a:t>Manager add new project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F423EB-AEF8-4D6C-A4D4-3F31332B3984}" type="slidenum">
              <a:rPr lang="en-CA" smtClean="0"/>
              <a:t>10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013618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Watershed result display</a:t>
            </a:r>
          </a:p>
          <a:p>
            <a:r>
              <a:rPr lang="en-CA" dirty="0"/>
              <a:t>System supports different level display, LSD or Parcel, municipality, or watershed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F423EB-AEF8-4D6C-A4D4-3F31332B3984}" type="slidenum">
              <a:rPr lang="en-CA" smtClean="0"/>
              <a:t>11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319431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Watershed result display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F423EB-AEF8-4D6C-A4D4-3F31332B3984}" type="slidenum">
              <a:rPr lang="en-CA" smtClean="0"/>
              <a:t>12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397625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D6B54-DD6E-4972-87E9-3D98B4534B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CEC744-E2E6-45AE-BC96-42BDA184FA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6" indent="0" algn="ctr">
              <a:buNone/>
              <a:defRPr sz="2000"/>
            </a:lvl2pPr>
            <a:lvl3pPr marL="914411" indent="0" algn="ctr">
              <a:buNone/>
              <a:defRPr sz="1800"/>
            </a:lvl3pPr>
            <a:lvl4pPr marL="1371617" indent="0" algn="ctr">
              <a:buNone/>
              <a:defRPr sz="1600"/>
            </a:lvl4pPr>
            <a:lvl5pPr marL="1828823" indent="0" algn="ctr">
              <a:buNone/>
              <a:defRPr sz="1600"/>
            </a:lvl5pPr>
            <a:lvl6pPr marL="2286029" indent="0" algn="ctr">
              <a:buNone/>
              <a:defRPr sz="1600"/>
            </a:lvl6pPr>
            <a:lvl7pPr marL="2743234" indent="0" algn="ctr">
              <a:buNone/>
              <a:defRPr sz="1600"/>
            </a:lvl7pPr>
            <a:lvl8pPr marL="3200440" indent="0" algn="ctr">
              <a:buNone/>
              <a:defRPr sz="1600"/>
            </a:lvl8pPr>
            <a:lvl9pPr marL="3657646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C56BD3-3AA0-4F98-829E-CADF75825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52DC6-33C3-49C6-BC3A-BFC57204B7E6}" type="datetimeFigureOut">
              <a:rPr lang="en-CA" smtClean="0"/>
              <a:t>2019-08-08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50D807-1A0D-4124-AF65-16F69D28CE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8E5364-D5A2-407A-9D97-E118B9E2D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87FAB-7F1D-45C6-B107-928CF16667B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811534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ADA36-9C90-48E7-B9E8-0C3EB6C1C1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0DA1E1-4713-4332-8CD2-382CD1BD65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188B3F-1B07-43CB-9B13-5D9F5715E4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52DC6-33C3-49C6-BC3A-BFC57204B7E6}" type="datetimeFigureOut">
              <a:rPr lang="en-CA" smtClean="0"/>
              <a:t>2019-08-08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3C02C9-783D-4076-AEAE-2293429408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EB4387-A702-4734-8E19-D4EE2AAFD4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87FAB-7F1D-45C6-B107-928CF16667B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052035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222B2FA-4979-4988-9AEB-66CEB0EF1B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899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CA600F-56BC-4AB4-ABEC-D68D97D4F4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199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CECC6C-A73F-42AD-86BF-FF6663082F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52DC6-33C3-49C6-BC3A-BFC57204B7E6}" type="datetimeFigureOut">
              <a:rPr lang="en-CA" smtClean="0"/>
              <a:t>2019-08-08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6429EB-FD4C-4C3F-ACEC-4A4C5B26C7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AC00D4-351D-48EC-BC4F-8D38D02BD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87FAB-7F1D-45C6-B107-928CF16667B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162435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28D99-E585-42D4-A83F-92856B5D2E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9DAC63-7395-49F2-BFCE-359D55C538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0557D0-4A56-40D4-90DB-6ED0B8DE76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52DC6-33C3-49C6-BC3A-BFC57204B7E6}" type="datetimeFigureOut">
              <a:rPr lang="en-CA" smtClean="0"/>
              <a:t>2019-08-08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8E9E1E-2B7A-4DE0-8314-247DB65043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720737-E318-4BE5-8578-2FD797FC3B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87FAB-7F1D-45C6-B107-928CF16667B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773486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8FB1E3-330D-476C-AACD-00BB7156C0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2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47FDC7-DE60-432F-95E0-5A66467E09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2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6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11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1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2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2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3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4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02CC5F-9A16-4A26-B3B6-8A8980175A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52DC6-33C3-49C6-BC3A-BFC57204B7E6}" type="datetimeFigureOut">
              <a:rPr lang="en-CA" smtClean="0"/>
              <a:t>2019-08-08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093805-99EC-47CE-BE2B-48594AB36B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8D0CD1-291B-4F1D-BDF4-8593A87825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87FAB-7F1D-45C6-B107-928CF16667B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069909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8B9E8C-879F-4E55-816B-F8516DB72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33120D-065E-4F87-A86A-B14E5799D72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1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6757FA-1BCD-4AC5-8F95-A56F6E1435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1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EB502A-9241-4051-A1F4-8A6A51AC2F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52DC6-33C3-49C6-BC3A-BFC57204B7E6}" type="datetimeFigureOut">
              <a:rPr lang="en-CA" smtClean="0"/>
              <a:t>2019-08-08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BD1A7B-1A9E-4D93-99A9-59D9D81FA5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45B4C8-2E32-4B4C-9DBB-230FBEA28F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87FAB-7F1D-45C6-B107-928CF16667B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507799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857A2B-B458-42A0-9C2A-8006AD3DD6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A50C42-696D-4AF2-8257-5B4705E0AB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6" indent="0">
              <a:buNone/>
              <a:defRPr sz="2000" b="1"/>
            </a:lvl2pPr>
            <a:lvl3pPr marL="914411" indent="0">
              <a:buNone/>
              <a:defRPr sz="1800" b="1"/>
            </a:lvl3pPr>
            <a:lvl4pPr marL="1371617" indent="0">
              <a:buNone/>
              <a:defRPr sz="1600" b="1"/>
            </a:lvl4pPr>
            <a:lvl5pPr marL="1828823" indent="0">
              <a:buNone/>
              <a:defRPr sz="1600" b="1"/>
            </a:lvl5pPr>
            <a:lvl6pPr marL="2286029" indent="0">
              <a:buNone/>
              <a:defRPr sz="1600" b="1"/>
            </a:lvl6pPr>
            <a:lvl7pPr marL="2743234" indent="0">
              <a:buNone/>
              <a:defRPr sz="1600" b="1"/>
            </a:lvl7pPr>
            <a:lvl8pPr marL="3200440" indent="0">
              <a:buNone/>
              <a:defRPr sz="1600" b="1"/>
            </a:lvl8pPr>
            <a:lvl9pPr marL="3657646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A7CC43-491D-4A0B-82BA-D352AAD6EE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6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EBDC8FC-5349-4B45-A846-3BF8F5120F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6" indent="0">
              <a:buNone/>
              <a:defRPr sz="2000" b="1"/>
            </a:lvl2pPr>
            <a:lvl3pPr marL="914411" indent="0">
              <a:buNone/>
              <a:defRPr sz="1800" b="1"/>
            </a:lvl3pPr>
            <a:lvl4pPr marL="1371617" indent="0">
              <a:buNone/>
              <a:defRPr sz="1600" b="1"/>
            </a:lvl4pPr>
            <a:lvl5pPr marL="1828823" indent="0">
              <a:buNone/>
              <a:defRPr sz="1600" b="1"/>
            </a:lvl5pPr>
            <a:lvl6pPr marL="2286029" indent="0">
              <a:buNone/>
              <a:defRPr sz="1600" b="1"/>
            </a:lvl6pPr>
            <a:lvl7pPr marL="2743234" indent="0">
              <a:buNone/>
              <a:defRPr sz="1600" b="1"/>
            </a:lvl7pPr>
            <a:lvl8pPr marL="3200440" indent="0">
              <a:buNone/>
              <a:defRPr sz="1600" b="1"/>
            </a:lvl8pPr>
            <a:lvl9pPr marL="3657646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32A48BC-9CE7-43F7-9D97-04B5F9569D3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2" y="2505076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3A4C9C6-2BBB-4DE8-B1B2-2224C1F1C9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52DC6-33C3-49C6-BC3A-BFC57204B7E6}" type="datetimeFigureOut">
              <a:rPr lang="en-CA" smtClean="0"/>
              <a:t>2019-08-08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FAC2232-6FAE-4DBD-AFC2-722AE34C77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3937915-55AA-47C2-B91F-7B1CA46CC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87FAB-7F1D-45C6-B107-928CF16667B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356088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9F02F7-BA97-4551-A9DF-0D9E8FA3B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7D2F9BE-BB53-44FD-8240-49AEBB6789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52DC6-33C3-49C6-BC3A-BFC57204B7E6}" type="datetimeFigureOut">
              <a:rPr lang="en-CA" smtClean="0"/>
              <a:t>2019-08-08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C192DF-0D6F-4668-93EA-B7AFCC0950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D418E8-DA5A-4F87-813E-95A13C96B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87FAB-7F1D-45C6-B107-928CF16667B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501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95A0EA9-4B8A-411D-A73E-DFDD449414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52DC6-33C3-49C6-BC3A-BFC57204B7E6}" type="datetimeFigureOut">
              <a:rPr lang="en-CA" smtClean="0"/>
              <a:t>2019-08-08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59BB687-5173-4F43-80C4-0F744D1970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D0DCE2-A48B-4D24-84F3-816EDDD79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87FAB-7F1D-45C6-B107-928CF16667B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543440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24F078-C3A7-492B-B129-E14AD8ED8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90" y="457200"/>
            <a:ext cx="3932236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42A7D4-547A-4F39-BAC2-658B2B7CBC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1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C8F5AF-50A0-4E90-980B-20F8A9AF14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90" y="2057400"/>
            <a:ext cx="3932236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6" indent="0">
              <a:buNone/>
              <a:defRPr sz="1400"/>
            </a:lvl2pPr>
            <a:lvl3pPr marL="914411" indent="0">
              <a:buNone/>
              <a:defRPr sz="1200"/>
            </a:lvl3pPr>
            <a:lvl4pPr marL="1371617" indent="0">
              <a:buNone/>
              <a:defRPr sz="1000"/>
            </a:lvl4pPr>
            <a:lvl5pPr marL="1828823" indent="0">
              <a:buNone/>
              <a:defRPr sz="1000"/>
            </a:lvl5pPr>
            <a:lvl6pPr marL="2286029" indent="0">
              <a:buNone/>
              <a:defRPr sz="1000"/>
            </a:lvl6pPr>
            <a:lvl7pPr marL="2743234" indent="0">
              <a:buNone/>
              <a:defRPr sz="1000"/>
            </a:lvl7pPr>
            <a:lvl8pPr marL="3200440" indent="0">
              <a:buNone/>
              <a:defRPr sz="1000"/>
            </a:lvl8pPr>
            <a:lvl9pPr marL="3657646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E800EA-C423-425A-BE8E-9A200A0435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52DC6-33C3-49C6-BC3A-BFC57204B7E6}" type="datetimeFigureOut">
              <a:rPr lang="en-CA" smtClean="0"/>
              <a:t>2019-08-08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5B1720-726A-4D39-8400-8E273D3570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39B0DB-79A2-46D5-8BCD-03D81A262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87FAB-7F1D-45C6-B107-928CF16667B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57885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4A935-34EB-4099-AB55-BE7F96B0B6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90" y="457200"/>
            <a:ext cx="3932236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4E52D01-87D2-45C8-A3CE-60BD65A25A9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1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6" indent="0">
              <a:buNone/>
              <a:defRPr sz="2800"/>
            </a:lvl2pPr>
            <a:lvl3pPr marL="914411" indent="0">
              <a:buNone/>
              <a:defRPr sz="2400"/>
            </a:lvl3pPr>
            <a:lvl4pPr marL="1371617" indent="0">
              <a:buNone/>
              <a:defRPr sz="2000"/>
            </a:lvl4pPr>
            <a:lvl5pPr marL="1828823" indent="0">
              <a:buNone/>
              <a:defRPr sz="2000"/>
            </a:lvl5pPr>
            <a:lvl6pPr marL="2286029" indent="0">
              <a:buNone/>
              <a:defRPr sz="2000"/>
            </a:lvl6pPr>
            <a:lvl7pPr marL="2743234" indent="0">
              <a:buNone/>
              <a:defRPr sz="2000"/>
            </a:lvl7pPr>
            <a:lvl8pPr marL="3200440" indent="0">
              <a:buNone/>
              <a:defRPr sz="2000"/>
            </a:lvl8pPr>
            <a:lvl9pPr marL="3657646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33FF99-6675-40DD-A31D-919F53B0CD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90" y="2057400"/>
            <a:ext cx="3932236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6" indent="0">
              <a:buNone/>
              <a:defRPr sz="1400"/>
            </a:lvl2pPr>
            <a:lvl3pPr marL="914411" indent="0">
              <a:buNone/>
              <a:defRPr sz="1200"/>
            </a:lvl3pPr>
            <a:lvl4pPr marL="1371617" indent="0">
              <a:buNone/>
              <a:defRPr sz="1000"/>
            </a:lvl4pPr>
            <a:lvl5pPr marL="1828823" indent="0">
              <a:buNone/>
              <a:defRPr sz="1000"/>
            </a:lvl5pPr>
            <a:lvl6pPr marL="2286029" indent="0">
              <a:buNone/>
              <a:defRPr sz="1000"/>
            </a:lvl6pPr>
            <a:lvl7pPr marL="2743234" indent="0">
              <a:buNone/>
              <a:defRPr sz="1000"/>
            </a:lvl7pPr>
            <a:lvl8pPr marL="3200440" indent="0">
              <a:buNone/>
              <a:defRPr sz="1000"/>
            </a:lvl8pPr>
            <a:lvl9pPr marL="3657646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1C9283-6474-44A3-8BDF-039AE65ED1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52DC6-33C3-49C6-BC3A-BFC57204B7E6}" type="datetimeFigureOut">
              <a:rPr lang="en-CA" smtClean="0"/>
              <a:t>2019-08-08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2CBBE3-900C-453A-B701-233C3C2B0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A09276-BD88-4EEB-8334-CE19226D0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87FAB-7F1D-45C6-B107-928CF16667B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532471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00D5DE1-7563-4A5B-BF33-94643CF673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2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059F60-6D35-43F2-A881-A7278860BD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2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957C3C-6B2A-4D63-ACF3-FAAC35CE5D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1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752DC6-33C3-49C6-BC3A-BFC57204B7E6}" type="datetimeFigureOut">
              <a:rPr lang="en-CA" smtClean="0"/>
              <a:t>2019-08-08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6AC829-FD09-4F7B-8E08-36EDD1FDA3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2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969358-C409-491D-B185-3A8866FEAF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1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287FAB-7F1D-45C6-B107-928CF16667B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355313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11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3" indent="-228603" algn="l" defTabSz="914411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8" indent="-228603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14" indent="-228603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20" indent="-228603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26" indent="-228603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32" indent="-228603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37" indent="-228603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43" indent="-228603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48" indent="-228603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6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11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17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23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29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34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40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46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chart" Target="../charts/chart3.xml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7.xml"/><Relationship Id="rId9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mailto:shawn-uoguelph@email.ca" TargetMode="External"/><Relationship Id="rId13" Type="http://schemas.openxmlformats.org/officeDocument/2006/relationships/image" Target="../media/image14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3.svg"/><Relationship Id="rId17" Type="http://schemas.openxmlformats.org/officeDocument/2006/relationships/image" Target="../media/image18.sv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svg"/><Relationship Id="rId11" Type="http://schemas.openxmlformats.org/officeDocument/2006/relationships/image" Target="../media/image12.png"/><Relationship Id="rId5" Type="http://schemas.openxmlformats.org/officeDocument/2006/relationships/image" Target="../media/image7.png"/><Relationship Id="rId15" Type="http://schemas.openxmlformats.org/officeDocument/2006/relationships/image" Target="../media/image16.svg"/><Relationship Id="rId10" Type="http://schemas.openxmlformats.org/officeDocument/2006/relationships/image" Target="../media/image11.svg"/><Relationship Id="rId4" Type="http://schemas.openxmlformats.org/officeDocument/2006/relationships/image" Target="../media/image6.sv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mailto:shawn-uoguelph@email.ca" TargetMode="External"/><Relationship Id="rId13" Type="http://schemas.openxmlformats.org/officeDocument/2006/relationships/image" Target="../media/image14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3.svg"/><Relationship Id="rId17" Type="http://schemas.openxmlformats.org/officeDocument/2006/relationships/image" Target="../media/image18.sv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svg"/><Relationship Id="rId11" Type="http://schemas.openxmlformats.org/officeDocument/2006/relationships/image" Target="../media/image12.png"/><Relationship Id="rId5" Type="http://schemas.openxmlformats.org/officeDocument/2006/relationships/image" Target="../media/image7.png"/><Relationship Id="rId15" Type="http://schemas.openxmlformats.org/officeDocument/2006/relationships/image" Target="../media/image16.svg"/><Relationship Id="rId10" Type="http://schemas.openxmlformats.org/officeDocument/2006/relationships/image" Target="../media/image11.svg"/><Relationship Id="rId4" Type="http://schemas.openxmlformats.org/officeDocument/2006/relationships/image" Target="../media/image6.sv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mailto:shawn-uoguelph@email.ca" TargetMode="External"/><Relationship Id="rId13" Type="http://schemas.openxmlformats.org/officeDocument/2006/relationships/image" Target="../media/image14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3.svg"/><Relationship Id="rId17" Type="http://schemas.openxmlformats.org/officeDocument/2006/relationships/image" Target="../media/image18.sv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svg"/><Relationship Id="rId11" Type="http://schemas.openxmlformats.org/officeDocument/2006/relationships/image" Target="../media/image12.png"/><Relationship Id="rId5" Type="http://schemas.openxmlformats.org/officeDocument/2006/relationships/image" Target="../media/image7.png"/><Relationship Id="rId15" Type="http://schemas.openxmlformats.org/officeDocument/2006/relationships/image" Target="../media/image16.svg"/><Relationship Id="rId10" Type="http://schemas.openxmlformats.org/officeDocument/2006/relationships/image" Target="../media/image11.svg"/><Relationship Id="rId4" Type="http://schemas.openxmlformats.org/officeDocument/2006/relationships/image" Target="../media/image6.sv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mailto:shawn-uoguelph@email.ca" TargetMode="External"/><Relationship Id="rId13" Type="http://schemas.openxmlformats.org/officeDocument/2006/relationships/image" Target="../media/image14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3.svg"/><Relationship Id="rId17" Type="http://schemas.openxmlformats.org/officeDocument/2006/relationships/image" Target="../media/image18.sv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svg"/><Relationship Id="rId11" Type="http://schemas.openxmlformats.org/officeDocument/2006/relationships/image" Target="../media/image12.png"/><Relationship Id="rId5" Type="http://schemas.openxmlformats.org/officeDocument/2006/relationships/image" Target="../media/image7.png"/><Relationship Id="rId15" Type="http://schemas.openxmlformats.org/officeDocument/2006/relationships/image" Target="../media/image16.svg"/><Relationship Id="rId10" Type="http://schemas.openxmlformats.org/officeDocument/2006/relationships/image" Target="../media/image11.svg"/><Relationship Id="rId4" Type="http://schemas.openxmlformats.org/officeDocument/2006/relationships/image" Target="../media/image6.sv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mailto:shawn-uoguelph@email.ca" TargetMode="External"/><Relationship Id="rId13" Type="http://schemas.openxmlformats.org/officeDocument/2006/relationships/image" Target="../media/image14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3.svg"/><Relationship Id="rId17" Type="http://schemas.openxmlformats.org/officeDocument/2006/relationships/image" Target="../media/image18.sv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svg"/><Relationship Id="rId11" Type="http://schemas.openxmlformats.org/officeDocument/2006/relationships/image" Target="../media/image12.png"/><Relationship Id="rId5" Type="http://schemas.openxmlformats.org/officeDocument/2006/relationships/image" Target="../media/image7.png"/><Relationship Id="rId15" Type="http://schemas.openxmlformats.org/officeDocument/2006/relationships/image" Target="../media/image16.svg"/><Relationship Id="rId10" Type="http://schemas.openxmlformats.org/officeDocument/2006/relationships/image" Target="../media/image11.svg"/><Relationship Id="rId4" Type="http://schemas.openxmlformats.org/officeDocument/2006/relationships/image" Target="../media/image6.sv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mailto:shawn-uoguelph@email.ca" TargetMode="External"/><Relationship Id="rId13" Type="http://schemas.openxmlformats.org/officeDocument/2006/relationships/image" Target="../media/image14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3.svg"/><Relationship Id="rId17" Type="http://schemas.openxmlformats.org/officeDocument/2006/relationships/image" Target="../media/image18.sv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svg"/><Relationship Id="rId11" Type="http://schemas.openxmlformats.org/officeDocument/2006/relationships/image" Target="../media/image12.png"/><Relationship Id="rId5" Type="http://schemas.openxmlformats.org/officeDocument/2006/relationships/image" Target="../media/image7.png"/><Relationship Id="rId15" Type="http://schemas.openxmlformats.org/officeDocument/2006/relationships/image" Target="../media/image16.svg"/><Relationship Id="rId10" Type="http://schemas.openxmlformats.org/officeDocument/2006/relationships/image" Target="../media/image11.svg"/><Relationship Id="rId4" Type="http://schemas.openxmlformats.org/officeDocument/2006/relationships/image" Target="../media/image6.sv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mailto:shawn-uoguelph@email.ca" TargetMode="External"/><Relationship Id="rId13" Type="http://schemas.openxmlformats.org/officeDocument/2006/relationships/image" Target="../media/image14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3.svg"/><Relationship Id="rId17" Type="http://schemas.openxmlformats.org/officeDocument/2006/relationships/image" Target="../media/image18.sv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svg"/><Relationship Id="rId11" Type="http://schemas.openxmlformats.org/officeDocument/2006/relationships/image" Target="../media/image12.png"/><Relationship Id="rId5" Type="http://schemas.openxmlformats.org/officeDocument/2006/relationships/image" Target="../media/image7.png"/><Relationship Id="rId15" Type="http://schemas.openxmlformats.org/officeDocument/2006/relationships/image" Target="../media/image16.svg"/><Relationship Id="rId10" Type="http://schemas.openxmlformats.org/officeDocument/2006/relationships/image" Target="../media/image11.svg"/><Relationship Id="rId4" Type="http://schemas.openxmlformats.org/officeDocument/2006/relationships/image" Target="../media/image6.sv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mailto:shawn-uoguelph@email.ca" TargetMode="External"/><Relationship Id="rId13" Type="http://schemas.openxmlformats.org/officeDocument/2006/relationships/image" Target="../media/image14.png"/><Relationship Id="rId18" Type="http://schemas.openxmlformats.org/officeDocument/2006/relationships/image" Target="../media/image19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3.svg"/><Relationship Id="rId17" Type="http://schemas.openxmlformats.org/officeDocument/2006/relationships/image" Target="../media/image18.sv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svg"/><Relationship Id="rId11" Type="http://schemas.openxmlformats.org/officeDocument/2006/relationships/image" Target="../media/image12.png"/><Relationship Id="rId5" Type="http://schemas.openxmlformats.org/officeDocument/2006/relationships/image" Target="../media/image7.png"/><Relationship Id="rId15" Type="http://schemas.openxmlformats.org/officeDocument/2006/relationships/image" Target="../media/image16.svg"/><Relationship Id="rId10" Type="http://schemas.openxmlformats.org/officeDocument/2006/relationships/image" Target="../media/image11.svg"/><Relationship Id="rId4" Type="http://schemas.openxmlformats.org/officeDocument/2006/relationships/image" Target="../media/image6.sv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mailto:shawn-uoguelph@email.ca" TargetMode="External"/><Relationship Id="rId13" Type="http://schemas.openxmlformats.org/officeDocument/2006/relationships/image" Target="../media/image14.png"/><Relationship Id="rId18" Type="http://schemas.openxmlformats.org/officeDocument/2006/relationships/image" Target="../media/image19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3.svg"/><Relationship Id="rId17" Type="http://schemas.openxmlformats.org/officeDocument/2006/relationships/image" Target="../media/image18.sv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svg"/><Relationship Id="rId11" Type="http://schemas.openxmlformats.org/officeDocument/2006/relationships/image" Target="../media/image12.png"/><Relationship Id="rId5" Type="http://schemas.openxmlformats.org/officeDocument/2006/relationships/image" Target="../media/image7.png"/><Relationship Id="rId15" Type="http://schemas.openxmlformats.org/officeDocument/2006/relationships/image" Target="../media/image16.svg"/><Relationship Id="rId10" Type="http://schemas.openxmlformats.org/officeDocument/2006/relationships/image" Target="../media/image11.svg"/><Relationship Id="rId4" Type="http://schemas.openxmlformats.org/officeDocument/2006/relationships/image" Target="../media/image6.sv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mailto:shawn-uoguelph@email.ca" TargetMode="External"/><Relationship Id="rId13" Type="http://schemas.openxmlformats.org/officeDocument/2006/relationships/image" Target="../media/image14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3.svg"/><Relationship Id="rId17" Type="http://schemas.openxmlformats.org/officeDocument/2006/relationships/image" Target="../media/image18.sv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svg"/><Relationship Id="rId11" Type="http://schemas.openxmlformats.org/officeDocument/2006/relationships/image" Target="../media/image12.png"/><Relationship Id="rId5" Type="http://schemas.openxmlformats.org/officeDocument/2006/relationships/image" Target="../media/image7.png"/><Relationship Id="rId15" Type="http://schemas.openxmlformats.org/officeDocument/2006/relationships/image" Target="../media/image16.svg"/><Relationship Id="rId10" Type="http://schemas.openxmlformats.org/officeDocument/2006/relationships/image" Target="../media/image11.svg"/><Relationship Id="rId4" Type="http://schemas.openxmlformats.org/officeDocument/2006/relationships/image" Target="../media/image6.sv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mailto:shawn-uoguelph@email.ca" TargetMode="External"/><Relationship Id="rId13" Type="http://schemas.openxmlformats.org/officeDocument/2006/relationships/image" Target="../media/image14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3.svg"/><Relationship Id="rId17" Type="http://schemas.openxmlformats.org/officeDocument/2006/relationships/image" Target="../media/image18.sv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svg"/><Relationship Id="rId11" Type="http://schemas.openxmlformats.org/officeDocument/2006/relationships/image" Target="../media/image12.png"/><Relationship Id="rId5" Type="http://schemas.openxmlformats.org/officeDocument/2006/relationships/image" Target="../media/image7.png"/><Relationship Id="rId15" Type="http://schemas.openxmlformats.org/officeDocument/2006/relationships/image" Target="../media/image16.svg"/><Relationship Id="rId10" Type="http://schemas.openxmlformats.org/officeDocument/2006/relationships/image" Target="../media/image11.svg"/><Relationship Id="rId4" Type="http://schemas.openxmlformats.org/officeDocument/2006/relationships/image" Target="../media/image6.sv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hyperlink" Target="mailto:shawn-uoguelph@email.ca" TargetMode="External"/><Relationship Id="rId13" Type="http://schemas.openxmlformats.org/officeDocument/2006/relationships/image" Target="../media/image14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3.svg"/><Relationship Id="rId17" Type="http://schemas.openxmlformats.org/officeDocument/2006/relationships/image" Target="../media/image18.svg"/><Relationship Id="rId2" Type="http://schemas.openxmlformats.org/officeDocument/2006/relationships/notesSlide" Target="../notesSlides/notesSlide19.xml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svg"/><Relationship Id="rId11" Type="http://schemas.openxmlformats.org/officeDocument/2006/relationships/image" Target="../media/image12.png"/><Relationship Id="rId5" Type="http://schemas.openxmlformats.org/officeDocument/2006/relationships/image" Target="../media/image7.png"/><Relationship Id="rId15" Type="http://schemas.openxmlformats.org/officeDocument/2006/relationships/image" Target="../media/image16.svg"/><Relationship Id="rId10" Type="http://schemas.openxmlformats.org/officeDocument/2006/relationships/image" Target="../media/image11.svg"/><Relationship Id="rId4" Type="http://schemas.openxmlformats.org/officeDocument/2006/relationships/image" Target="../media/image6.sv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hyperlink" Target="mailto:shawn-uoguelph@email.ca" TargetMode="External"/><Relationship Id="rId13" Type="http://schemas.openxmlformats.org/officeDocument/2006/relationships/image" Target="../media/image14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3.svg"/><Relationship Id="rId17" Type="http://schemas.openxmlformats.org/officeDocument/2006/relationships/image" Target="../media/image18.svg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svg"/><Relationship Id="rId11" Type="http://schemas.openxmlformats.org/officeDocument/2006/relationships/image" Target="../media/image12.png"/><Relationship Id="rId5" Type="http://schemas.openxmlformats.org/officeDocument/2006/relationships/image" Target="../media/image7.png"/><Relationship Id="rId15" Type="http://schemas.openxmlformats.org/officeDocument/2006/relationships/image" Target="../media/image16.svg"/><Relationship Id="rId10" Type="http://schemas.openxmlformats.org/officeDocument/2006/relationships/image" Target="../media/image11.svg"/><Relationship Id="rId4" Type="http://schemas.openxmlformats.org/officeDocument/2006/relationships/image" Target="../media/image6.sv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hyperlink" Target="mailto:shawn-uoguelph@email.ca" TargetMode="External"/><Relationship Id="rId13" Type="http://schemas.openxmlformats.org/officeDocument/2006/relationships/image" Target="../media/image14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3.svg"/><Relationship Id="rId17" Type="http://schemas.openxmlformats.org/officeDocument/2006/relationships/image" Target="../media/image18.svg"/><Relationship Id="rId2" Type="http://schemas.openxmlformats.org/officeDocument/2006/relationships/notesSlide" Target="../notesSlides/notesSlide21.xml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svg"/><Relationship Id="rId11" Type="http://schemas.openxmlformats.org/officeDocument/2006/relationships/image" Target="../media/image12.png"/><Relationship Id="rId5" Type="http://schemas.openxmlformats.org/officeDocument/2006/relationships/image" Target="../media/image7.png"/><Relationship Id="rId15" Type="http://schemas.openxmlformats.org/officeDocument/2006/relationships/image" Target="../media/image16.svg"/><Relationship Id="rId10" Type="http://schemas.openxmlformats.org/officeDocument/2006/relationships/image" Target="../media/image11.svg"/><Relationship Id="rId4" Type="http://schemas.openxmlformats.org/officeDocument/2006/relationships/image" Target="../media/image6.sv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mailto:shawn-uoguelph@email.ca" TargetMode="External"/><Relationship Id="rId13" Type="http://schemas.openxmlformats.org/officeDocument/2006/relationships/image" Target="../media/image14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3.svg"/><Relationship Id="rId17" Type="http://schemas.openxmlformats.org/officeDocument/2006/relationships/image" Target="../media/image18.svg"/><Relationship Id="rId2" Type="http://schemas.openxmlformats.org/officeDocument/2006/relationships/notesSlide" Target="../notesSlides/notesSlide22.xml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svg"/><Relationship Id="rId11" Type="http://schemas.openxmlformats.org/officeDocument/2006/relationships/image" Target="../media/image12.png"/><Relationship Id="rId5" Type="http://schemas.openxmlformats.org/officeDocument/2006/relationships/image" Target="../media/image7.png"/><Relationship Id="rId15" Type="http://schemas.openxmlformats.org/officeDocument/2006/relationships/image" Target="../media/image16.svg"/><Relationship Id="rId10" Type="http://schemas.openxmlformats.org/officeDocument/2006/relationships/image" Target="../media/image11.svg"/><Relationship Id="rId4" Type="http://schemas.openxmlformats.org/officeDocument/2006/relationships/image" Target="../media/image6.sv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mailto:shawn-uoguelph@email.ca" TargetMode="External"/><Relationship Id="rId13" Type="http://schemas.openxmlformats.org/officeDocument/2006/relationships/image" Target="../media/image14.png"/><Relationship Id="rId18" Type="http://schemas.openxmlformats.org/officeDocument/2006/relationships/image" Target="../media/image19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3.svg"/><Relationship Id="rId17" Type="http://schemas.openxmlformats.org/officeDocument/2006/relationships/image" Target="../media/image18.svg"/><Relationship Id="rId2" Type="http://schemas.openxmlformats.org/officeDocument/2006/relationships/notesSlide" Target="../notesSlides/notesSlide23.xml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svg"/><Relationship Id="rId11" Type="http://schemas.openxmlformats.org/officeDocument/2006/relationships/image" Target="../media/image12.png"/><Relationship Id="rId5" Type="http://schemas.openxmlformats.org/officeDocument/2006/relationships/image" Target="../media/image7.png"/><Relationship Id="rId15" Type="http://schemas.openxmlformats.org/officeDocument/2006/relationships/image" Target="../media/image16.svg"/><Relationship Id="rId10" Type="http://schemas.openxmlformats.org/officeDocument/2006/relationships/image" Target="../media/image11.svg"/><Relationship Id="rId4" Type="http://schemas.openxmlformats.org/officeDocument/2006/relationships/image" Target="../media/image6.sv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hyperlink" Target="mailto:shawn-uoguelph@email.ca" TargetMode="External"/><Relationship Id="rId13" Type="http://schemas.openxmlformats.org/officeDocument/2006/relationships/image" Target="../media/image14.png"/><Relationship Id="rId18" Type="http://schemas.openxmlformats.org/officeDocument/2006/relationships/image" Target="../media/image19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3.svg"/><Relationship Id="rId17" Type="http://schemas.openxmlformats.org/officeDocument/2006/relationships/image" Target="../media/image18.svg"/><Relationship Id="rId2" Type="http://schemas.openxmlformats.org/officeDocument/2006/relationships/notesSlide" Target="../notesSlides/notesSlide24.xml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svg"/><Relationship Id="rId11" Type="http://schemas.openxmlformats.org/officeDocument/2006/relationships/image" Target="../media/image12.png"/><Relationship Id="rId5" Type="http://schemas.openxmlformats.org/officeDocument/2006/relationships/image" Target="../media/image7.png"/><Relationship Id="rId15" Type="http://schemas.openxmlformats.org/officeDocument/2006/relationships/image" Target="../media/image16.svg"/><Relationship Id="rId10" Type="http://schemas.openxmlformats.org/officeDocument/2006/relationships/image" Target="../media/image11.svg"/><Relationship Id="rId4" Type="http://schemas.openxmlformats.org/officeDocument/2006/relationships/image" Target="../media/image6.sv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hyperlink" Target="mailto:shawn-uoguelph@email.ca" TargetMode="External"/><Relationship Id="rId13" Type="http://schemas.openxmlformats.org/officeDocument/2006/relationships/image" Target="../media/image14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3.svg"/><Relationship Id="rId17" Type="http://schemas.openxmlformats.org/officeDocument/2006/relationships/image" Target="../media/image18.svg"/><Relationship Id="rId2" Type="http://schemas.openxmlformats.org/officeDocument/2006/relationships/notesSlide" Target="../notesSlides/notesSlide25.xml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svg"/><Relationship Id="rId11" Type="http://schemas.openxmlformats.org/officeDocument/2006/relationships/image" Target="../media/image12.png"/><Relationship Id="rId5" Type="http://schemas.openxmlformats.org/officeDocument/2006/relationships/image" Target="../media/image7.png"/><Relationship Id="rId15" Type="http://schemas.openxmlformats.org/officeDocument/2006/relationships/image" Target="../media/image16.svg"/><Relationship Id="rId10" Type="http://schemas.openxmlformats.org/officeDocument/2006/relationships/image" Target="../media/image11.svg"/><Relationship Id="rId4" Type="http://schemas.openxmlformats.org/officeDocument/2006/relationships/image" Target="../media/image6.sv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hyperlink" Target="mailto:shawn-uoguelph@email.ca" TargetMode="External"/><Relationship Id="rId13" Type="http://schemas.openxmlformats.org/officeDocument/2006/relationships/image" Target="../media/image14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3.svg"/><Relationship Id="rId17" Type="http://schemas.openxmlformats.org/officeDocument/2006/relationships/image" Target="../media/image18.svg"/><Relationship Id="rId2" Type="http://schemas.openxmlformats.org/officeDocument/2006/relationships/notesSlide" Target="../notesSlides/notesSlide26.xml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svg"/><Relationship Id="rId11" Type="http://schemas.openxmlformats.org/officeDocument/2006/relationships/image" Target="../media/image12.png"/><Relationship Id="rId5" Type="http://schemas.openxmlformats.org/officeDocument/2006/relationships/image" Target="../media/image7.png"/><Relationship Id="rId15" Type="http://schemas.openxmlformats.org/officeDocument/2006/relationships/image" Target="../media/image16.svg"/><Relationship Id="rId10" Type="http://schemas.openxmlformats.org/officeDocument/2006/relationships/image" Target="../media/image11.svg"/><Relationship Id="rId4" Type="http://schemas.openxmlformats.org/officeDocument/2006/relationships/image" Target="../media/image6.sv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8.sv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7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9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hyperlink" Target="mailto:%7Baddress@email.com%7D" TargetMode="External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8.sv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7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3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chart" Target="../charts/chart4.xml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31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chart" Target="../charts/chart5.xml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32.xml"/><Relationship Id="rId9" Type="http://schemas.openxmlformats.org/officeDocument/2006/relationships/image" Target="../media/image4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chart" Target="../charts/chart6.xml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33.xml"/><Relationship Id="rId9" Type="http://schemas.openxmlformats.org/officeDocument/2006/relationships/image" Target="../media/image4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hyperlink" Target="mailto:shawn-uoguelph@email.ca" TargetMode="External"/><Relationship Id="rId13" Type="http://schemas.openxmlformats.org/officeDocument/2006/relationships/image" Target="../media/image14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3.sv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svg"/><Relationship Id="rId11" Type="http://schemas.openxmlformats.org/officeDocument/2006/relationships/image" Target="../media/image12.png"/><Relationship Id="rId5" Type="http://schemas.openxmlformats.org/officeDocument/2006/relationships/image" Target="../media/image7.png"/><Relationship Id="rId15" Type="http://schemas.openxmlformats.org/officeDocument/2006/relationships/image" Target="../media/image18.svg"/><Relationship Id="rId10" Type="http://schemas.openxmlformats.org/officeDocument/2006/relationships/image" Target="../media/image11.svg"/><Relationship Id="rId4" Type="http://schemas.openxmlformats.org/officeDocument/2006/relationships/image" Target="../media/image6.svg"/><Relationship Id="rId9" Type="http://schemas.openxmlformats.org/officeDocument/2006/relationships/image" Target="../media/image10.png"/><Relationship Id="rId14" Type="http://schemas.openxmlformats.org/officeDocument/2006/relationships/image" Target="../media/image17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hyperlink" Target="mailto:shawn-uoguelph@email.ca" TargetMode="External"/><Relationship Id="rId13" Type="http://schemas.openxmlformats.org/officeDocument/2006/relationships/image" Target="../media/image14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3.sv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svg"/><Relationship Id="rId11" Type="http://schemas.openxmlformats.org/officeDocument/2006/relationships/image" Target="../media/image12.png"/><Relationship Id="rId5" Type="http://schemas.openxmlformats.org/officeDocument/2006/relationships/image" Target="../media/image7.png"/><Relationship Id="rId15" Type="http://schemas.openxmlformats.org/officeDocument/2006/relationships/image" Target="../media/image18.svg"/><Relationship Id="rId10" Type="http://schemas.openxmlformats.org/officeDocument/2006/relationships/image" Target="../media/image11.svg"/><Relationship Id="rId4" Type="http://schemas.openxmlformats.org/officeDocument/2006/relationships/image" Target="../media/image6.svg"/><Relationship Id="rId9" Type="http://schemas.openxmlformats.org/officeDocument/2006/relationships/image" Target="../media/image10.png"/><Relationship Id="rId1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hyperlink" Target="mailto:shawn-uoguelph@email.ca" TargetMode="External"/><Relationship Id="rId13" Type="http://schemas.openxmlformats.org/officeDocument/2006/relationships/image" Target="../media/image14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3.svg"/><Relationship Id="rId2" Type="http://schemas.openxmlformats.org/officeDocument/2006/relationships/notesSlide" Target="../notesSlides/notesSlide36.xml"/><Relationship Id="rId16" Type="http://schemas.openxmlformats.org/officeDocument/2006/relationships/image" Target="../media/image18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svg"/><Relationship Id="rId11" Type="http://schemas.openxmlformats.org/officeDocument/2006/relationships/image" Target="../media/image12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10" Type="http://schemas.openxmlformats.org/officeDocument/2006/relationships/image" Target="../media/image11.svg"/><Relationship Id="rId4" Type="http://schemas.openxmlformats.org/officeDocument/2006/relationships/image" Target="../media/image6.svg"/><Relationship Id="rId9" Type="http://schemas.openxmlformats.org/officeDocument/2006/relationships/image" Target="../media/image10.png"/><Relationship Id="rId14" Type="http://schemas.openxmlformats.org/officeDocument/2006/relationships/image" Target="../media/image19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hyperlink" Target="mailto:shawn-uoguelph@email.ca" TargetMode="External"/><Relationship Id="rId13" Type="http://schemas.openxmlformats.org/officeDocument/2006/relationships/image" Target="../media/image14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3.sv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svg"/><Relationship Id="rId11" Type="http://schemas.openxmlformats.org/officeDocument/2006/relationships/image" Target="../media/image12.png"/><Relationship Id="rId5" Type="http://schemas.openxmlformats.org/officeDocument/2006/relationships/image" Target="../media/image7.png"/><Relationship Id="rId15" Type="http://schemas.openxmlformats.org/officeDocument/2006/relationships/image" Target="../media/image18.svg"/><Relationship Id="rId10" Type="http://schemas.openxmlformats.org/officeDocument/2006/relationships/image" Target="../media/image11.svg"/><Relationship Id="rId4" Type="http://schemas.openxmlformats.org/officeDocument/2006/relationships/image" Target="../media/image6.svg"/><Relationship Id="rId9" Type="http://schemas.openxmlformats.org/officeDocument/2006/relationships/image" Target="../media/image10.png"/><Relationship Id="rId14" Type="http://schemas.openxmlformats.org/officeDocument/2006/relationships/image" Target="../media/image17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hyperlink" Target="mailto:shawn-uoguelph@email.ca" TargetMode="External"/><Relationship Id="rId13" Type="http://schemas.openxmlformats.org/officeDocument/2006/relationships/image" Target="../media/image14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3.sv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svg"/><Relationship Id="rId11" Type="http://schemas.openxmlformats.org/officeDocument/2006/relationships/image" Target="../media/image12.png"/><Relationship Id="rId5" Type="http://schemas.openxmlformats.org/officeDocument/2006/relationships/image" Target="../media/image7.png"/><Relationship Id="rId15" Type="http://schemas.openxmlformats.org/officeDocument/2006/relationships/image" Target="../media/image18.svg"/><Relationship Id="rId10" Type="http://schemas.openxmlformats.org/officeDocument/2006/relationships/image" Target="../media/image11.svg"/><Relationship Id="rId4" Type="http://schemas.openxmlformats.org/officeDocument/2006/relationships/image" Target="../media/image6.svg"/><Relationship Id="rId9" Type="http://schemas.openxmlformats.org/officeDocument/2006/relationships/image" Target="../media/image10.png"/><Relationship Id="rId14" Type="http://schemas.openxmlformats.org/officeDocument/2006/relationships/image" Target="../media/image17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hyperlink" Target="mailto:shawn-uoguelph@email.ca" TargetMode="External"/><Relationship Id="rId13" Type="http://schemas.openxmlformats.org/officeDocument/2006/relationships/image" Target="../media/image14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3.sv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svg"/><Relationship Id="rId11" Type="http://schemas.openxmlformats.org/officeDocument/2006/relationships/image" Target="../media/image12.png"/><Relationship Id="rId5" Type="http://schemas.openxmlformats.org/officeDocument/2006/relationships/image" Target="../media/image7.png"/><Relationship Id="rId15" Type="http://schemas.openxmlformats.org/officeDocument/2006/relationships/image" Target="../media/image18.svg"/><Relationship Id="rId10" Type="http://schemas.openxmlformats.org/officeDocument/2006/relationships/image" Target="../media/image11.svg"/><Relationship Id="rId4" Type="http://schemas.openxmlformats.org/officeDocument/2006/relationships/image" Target="../media/image6.svg"/><Relationship Id="rId9" Type="http://schemas.openxmlformats.org/officeDocument/2006/relationships/image" Target="../media/image10.png"/><Relationship Id="rId14" Type="http://schemas.openxmlformats.org/officeDocument/2006/relationships/image" Target="../media/image17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chart" Target="../charts/chart1.xml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5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chart" Target="../charts/chart2.xml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6.xml"/><Relationship Id="rId9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18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EF76B4-DD45-4573-AA1B-3344AE5ADF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840037"/>
          </a:xfrm>
        </p:spPr>
        <p:txBody>
          <a:bodyPr>
            <a:normAutofit/>
          </a:bodyPr>
          <a:lstStyle/>
          <a:p>
            <a:r>
              <a:rPr lang="en-CA" sz="5800" dirty="0"/>
              <a:t>Ecosystem Services Assessment Tool (ESAT)</a:t>
            </a:r>
            <a:br>
              <a:rPr lang="en-CA" sz="5800" dirty="0"/>
            </a:br>
            <a:r>
              <a:rPr lang="en-CA" sz="5800" dirty="0"/>
              <a:t>Interface Design – revision 3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5E3A3E-74A4-4180-9521-CEF713ED43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56436"/>
            <a:ext cx="9144000" cy="1600818"/>
          </a:xfrm>
        </p:spPr>
        <p:txBody>
          <a:bodyPr>
            <a:normAutofit/>
          </a:bodyPr>
          <a:lstStyle/>
          <a:p>
            <a:r>
              <a:rPr lang="en-CA" dirty="0">
                <a:solidFill>
                  <a:schemeClr val="accent1"/>
                </a:solidFill>
              </a:rPr>
              <a:t>By Shawn</a:t>
            </a:r>
          </a:p>
          <a:p>
            <a:r>
              <a:rPr lang="en-CA" dirty="0">
                <a:solidFill>
                  <a:schemeClr val="accent1"/>
                </a:solidFill>
              </a:rPr>
              <a:t>August 08, 2019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30143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background">
            <a:hlinkClick r:id="" action="ppaction://media"/>
            <a:extLst>
              <a:ext uri="{FF2B5EF4-FFF2-40B4-BE49-F238E27FC236}">
                <a16:creationId xmlns:a16="http://schemas.microsoft.com/office/drawing/2014/main" id="{F5288039-E01C-4227-B30B-9521AB84C6D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lum bright="40000" contrast="-4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C6E571C-EEE0-4D69-B06B-951DD15A33B0}"/>
              </a:ext>
            </a:extLst>
          </p:cNvPr>
          <p:cNvSpPr/>
          <p:nvPr/>
        </p:nvSpPr>
        <p:spPr>
          <a:xfrm>
            <a:off x="-3967" y="0"/>
            <a:ext cx="3286126" cy="6858000"/>
          </a:xfrm>
          <a:prstGeom prst="rect">
            <a:avLst/>
          </a:prstGeom>
          <a:solidFill>
            <a:schemeClr val="lt1">
              <a:alpha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2366256-9D84-467E-BD77-20A5087F27C3}"/>
              </a:ext>
            </a:extLst>
          </p:cNvPr>
          <p:cNvSpPr/>
          <p:nvPr/>
        </p:nvSpPr>
        <p:spPr>
          <a:xfrm>
            <a:off x="283109" y="1587449"/>
            <a:ext cx="2719908" cy="2811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600" dirty="0"/>
              <a:t>Add Project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9788AD7F-8E05-41BF-993D-36779D3C6F1E}"/>
              </a:ext>
            </a:extLst>
          </p:cNvPr>
          <p:cNvSpPr/>
          <p:nvPr/>
        </p:nvSpPr>
        <p:spPr>
          <a:xfrm>
            <a:off x="1288228" y="118835"/>
            <a:ext cx="720000" cy="72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ESAT logo</a:t>
            </a:r>
          </a:p>
        </p:txBody>
      </p:sp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265CA4C0-8662-40EB-9CF5-EFBB91D8EEEC}"/>
              </a:ext>
            </a:extLst>
          </p:cNvPr>
          <p:cNvGraphicFramePr>
            <a:graphicFrameLocks noGrp="1"/>
          </p:cNvGraphicFramePr>
          <p:nvPr/>
        </p:nvGraphicFramePr>
        <p:xfrm>
          <a:off x="283108" y="2302000"/>
          <a:ext cx="2786863" cy="3821708"/>
        </p:xfrm>
        <a:graphic>
          <a:graphicData uri="http://schemas.openxmlformats.org/drawingml/2006/table">
            <a:tbl>
              <a:tblPr firstRow="1">
                <a:tableStyleId>{3B4B98B0-60AC-42C2-AFA5-B58CD77FA1E5}</a:tableStyleId>
              </a:tblPr>
              <a:tblGrid>
                <a:gridCol w="710667">
                  <a:extLst>
                    <a:ext uri="{9D8B030D-6E8A-4147-A177-3AD203B41FA5}">
                      <a16:colId xmlns:a16="http://schemas.microsoft.com/office/drawing/2014/main" val="1196878192"/>
                    </a:ext>
                  </a:extLst>
                </a:gridCol>
                <a:gridCol w="1165225">
                  <a:extLst>
                    <a:ext uri="{9D8B030D-6E8A-4147-A177-3AD203B41FA5}">
                      <a16:colId xmlns:a16="http://schemas.microsoft.com/office/drawing/2014/main" val="4058391018"/>
                    </a:ext>
                  </a:extLst>
                </a:gridCol>
                <a:gridCol w="910971">
                  <a:extLst>
                    <a:ext uri="{9D8B030D-6E8A-4147-A177-3AD203B41FA5}">
                      <a16:colId xmlns:a16="http://schemas.microsoft.com/office/drawing/2014/main" val="3248556887"/>
                    </a:ext>
                  </a:extLst>
                </a:gridCol>
              </a:tblGrid>
              <a:tr h="456942">
                <a:tc>
                  <a:txBody>
                    <a:bodyPr/>
                    <a:lstStyle/>
                    <a:p>
                      <a:r>
                        <a:rPr lang="en-CA" sz="800" dirty="0"/>
                        <a:t>Date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99FF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/>
                        <a:t>Title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99FF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99FF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0991502"/>
                  </a:ext>
                </a:extLst>
              </a:tr>
              <a:tr h="594023">
                <a:tc>
                  <a:txBody>
                    <a:bodyPr/>
                    <a:lstStyle/>
                    <a:p>
                      <a:r>
                        <a:rPr lang="en-CA" sz="800" dirty="0"/>
                        <a:t>2019-07-05</a:t>
                      </a:r>
                    </a:p>
                  </a:txBody>
                  <a:tcPr anchor="ctr">
                    <a:lnT w="12700" cmpd="sng">
                      <a:noFill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 err="1"/>
                        <a:t>Modeste</a:t>
                      </a:r>
                      <a:r>
                        <a:rPr lang="en-CA" sz="800" dirty="0"/>
                        <a:t> exploration 1</a:t>
                      </a:r>
                    </a:p>
                  </a:txBody>
                  <a:tcPr anchor="ctr">
                    <a:lnT w="12700" cmpd="sng">
                      <a:noFill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800" dirty="0"/>
                    </a:p>
                  </a:txBody>
                  <a:tcPr>
                    <a:lnT w="12700" cmpd="sng">
                      <a:noFill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5274275"/>
                  </a:ext>
                </a:extLst>
              </a:tr>
              <a:tr h="594023">
                <a:tc>
                  <a:txBody>
                    <a:bodyPr/>
                    <a:lstStyle/>
                    <a:p>
                      <a:r>
                        <a:rPr lang="en-CA" sz="800" dirty="0"/>
                        <a:t>2019-06-21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/>
                        <a:t>Test eco 2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800" dirty="0"/>
                    </a:p>
                  </a:txBody>
                  <a:tcP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2186654"/>
                  </a:ext>
                </a:extLst>
              </a:tr>
              <a:tr h="594023">
                <a:tc>
                  <a:txBody>
                    <a:bodyPr/>
                    <a:lstStyle/>
                    <a:p>
                      <a:r>
                        <a:rPr lang="en-CA" sz="800" dirty="0"/>
                        <a:t>2019-06-20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 err="1"/>
                        <a:t>Indianfarm</a:t>
                      </a:r>
                      <a:r>
                        <a:rPr lang="en-CA" sz="800" dirty="0"/>
                        <a:t> budget 1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800" dirty="0"/>
                    </a:p>
                  </a:txBody>
                  <a:tcP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4765558"/>
                  </a:ext>
                </a:extLst>
              </a:tr>
              <a:tr h="594023">
                <a:tc>
                  <a:txBody>
                    <a:bodyPr/>
                    <a:lstStyle/>
                    <a:p>
                      <a:r>
                        <a:rPr lang="en-CA" sz="800" dirty="0"/>
                        <a:t>2019-05-15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/>
                        <a:t>Broughton budget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800" dirty="0"/>
                    </a:p>
                  </a:txBody>
                  <a:tcP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6253203"/>
                  </a:ext>
                </a:extLst>
              </a:tr>
              <a:tr h="594023">
                <a:tc>
                  <a:txBody>
                    <a:bodyPr/>
                    <a:lstStyle/>
                    <a:p>
                      <a:r>
                        <a:rPr lang="en-CA" sz="800" dirty="0"/>
                        <a:t>2018-02-11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/>
                        <a:t>Gully eco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800" dirty="0"/>
                    </a:p>
                  </a:txBody>
                  <a:tcP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69705338"/>
                  </a:ext>
                </a:extLst>
              </a:tr>
              <a:tr h="394651">
                <a:tc>
                  <a:txBody>
                    <a:bodyPr/>
                    <a:lstStyle/>
                    <a:p>
                      <a:r>
                        <a:rPr lang="en-CA" sz="800" dirty="0"/>
                        <a:t>…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800" dirty="0"/>
                    </a:p>
                  </a:txBody>
                  <a:tcPr anchor="ctr"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800" dirty="0"/>
                    </a:p>
                  </a:txBody>
                  <a:tcP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6941215"/>
                  </a:ext>
                </a:extLst>
              </a:tr>
            </a:tbl>
          </a:graphicData>
        </a:graphic>
      </p:graphicFrame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92DC9EA-7765-49D6-AA1E-C89DCC2993FB}"/>
              </a:ext>
            </a:extLst>
          </p:cNvPr>
          <p:cNvCxnSpPr/>
          <p:nvPr/>
        </p:nvCxnSpPr>
        <p:spPr>
          <a:xfrm>
            <a:off x="698331" y="2448861"/>
            <a:ext cx="0" cy="193242"/>
          </a:xfrm>
          <a:prstGeom prst="straightConnector1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EF810BD2-523D-457A-B33C-508EE79DDD18}"/>
              </a:ext>
            </a:extLst>
          </p:cNvPr>
          <p:cNvSpPr txBox="1"/>
          <p:nvPr/>
        </p:nvSpPr>
        <p:spPr>
          <a:xfrm>
            <a:off x="719740" y="1543361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chemeClr val="bg1"/>
                </a:solidFill>
              </a:rPr>
              <a:t>+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7FB20BEC-7F6D-4302-942A-F1C9E2F5D3C6}"/>
              </a:ext>
            </a:extLst>
          </p:cNvPr>
          <p:cNvCxnSpPr/>
          <p:nvPr/>
        </p:nvCxnSpPr>
        <p:spPr>
          <a:xfrm>
            <a:off x="1839496" y="2448861"/>
            <a:ext cx="0" cy="193242"/>
          </a:xfrm>
          <a:prstGeom prst="straightConnector1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4" name="Chart 33">
            <a:extLst>
              <a:ext uri="{FF2B5EF4-FFF2-40B4-BE49-F238E27FC236}">
                <a16:creationId xmlns:a16="http://schemas.microsoft.com/office/drawing/2014/main" id="{00D1F201-72AB-417C-824A-BC3C7B31CEC7}"/>
              </a:ext>
            </a:extLst>
          </p:cNvPr>
          <p:cNvGraphicFramePr/>
          <p:nvPr/>
        </p:nvGraphicFramePr>
        <p:xfrm>
          <a:off x="3286126" y="0"/>
          <a:ext cx="8905875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pSp>
        <p:nvGrpSpPr>
          <p:cNvPr id="35" name="Group 34">
            <a:extLst>
              <a:ext uri="{FF2B5EF4-FFF2-40B4-BE49-F238E27FC236}">
                <a16:creationId xmlns:a16="http://schemas.microsoft.com/office/drawing/2014/main" id="{A9F695F2-3F9E-4720-8C26-A92FD7D7E77C}"/>
              </a:ext>
            </a:extLst>
          </p:cNvPr>
          <p:cNvGrpSpPr/>
          <p:nvPr/>
        </p:nvGrpSpPr>
        <p:grpSpPr>
          <a:xfrm>
            <a:off x="6241106" y="6192160"/>
            <a:ext cx="3584703" cy="283147"/>
            <a:chOff x="4663634" y="1758699"/>
            <a:chExt cx="3816246" cy="424692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2481B71F-B08F-48E2-8282-28E3C7A7C2CA}"/>
                </a:ext>
              </a:extLst>
            </p:cNvPr>
            <p:cNvSpPr/>
            <p:nvPr/>
          </p:nvSpPr>
          <p:spPr>
            <a:xfrm>
              <a:off x="4663634" y="1758699"/>
              <a:ext cx="3816246" cy="42469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600" b="1" dirty="0"/>
                <a:t>Effectiveness drop list (E.g. TP off-site) </a:t>
              </a:r>
            </a:p>
          </p:txBody>
        </p:sp>
        <p:sp>
          <p:nvSpPr>
            <p:cNvPr id="37" name="Isosceles Triangle 36">
              <a:extLst>
                <a:ext uri="{FF2B5EF4-FFF2-40B4-BE49-F238E27FC236}">
                  <a16:creationId xmlns:a16="http://schemas.microsoft.com/office/drawing/2014/main" id="{ABF0E0C0-ED7A-4D25-B52F-0B97ADD42E37}"/>
                </a:ext>
              </a:extLst>
            </p:cNvPr>
            <p:cNvSpPr/>
            <p:nvPr/>
          </p:nvSpPr>
          <p:spPr>
            <a:xfrm rot="10800000">
              <a:off x="8105341" y="1870031"/>
              <a:ext cx="217492" cy="20890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D904323F-2A2D-4A98-8AC1-CB208161A38D}"/>
              </a:ext>
            </a:extLst>
          </p:cNvPr>
          <p:cNvGrpSpPr/>
          <p:nvPr/>
        </p:nvGrpSpPr>
        <p:grpSpPr>
          <a:xfrm>
            <a:off x="8188082" y="305177"/>
            <a:ext cx="1850913" cy="283147"/>
            <a:chOff x="5802488" y="1758699"/>
            <a:chExt cx="2677390" cy="424692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B1AE1C4B-6301-46B1-945B-DEEAA8931FEB}"/>
                </a:ext>
              </a:extLst>
            </p:cNvPr>
            <p:cNvSpPr/>
            <p:nvPr/>
          </p:nvSpPr>
          <p:spPr>
            <a:xfrm>
              <a:off x="5802488" y="1758699"/>
              <a:ext cx="2677390" cy="42469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200" b="1" dirty="0"/>
                <a:t>Watershed drop list</a:t>
              </a:r>
            </a:p>
          </p:txBody>
        </p:sp>
        <p:sp>
          <p:nvSpPr>
            <p:cNvPr id="40" name="Isosceles Triangle 39">
              <a:extLst>
                <a:ext uri="{FF2B5EF4-FFF2-40B4-BE49-F238E27FC236}">
                  <a16:creationId xmlns:a16="http://schemas.microsoft.com/office/drawing/2014/main" id="{4BF65DC4-EB47-4F4E-BDCC-9F168C1C6699}"/>
                </a:ext>
              </a:extLst>
            </p:cNvPr>
            <p:cNvSpPr/>
            <p:nvPr/>
          </p:nvSpPr>
          <p:spPr>
            <a:xfrm rot="10800000">
              <a:off x="8105341" y="1870031"/>
              <a:ext cx="217492" cy="20890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3DD17FA1-0C97-433F-8BC1-E34D74F8796A}"/>
              </a:ext>
            </a:extLst>
          </p:cNvPr>
          <p:cNvGrpSpPr/>
          <p:nvPr/>
        </p:nvGrpSpPr>
        <p:grpSpPr>
          <a:xfrm>
            <a:off x="10343549" y="305177"/>
            <a:ext cx="1729553" cy="283147"/>
            <a:chOff x="5978038" y="1758699"/>
            <a:chExt cx="2501840" cy="424692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59F54DE1-17A5-456E-BC5D-6A28439283D4}"/>
                </a:ext>
              </a:extLst>
            </p:cNvPr>
            <p:cNvSpPr/>
            <p:nvPr/>
          </p:nvSpPr>
          <p:spPr>
            <a:xfrm>
              <a:off x="5978038" y="1758699"/>
              <a:ext cx="2501840" cy="42469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200" b="1" dirty="0"/>
                <a:t>Baseline drop list</a:t>
              </a:r>
            </a:p>
          </p:txBody>
        </p:sp>
        <p:sp>
          <p:nvSpPr>
            <p:cNvPr id="43" name="Isosceles Triangle 42">
              <a:extLst>
                <a:ext uri="{FF2B5EF4-FFF2-40B4-BE49-F238E27FC236}">
                  <a16:creationId xmlns:a16="http://schemas.microsoft.com/office/drawing/2014/main" id="{B49F4BC9-B479-41CE-9C92-E36F6060B90B}"/>
                </a:ext>
              </a:extLst>
            </p:cNvPr>
            <p:cNvSpPr/>
            <p:nvPr/>
          </p:nvSpPr>
          <p:spPr>
            <a:xfrm rot="10800000">
              <a:off x="8185224" y="1867790"/>
              <a:ext cx="217492" cy="20890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13CF522-D538-4D2F-9605-3877579D42C4}"/>
              </a:ext>
            </a:extLst>
          </p:cNvPr>
          <p:cNvCxnSpPr>
            <a:cxnSpLocks/>
          </p:cNvCxnSpPr>
          <p:nvPr/>
        </p:nvCxnSpPr>
        <p:spPr>
          <a:xfrm>
            <a:off x="3286126" y="792160"/>
            <a:ext cx="0" cy="5543985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Graphic 44" descr="Checkmark">
            <a:extLst>
              <a:ext uri="{FF2B5EF4-FFF2-40B4-BE49-F238E27FC236}">
                <a16:creationId xmlns:a16="http://schemas.microsoft.com/office/drawing/2014/main" id="{8AE485C5-9993-4E55-AEE8-1E264236DF2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354823" y="2953061"/>
            <a:ext cx="252000" cy="252000"/>
          </a:xfrm>
          <a:prstGeom prst="rect">
            <a:avLst/>
          </a:prstGeom>
        </p:spPr>
      </p:pic>
      <p:pic>
        <p:nvPicPr>
          <p:cNvPr id="1032" name="Picture 8" descr="Related image">
            <a:extLst>
              <a:ext uri="{FF2B5EF4-FFF2-40B4-BE49-F238E27FC236}">
                <a16:creationId xmlns:a16="http://schemas.microsoft.com/office/drawing/2014/main" id="{5A6A7D99-CB93-43A0-879C-3D6779ED50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6834" y="2955547"/>
            <a:ext cx="252000" cy="25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Graphic 49" descr="Checkmark">
            <a:extLst>
              <a:ext uri="{FF2B5EF4-FFF2-40B4-BE49-F238E27FC236}">
                <a16:creationId xmlns:a16="http://schemas.microsoft.com/office/drawing/2014/main" id="{D248BC8D-BB5D-43FC-9692-88AA358377F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354823" y="3501522"/>
            <a:ext cx="252000" cy="252000"/>
          </a:xfrm>
          <a:prstGeom prst="rect">
            <a:avLst/>
          </a:prstGeom>
        </p:spPr>
      </p:pic>
      <p:pic>
        <p:nvPicPr>
          <p:cNvPr id="51" name="Picture 8" descr="Related image">
            <a:extLst>
              <a:ext uri="{FF2B5EF4-FFF2-40B4-BE49-F238E27FC236}">
                <a16:creationId xmlns:a16="http://schemas.microsoft.com/office/drawing/2014/main" id="{D9B415A3-6314-48D0-BE46-97B8D14543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6834" y="3504008"/>
            <a:ext cx="252000" cy="25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Graphic 51" descr="Checkmark">
            <a:extLst>
              <a:ext uri="{FF2B5EF4-FFF2-40B4-BE49-F238E27FC236}">
                <a16:creationId xmlns:a16="http://schemas.microsoft.com/office/drawing/2014/main" id="{2824B557-CA87-4182-95B1-94B05DACFF8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354823" y="4128440"/>
            <a:ext cx="252000" cy="252000"/>
          </a:xfrm>
          <a:prstGeom prst="rect">
            <a:avLst/>
          </a:prstGeom>
        </p:spPr>
      </p:pic>
      <p:pic>
        <p:nvPicPr>
          <p:cNvPr id="53" name="Picture 8" descr="Related image">
            <a:extLst>
              <a:ext uri="{FF2B5EF4-FFF2-40B4-BE49-F238E27FC236}">
                <a16:creationId xmlns:a16="http://schemas.microsoft.com/office/drawing/2014/main" id="{AC23DD7C-A62B-4633-ACAA-F8A6A8212C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6834" y="4130926"/>
            <a:ext cx="252000" cy="25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Graphic 53" descr="Checkmark">
            <a:extLst>
              <a:ext uri="{FF2B5EF4-FFF2-40B4-BE49-F238E27FC236}">
                <a16:creationId xmlns:a16="http://schemas.microsoft.com/office/drawing/2014/main" id="{4B3A3389-85D6-4CEF-939A-9BD19557E68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354823" y="4687834"/>
            <a:ext cx="252000" cy="252000"/>
          </a:xfrm>
          <a:prstGeom prst="rect">
            <a:avLst/>
          </a:prstGeom>
        </p:spPr>
      </p:pic>
      <p:pic>
        <p:nvPicPr>
          <p:cNvPr id="55" name="Picture 8" descr="Related image">
            <a:extLst>
              <a:ext uri="{FF2B5EF4-FFF2-40B4-BE49-F238E27FC236}">
                <a16:creationId xmlns:a16="http://schemas.microsoft.com/office/drawing/2014/main" id="{E3949D63-8ED2-4B8F-8D94-F0F5DC6312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6834" y="4690320"/>
            <a:ext cx="252000" cy="25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Graphic 55" descr="Checkmark">
            <a:extLst>
              <a:ext uri="{FF2B5EF4-FFF2-40B4-BE49-F238E27FC236}">
                <a16:creationId xmlns:a16="http://schemas.microsoft.com/office/drawing/2014/main" id="{491D6045-D4EC-47CD-B8F3-8999A329858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354823" y="5247228"/>
            <a:ext cx="252000" cy="252000"/>
          </a:xfrm>
          <a:prstGeom prst="rect">
            <a:avLst/>
          </a:prstGeom>
        </p:spPr>
      </p:pic>
      <p:pic>
        <p:nvPicPr>
          <p:cNvPr id="57" name="Picture 8" descr="Related image">
            <a:extLst>
              <a:ext uri="{FF2B5EF4-FFF2-40B4-BE49-F238E27FC236}">
                <a16:creationId xmlns:a16="http://schemas.microsoft.com/office/drawing/2014/main" id="{FC393B40-66EF-4032-819D-740418D4C6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6834" y="5249714"/>
            <a:ext cx="252000" cy="25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EEAE6A1C-C14C-48CD-AEDC-6458CEA29F8D}"/>
              </a:ext>
            </a:extLst>
          </p:cNvPr>
          <p:cNvSpPr txBox="1"/>
          <p:nvPr/>
        </p:nvSpPr>
        <p:spPr>
          <a:xfrm>
            <a:off x="429630" y="1043865"/>
            <a:ext cx="24938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600" b="1" dirty="0"/>
              <a:t>Add or Open project </a:t>
            </a:r>
            <a:r>
              <a:rPr lang="en-CA" sz="1600" b="1" baseline="30000" dirty="0"/>
              <a:t>(?)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4918C3-934F-46C5-BA5F-FC6AE05B4FB3}"/>
              </a:ext>
            </a:extLst>
          </p:cNvPr>
          <p:cNvSpPr/>
          <p:nvPr/>
        </p:nvSpPr>
        <p:spPr>
          <a:xfrm>
            <a:off x="-3967" y="0"/>
            <a:ext cx="12192000" cy="6858000"/>
          </a:xfrm>
          <a:prstGeom prst="rect">
            <a:avLst/>
          </a:pr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B935BAD-5420-4310-8AD5-560E4745D7F7}"/>
              </a:ext>
            </a:extLst>
          </p:cNvPr>
          <p:cNvGrpSpPr/>
          <p:nvPr/>
        </p:nvGrpSpPr>
        <p:grpSpPr>
          <a:xfrm>
            <a:off x="2350832" y="1490797"/>
            <a:ext cx="7453785" cy="3686792"/>
            <a:chOff x="2350832" y="1490797"/>
            <a:chExt cx="7453785" cy="3686792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7715C782-72CC-4BF1-8752-341D19F929F8}"/>
                </a:ext>
              </a:extLst>
            </p:cNvPr>
            <p:cNvSpPr/>
            <p:nvPr/>
          </p:nvSpPr>
          <p:spPr>
            <a:xfrm>
              <a:off x="2350833" y="1496757"/>
              <a:ext cx="7453780" cy="36808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tIns="0" rtlCol="0" anchor="t" anchorCtr="0"/>
            <a:lstStyle/>
            <a:p>
              <a:endParaRPr lang="en-CA" dirty="0"/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12EBFAC4-4BF1-4E27-9C6A-276EECBF38D1}"/>
                </a:ext>
              </a:extLst>
            </p:cNvPr>
            <p:cNvSpPr/>
            <p:nvPr/>
          </p:nvSpPr>
          <p:spPr>
            <a:xfrm>
              <a:off x="2350832" y="1495480"/>
              <a:ext cx="7453785" cy="27111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CA" sz="1400" dirty="0"/>
                <a:t>Add new project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F17AC7FC-6AAE-4EA4-AAEC-66E2833743DC}"/>
                </a:ext>
              </a:extLst>
            </p:cNvPr>
            <p:cNvSpPr/>
            <p:nvPr/>
          </p:nvSpPr>
          <p:spPr>
            <a:xfrm>
              <a:off x="9549594" y="1490797"/>
              <a:ext cx="255019" cy="26155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000" dirty="0"/>
                <a:t>X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34D7249-293D-4A30-BA5D-673792A0093C}"/>
                </a:ext>
              </a:extLst>
            </p:cNvPr>
            <p:cNvSpPr txBox="1"/>
            <p:nvPr/>
          </p:nvSpPr>
          <p:spPr>
            <a:xfrm>
              <a:off x="2504166" y="1855096"/>
              <a:ext cx="94601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200" b="1" dirty="0"/>
                <a:t>Title</a:t>
              </a:r>
              <a:endParaRPr lang="en-CA" b="1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B611ABA-68DD-4567-BFFB-2F7DD974081A}"/>
                </a:ext>
              </a:extLst>
            </p:cNvPr>
            <p:cNvSpPr txBox="1"/>
            <p:nvPr/>
          </p:nvSpPr>
          <p:spPr>
            <a:xfrm>
              <a:off x="2504165" y="2186824"/>
              <a:ext cx="94601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200" b="1" dirty="0"/>
                <a:t>Description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318B163-729D-4E54-A9B3-5626E0423830}"/>
                </a:ext>
              </a:extLst>
            </p:cNvPr>
            <p:cNvSpPr/>
            <p:nvPr/>
          </p:nvSpPr>
          <p:spPr>
            <a:xfrm>
              <a:off x="3452580" y="1855096"/>
              <a:ext cx="6064035" cy="278390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CA" sz="1200" dirty="0"/>
                <a:t>Test project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BCE8F054-6E9D-4E5E-9117-8EFC8A3DC50E}"/>
                </a:ext>
              </a:extLst>
            </p:cNvPr>
            <p:cNvSpPr/>
            <p:nvPr/>
          </p:nvSpPr>
          <p:spPr>
            <a:xfrm>
              <a:off x="3452580" y="2271469"/>
              <a:ext cx="6064035" cy="862332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r>
                <a:rPr lang="en-CA" sz="1200" dirty="0"/>
                <a:t>This is a test project created by Shawn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F511DF13-5EBE-447F-9B62-2CE2450FADDB}"/>
                </a:ext>
              </a:extLst>
            </p:cNvPr>
            <p:cNvSpPr/>
            <p:nvPr/>
          </p:nvSpPr>
          <p:spPr>
            <a:xfrm>
              <a:off x="7546996" y="4829936"/>
              <a:ext cx="929085" cy="28115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200" b="1" dirty="0"/>
                <a:t>Add</a:t>
              </a:r>
              <a:endParaRPr lang="en-CA" sz="1600" b="1" dirty="0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03487B00-14F4-41D1-A92C-8CBDF8E07F0A}"/>
                </a:ext>
              </a:extLst>
            </p:cNvPr>
            <p:cNvSpPr/>
            <p:nvPr/>
          </p:nvSpPr>
          <p:spPr>
            <a:xfrm>
              <a:off x="8616354" y="4824920"/>
              <a:ext cx="929085" cy="281157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200" b="1" dirty="0"/>
                <a:t>Cancel</a:t>
              </a:r>
              <a:endParaRPr lang="en-CA" sz="1600" b="1" dirty="0"/>
            </a:p>
          </p:txBody>
        </p: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A5CAA4AF-0402-428A-B9F6-61408649C324}"/>
                </a:ext>
              </a:extLst>
            </p:cNvPr>
            <p:cNvGrpSpPr/>
            <p:nvPr/>
          </p:nvGrpSpPr>
          <p:grpSpPr>
            <a:xfrm>
              <a:off x="3452578" y="3324541"/>
              <a:ext cx="1850913" cy="283147"/>
              <a:chOff x="5802488" y="1758699"/>
              <a:chExt cx="2677390" cy="424692"/>
            </a:xfrm>
          </p:grpSpPr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49225BD3-3A16-4B49-92AE-038725785CFC}"/>
                  </a:ext>
                </a:extLst>
              </p:cNvPr>
              <p:cNvSpPr/>
              <p:nvPr/>
            </p:nvSpPr>
            <p:spPr>
              <a:xfrm>
                <a:off x="5802488" y="1758699"/>
                <a:ext cx="2677390" cy="42469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sz="1200" b="1" dirty="0"/>
                  <a:t>Watershed drop list</a:t>
                </a:r>
              </a:p>
            </p:txBody>
          </p:sp>
          <p:sp>
            <p:nvSpPr>
              <p:cNvPr id="60" name="Isosceles Triangle 59">
                <a:extLst>
                  <a:ext uri="{FF2B5EF4-FFF2-40B4-BE49-F238E27FC236}">
                    <a16:creationId xmlns:a16="http://schemas.microsoft.com/office/drawing/2014/main" id="{C7A8AA94-C057-4559-AE2B-3DC53F9496F2}"/>
                  </a:ext>
                </a:extLst>
              </p:cNvPr>
              <p:cNvSpPr/>
              <p:nvPr/>
            </p:nvSpPr>
            <p:spPr>
              <a:xfrm rot="10800000">
                <a:off x="8159914" y="1887251"/>
                <a:ext cx="217492" cy="208907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BA627718-A06D-464E-B4CC-C03E167D5A8F}"/>
                </a:ext>
              </a:extLst>
            </p:cNvPr>
            <p:cNvGrpSpPr/>
            <p:nvPr/>
          </p:nvGrpSpPr>
          <p:grpSpPr>
            <a:xfrm>
              <a:off x="3444583" y="3875669"/>
              <a:ext cx="1850908" cy="280025"/>
              <a:chOff x="5978038" y="1758699"/>
              <a:chExt cx="2501840" cy="424692"/>
            </a:xfrm>
          </p:grpSpPr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E325F13C-1416-4A8E-BD8D-1F1CAE852745}"/>
                  </a:ext>
                </a:extLst>
              </p:cNvPr>
              <p:cNvSpPr/>
              <p:nvPr/>
            </p:nvSpPr>
            <p:spPr>
              <a:xfrm>
                <a:off x="5978038" y="1758699"/>
                <a:ext cx="2501840" cy="42469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sz="1200" b="1" dirty="0"/>
                  <a:t>Baseline drop list</a:t>
                </a:r>
              </a:p>
            </p:txBody>
          </p:sp>
          <p:sp>
            <p:nvSpPr>
              <p:cNvPr id="63" name="Isosceles Triangle 62">
                <a:extLst>
                  <a:ext uri="{FF2B5EF4-FFF2-40B4-BE49-F238E27FC236}">
                    <a16:creationId xmlns:a16="http://schemas.microsoft.com/office/drawing/2014/main" id="{64E2EAA3-5926-4E8A-BA86-24EEC282E6C4}"/>
                  </a:ext>
                </a:extLst>
              </p:cNvPr>
              <p:cNvSpPr/>
              <p:nvPr/>
            </p:nvSpPr>
            <p:spPr>
              <a:xfrm rot="10800000">
                <a:off x="8185224" y="1867790"/>
                <a:ext cx="217492" cy="208907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BCF949A-99B6-4972-80BC-5E9ECEDC4095}"/>
                </a:ext>
              </a:extLst>
            </p:cNvPr>
            <p:cNvSpPr txBox="1"/>
            <p:nvPr/>
          </p:nvSpPr>
          <p:spPr>
            <a:xfrm>
              <a:off x="2498567" y="3307959"/>
              <a:ext cx="94601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200" b="1" dirty="0"/>
                <a:t>Watershed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BEDB6EAD-A6B1-42FA-91F9-40BACF2B73B3}"/>
                </a:ext>
              </a:extLst>
            </p:cNvPr>
            <p:cNvSpPr txBox="1"/>
            <p:nvPr/>
          </p:nvSpPr>
          <p:spPr>
            <a:xfrm>
              <a:off x="2502590" y="3851441"/>
              <a:ext cx="94601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200" b="1" dirty="0"/>
                <a:t>Baseline </a:t>
              </a:r>
              <a:r>
                <a:rPr lang="en-CA" sz="1200" b="1" baseline="30000" dirty="0"/>
                <a:t>(?)</a:t>
              </a:r>
            </a:p>
          </p:txBody>
        </p: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2054FF43-30C4-4C98-A87E-F4C6F45AC82E}"/>
                </a:ext>
              </a:extLst>
            </p:cNvPr>
            <p:cNvGrpSpPr/>
            <p:nvPr/>
          </p:nvGrpSpPr>
          <p:grpSpPr>
            <a:xfrm>
              <a:off x="3452578" y="4396396"/>
              <a:ext cx="1850913" cy="283147"/>
              <a:chOff x="5802488" y="1758699"/>
              <a:chExt cx="2677390" cy="424692"/>
            </a:xfrm>
          </p:grpSpPr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B15D1E8D-248B-4058-A261-58B2C1537F7D}"/>
                  </a:ext>
                </a:extLst>
              </p:cNvPr>
              <p:cNvSpPr/>
              <p:nvPr/>
            </p:nvSpPr>
            <p:spPr>
              <a:xfrm>
                <a:off x="5802488" y="1758699"/>
                <a:ext cx="2677390" cy="42469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sz="1200" b="1" dirty="0"/>
                  <a:t>Field BMP scale drop list</a:t>
                </a:r>
              </a:p>
            </p:txBody>
          </p:sp>
          <p:sp>
            <p:nvSpPr>
              <p:cNvPr id="68" name="Isosceles Triangle 67">
                <a:extLst>
                  <a:ext uri="{FF2B5EF4-FFF2-40B4-BE49-F238E27FC236}">
                    <a16:creationId xmlns:a16="http://schemas.microsoft.com/office/drawing/2014/main" id="{553A0858-C296-4F68-9CC3-1A100DA7E06F}"/>
                  </a:ext>
                </a:extLst>
              </p:cNvPr>
              <p:cNvSpPr/>
              <p:nvPr/>
            </p:nvSpPr>
            <p:spPr>
              <a:xfrm rot="10800000">
                <a:off x="8159914" y="1887251"/>
                <a:ext cx="217492" cy="208907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A0E0F6DC-8B68-43DE-9EF9-4B085555241C}"/>
                </a:ext>
              </a:extLst>
            </p:cNvPr>
            <p:cNvSpPr txBox="1"/>
            <p:nvPr/>
          </p:nvSpPr>
          <p:spPr>
            <a:xfrm>
              <a:off x="2480822" y="4367638"/>
              <a:ext cx="10884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200" b="1" dirty="0"/>
                <a:t>BMP Scale </a:t>
              </a:r>
              <a:r>
                <a:rPr lang="en-CA" sz="1200" b="1" baseline="30000" dirty="0"/>
                <a:t>(?)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49046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165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A698550-FB6C-4999-9E14-EED704ECF00C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1998" cy="685102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90801">
                  <a:extLst>
                    <a:ext uri="{9D8B030D-6E8A-4147-A177-3AD203B41FA5}">
                      <a16:colId xmlns:a16="http://schemas.microsoft.com/office/drawing/2014/main" val="2745701971"/>
                    </a:ext>
                  </a:extLst>
                </a:gridCol>
                <a:gridCol w="7776144">
                  <a:extLst>
                    <a:ext uri="{9D8B030D-6E8A-4147-A177-3AD203B41FA5}">
                      <a16:colId xmlns:a16="http://schemas.microsoft.com/office/drawing/2014/main" val="3724013289"/>
                    </a:ext>
                  </a:extLst>
                </a:gridCol>
                <a:gridCol w="2325053">
                  <a:extLst>
                    <a:ext uri="{9D8B030D-6E8A-4147-A177-3AD203B41FA5}">
                      <a16:colId xmlns:a16="http://schemas.microsoft.com/office/drawing/2014/main" val="1431369543"/>
                    </a:ext>
                  </a:extLst>
                </a:gridCol>
              </a:tblGrid>
              <a:tr h="350982">
                <a:tc gridSpan="3">
                  <a:txBody>
                    <a:bodyPr/>
                    <a:lstStyle/>
                    <a:p>
                      <a:endParaRPr lang="en-CA" sz="18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95523167"/>
                  </a:ext>
                </a:extLst>
              </a:tr>
              <a:tr h="4542530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2000" dirty="0"/>
                        <a:t>Base map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8301362"/>
                  </a:ext>
                </a:extLst>
              </a:tr>
              <a:tr h="1942732">
                <a:tc vMerge="1">
                  <a:txBody>
                    <a:bodyPr/>
                    <a:lstStyle/>
                    <a:p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67190758"/>
                  </a:ext>
                </a:extLst>
              </a:tr>
            </a:tbl>
          </a:graphicData>
        </a:graphic>
      </p:graphicFrame>
      <p:sp>
        <p:nvSpPr>
          <p:cNvPr id="16" name="Flowchart: Extract 15">
            <a:extLst>
              <a:ext uri="{FF2B5EF4-FFF2-40B4-BE49-F238E27FC236}">
                <a16:creationId xmlns:a16="http://schemas.microsoft.com/office/drawing/2014/main" id="{9337D849-34B8-4B17-95F2-D16AAD3E4D24}"/>
              </a:ext>
            </a:extLst>
          </p:cNvPr>
          <p:cNvSpPr/>
          <p:nvPr/>
        </p:nvSpPr>
        <p:spPr>
          <a:xfrm rot="5400000">
            <a:off x="2028313" y="3190366"/>
            <a:ext cx="223026" cy="98385"/>
          </a:xfrm>
          <a:prstGeom prst="flowChartExtra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686D646-B06A-4212-B79B-753EDF1FBD4D}"/>
              </a:ext>
            </a:extLst>
          </p:cNvPr>
          <p:cNvSpPr/>
          <p:nvPr/>
        </p:nvSpPr>
        <p:spPr>
          <a:xfrm>
            <a:off x="9407084" y="3799725"/>
            <a:ext cx="238478" cy="6984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+</a:t>
            </a:r>
          </a:p>
          <a:p>
            <a:pPr algn="ctr"/>
            <a:endParaRPr lang="en-CA" dirty="0"/>
          </a:p>
          <a:p>
            <a:pPr algn="ctr"/>
            <a:r>
              <a:rPr lang="en-CA" dirty="0">
                <a:sym typeface="Symbol" panose="05050102010706020507" pitchFamily="18" charset="2"/>
              </a:rPr>
              <a:t></a:t>
            </a:r>
            <a:endParaRPr lang="en-CA" dirty="0"/>
          </a:p>
        </p:txBody>
      </p:sp>
      <p:pic>
        <p:nvPicPr>
          <p:cNvPr id="23" name="Graphic 22" descr="World">
            <a:extLst>
              <a:ext uri="{FF2B5EF4-FFF2-40B4-BE49-F238E27FC236}">
                <a16:creationId xmlns:a16="http://schemas.microsoft.com/office/drawing/2014/main" id="{9507020A-1811-4735-A2F3-4B68E21537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69582" y="4552351"/>
            <a:ext cx="318011" cy="300740"/>
          </a:xfrm>
          <a:prstGeom prst="rect">
            <a:avLst/>
          </a:prstGeom>
        </p:spPr>
      </p:pic>
      <p:pic>
        <p:nvPicPr>
          <p:cNvPr id="43" name="Graphic 42" descr="Map compass">
            <a:extLst>
              <a:ext uri="{FF2B5EF4-FFF2-40B4-BE49-F238E27FC236}">
                <a16:creationId xmlns:a16="http://schemas.microsoft.com/office/drawing/2014/main" id="{DB381C0F-CC79-4181-B3E6-CE01523AE0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364105" y="3446094"/>
            <a:ext cx="318011" cy="300740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336F726D-84E8-40F9-ADB6-266FB2FA1F71}"/>
              </a:ext>
            </a:extLst>
          </p:cNvPr>
          <p:cNvSpPr txBox="1"/>
          <p:nvPr/>
        </p:nvSpPr>
        <p:spPr>
          <a:xfrm>
            <a:off x="9345185" y="3076126"/>
            <a:ext cx="294819" cy="3085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chemeClr val="accent1"/>
                </a:solidFill>
              </a:rPr>
              <a:t>N</a:t>
            </a:r>
          </a:p>
        </p:txBody>
      </p:sp>
      <p:sp>
        <p:nvSpPr>
          <p:cNvPr id="62" name="Flowchart: Extract 61">
            <a:extLst>
              <a:ext uri="{FF2B5EF4-FFF2-40B4-BE49-F238E27FC236}">
                <a16:creationId xmlns:a16="http://schemas.microsoft.com/office/drawing/2014/main" id="{7607E503-7C4E-4B9D-93A9-509E2108790B}"/>
              </a:ext>
            </a:extLst>
          </p:cNvPr>
          <p:cNvSpPr/>
          <p:nvPr/>
        </p:nvSpPr>
        <p:spPr>
          <a:xfrm rot="16200000">
            <a:off x="9681013" y="3191254"/>
            <a:ext cx="268556" cy="96607"/>
          </a:xfrm>
          <a:prstGeom prst="flowChartExtra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6295ABE3-E73E-49CF-A065-8BE7C4B55E02}"/>
              </a:ext>
            </a:extLst>
          </p:cNvPr>
          <p:cNvGrpSpPr/>
          <p:nvPr/>
        </p:nvGrpSpPr>
        <p:grpSpPr>
          <a:xfrm>
            <a:off x="2972" y="-31959"/>
            <a:ext cx="12192001" cy="430887"/>
            <a:chOff x="0" y="2909500"/>
            <a:chExt cx="12192001" cy="430887"/>
          </a:xfrm>
        </p:grpSpPr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8D5BD3F6-2D74-4063-B10E-540114A998EE}"/>
                </a:ext>
              </a:extLst>
            </p:cNvPr>
            <p:cNvSpPr/>
            <p:nvPr/>
          </p:nvSpPr>
          <p:spPr>
            <a:xfrm>
              <a:off x="0" y="2939749"/>
              <a:ext cx="12192001" cy="36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93" name="Picture 2" descr="Related image">
              <a:extLst>
                <a:ext uri="{FF2B5EF4-FFF2-40B4-BE49-F238E27FC236}">
                  <a16:creationId xmlns:a16="http://schemas.microsoft.com/office/drawing/2014/main" id="{9012132D-3AF5-4409-B508-B500AC96F4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70182" y="2939749"/>
              <a:ext cx="381187" cy="3811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B45079A4-C082-48F7-8103-5A0960BF47B8}"/>
                </a:ext>
              </a:extLst>
            </p:cNvPr>
            <p:cNvSpPr txBox="1"/>
            <p:nvPr/>
          </p:nvSpPr>
          <p:spPr>
            <a:xfrm>
              <a:off x="9050284" y="2909500"/>
              <a:ext cx="275240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CA" sz="1100" dirty="0">
                  <a:solidFill>
                    <a:schemeClr val="bg1"/>
                  </a:solidFill>
                  <a:hlinkClick r:id="rId8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shawn-uoguelph@email.ca</a:t>
              </a:r>
              <a:r>
                <a:rPr lang="en-CA" sz="1100" dirty="0">
                  <a:solidFill>
                    <a:schemeClr val="bg1"/>
                  </a:solidFill>
                </a:rPr>
                <a:t> (admin)</a:t>
              </a:r>
            </a:p>
            <a:p>
              <a:pPr algn="r"/>
              <a:r>
                <a:rPr lang="en-CA" sz="1100" dirty="0">
                  <a:solidFill>
                    <a:schemeClr val="bg1"/>
                  </a:solidFill>
                </a:rPr>
                <a:t>UNIVERSITY OF GUELPH</a:t>
              </a:r>
            </a:p>
          </p:txBody>
        </p:sp>
        <p:pic>
          <p:nvPicPr>
            <p:cNvPr id="95" name="Graphic 94" descr="Smiling face with no fill">
              <a:extLst>
                <a:ext uri="{FF2B5EF4-FFF2-40B4-BE49-F238E27FC236}">
                  <a16:creationId xmlns:a16="http://schemas.microsoft.com/office/drawing/2014/main" id="{E62F91EE-339C-4843-8CA2-C1CD563F17D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232138" y="2951232"/>
              <a:ext cx="288000" cy="288000"/>
            </a:xfrm>
            <a:prstGeom prst="rect">
              <a:avLst/>
            </a:prstGeom>
          </p:spPr>
        </p:pic>
        <p:pic>
          <p:nvPicPr>
            <p:cNvPr id="96" name="Graphic 95" descr="Question mark">
              <a:extLst>
                <a:ext uri="{FF2B5EF4-FFF2-40B4-BE49-F238E27FC236}">
                  <a16:creationId xmlns:a16="http://schemas.microsoft.com/office/drawing/2014/main" id="{CD57FEE1-E177-44E3-B44A-246F80B5DF9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8760798" y="2962471"/>
              <a:ext cx="288000" cy="288000"/>
            </a:xfrm>
            <a:prstGeom prst="rect">
              <a:avLst/>
            </a:prstGeom>
          </p:spPr>
        </p:pic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65476391-437B-4289-A3A7-832D286EF9E1}"/>
                </a:ext>
              </a:extLst>
            </p:cNvPr>
            <p:cNvSpPr/>
            <p:nvPr/>
          </p:nvSpPr>
          <p:spPr>
            <a:xfrm>
              <a:off x="101210" y="2962472"/>
              <a:ext cx="288000" cy="288000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CA" sz="700" dirty="0"/>
                <a:t>Logo</a:t>
              </a:r>
              <a:endParaRPr lang="en-CA" sz="600" dirty="0"/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80A99E68-5D11-414D-92E9-E793E3340E0B}"/>
                </a:ext>
              </a:extLst>
            </p:cNvPr>
            <p:cNvSpPr txBox="1"/>
            <p:nvPr/>
          </p:nvSpPr>
          <p:spPr>
            <a:xfrm>
              <a:off x="383364" y="2983448"/>
              <a:ext cx="26078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200" dirty="0">
                  <a:solidFill>
                    <a:schemeClr val="bg1"/>
                  </a:solidFill>
                </a:rPr>
                <a:t>University of Guelph ESAT</a:t>
              </a:r>
            </a:p>
          </p:txBody>
        </p:sp>
      </p:grpSp>
      <p:graphicFrame>
        <p:nvGraphicFramePr>
          <p:cNvPr id="70" name="Table 69">
            <a:extLst>
              <a:ext uri="{FF2B5EF4-FFF2-40B4-BE49-F238E27FC236}">
                <a16:creationId xmlns:a16="http://schemas.microsoft.com/office/drawing/2014/main" id="{A026E1AA-6F54-4659-A81E-B238770A47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3160067"/>
              </p:ext>
            </p:extLst>
          </p:nvPr>
        </p:nvGraphicFramePr>
        <p:xfrm>
          <a:off x="8626009" y="429469"/>
          <a:ext cx="1189282" cy="228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4641">
                  <a:extLst>
                    <a:ext uri="{9D8B030D-6E8A-4147-A177-3AD203B41FA5}">
                      <a16:colId xmlns:a16="http://schemas.microsoft.com/office/drawing/2014/main" val="1294337786"/>
                    </a:ext>
                  </a:extLst>
                </a:gridCol>
                <a:gridCol w="594641">
                  <a:extLst>
                    <a:ext uri="{9D8B030D-6E8A-4147-A177-3AD203B41FA5}">
                      <a16:colId xmlns:a16="http://schemas.microsoft.com/office/drawing/2014/main" val="2005279972"/>
                    </a:ext>
                  </a:extLst>
                </a:gridCol>
              </a:tblGrid>
              <a:tr h="186890"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Map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Satellite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041495"/>
                  </a:ext>
                </a:extLst>
              </a:tr>
            </a:tbl>
          </a:graphicData>
        </a:graphic>
      </p:graphicFrame>
      <p:sp>
        <p:nvSpPr>
          <p:cNvPr id="83" name="TextBox 82">
            <a:extLst>
              <a:ext uri="{FF2B5EF4-FFF2-40B4-BE49-F238E27FC236}">
                <a16:creationId xmlns:a16="http://schemas.microsoft.com/office/drawing/2014/main" id="{64429CDE-D253-4E7B-BCA5-845E3253967A}"/>
              </a:ext>
            </a:extLst>
          </p:cNvPr>
          <p:cNvSpPr txBox="1"/>
          <p:nvPr/>
        </p:nvSpPr>
        <p:spPr>
          <a:xfrm>
            <a:off x="584805" y="769356"/>
            <a:ext cx="1555021" cy="16927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lstStyle/>
          <a:p>
            <a:r>
              <a:rPr lang="en-CA" sz="1100" b="1" dirty="0">
                <a:solidFill>
                  <a:schemeClr val="accent1"/>
                </a:solidFill>
              </a:rPr>
              <a:t>Watershed information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6F8D7000-FD80-45A8-84A3-4283C6C4F829}"/>
              </a:ext>
            </a:extLst>
          </p:cNvPr>
          <p:cNvSpPr txBox="1"/>
          <p:nvPr/>
        </p:nvSpPr>
        <p:spPr>
          <a:xfrm>
            <a:off x="583873" y="1199501"/>
            <a:ext cx="1626354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CA" sz="1100" dirty="0"/>
              <a:t>Intelligent BMP selection</a:t>
            </a:r>
          </a:p>
        </p:txBody>
      </p:sp>
      <p:pic>
        <p:nvPicPr>
          <p:cNvPr id="99" name="Picture 98" descr="A picture containing text&#10;&#10;Description automatically generated">
            <a:extLst>
              <a:ext uri="{FF2B5EF4-FFF2-40B4-BE49-F238E27FC236}">
                <a16:creationId xmlns:a16="http://schemas.microsoft.com/office/drawing/2014/main" id="{B0A3C24C-F44B-4D02-BADD-BE3268449F6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904" y="747788"/>
            <a:ext cx="288000" cy="216000"/>
          </a:xfrm>
          <a:prstGeom prst="rect">
            <a:avLst/>
          </a:prstGeom>
        </p:spPr>
      </p:pic>
      <p:sp>
        <p:nvSpPr>
          <p:cNvPr id="101" name="Arrow: Chevron 100">
            <a:extLst>
              <a:ext uri="{FF2B5EF4-FFF2-40B4-BE49-F238E27FC236}">
                <a16:creationId xmlns:a16="http://schemas.microsoft.com/office/drawing/2014/main" id="{69A3D952-3125-4500-9035-BE55FBF01312}"/>
              </a:ext>
            </a:extLst>
          </p:cNvPr>
          <p:cNvSpPr/>
          <p:nvPr/>
        </p:nvSpPr>
        <p:spPr>
          <a:xfrm>
            <a:off x="81997" y="794843"/>
            <a:ext cx="80962" cy="116681"/>
          </a:xfrm>
          <a:prstGeom prst="chevron">
            <a:avLst>
              <a:gd name="adj" fmla="val 5588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pic>
        <p:nvPicPr>
          <p:cNvPr id="102" name="Graphic 101" descr="Lightbulb and gear">
            <a:extLst>
              <a:ext uri="{FF2B5EF4-FFF2-40B4-BE49-F238E27FC236}">
                <a16:creationId xmlns:a16="http://schemas.microsoft.com/office/drawing/2014/main" id="{1CA28652-5DE1-47D1-9A6E-8D3E437072F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32333" y="1148105"/>
            <a:ext cx="288000" cy="288000"/>
          </a:xfrm>
          <a:prstGeom prst="rect">
            <a:avLst/>
          </a:prstGeom>
        </p:spPr>
      </p:pic>
      <p:sp>
        <p:nvSpPr>
          <p:cNvPr id="103" name="Arrow: Chevron 102">
            <a:extLst>
              <a:ext uri="{FF2B5EF4-FFF2-40B4-BE49-F238E27FC236}">
                <a16:creationId xmlns:a16="http://schemas.microsoft.com/office/drawing/2014/main" id="{EDD95B84-9981-4D9C-A209-C48CDECB287D}"/>
              </a:ext>
            </a:extLst>
          </p:cNvPr>
          <p:cNvSpPr/>
          <p:nvPr/>
        </p:nvSpPr>
        <p:spPr>
          <a:xfrm>
            <a:off x="87893" y="1250657"/>
            <a:ext cx="80962" cy="116681"/>
          </a:xfrm>
          <a:prstGeom prst="chevron">
            <a:avLst>
              <a:gd name="adj" fmla="val 5588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567C9C86-A4D2-4DF4-91A3-2E2EBE194299}"/>
              </a:ext>
            </a:extLst>
          </p:cNvPr>
          <p:cNvGrpSpPr/>
          <p:nvPr/>
        </p:nvGrpSpPr>
        <p:grpSpPr>
          <a:xfrm>
            <a:off x="70033" y="1611420"/>
            <a:ext cx="1951335" cy="288000"/>
            <a:chOff x="76879" y="2649964"/>
            <a:chExt cx="1951335" cy="288000"/>
          </a:xfrm>
        </p:grpSpPr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9850739A-2AF7-415E-BE93-A94EC675B140}"/>
                </a:ext>
              </a:extLst>
            </p:cNvPr>
            <p:cNvSpPr txBox="1"/>
            <p:nvPr/>
          </p:nvSpPr>
          <p:spPr>
            <a:xfrm>
              <a:off x="601700" y="2702939"/>
              <a:ext cx="1426514" cy="1692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100" dirty="0"/>
                <a:t>BMP selection overview</a:t>
              </a:r>
            </a:p>
          </p:txBody>
        </p:sp>
        <p:sp>
          <p:nvSpPr>
            <p:cNvPr id="106" name="Arrow: Chevron 105">
              <a:extLst>
                <a:ext uri="{FF2B5EF4-FFF2-40B4-BE49-F238E27FC236}">
                  <a16:creationId xmlns:a16="http://schemas.microsoft.com/office/drawing/2014/main" id="{C3DF5E77-A8A5-46AE-B8F2-FDE2286D411F}"/>
                </a:ext>
              </a:extLst>
            </p:cNvPr>
            <p:cNvSpPr/>
            <p:nvPr/>
          </p:nvSpPr>
          <p:spPr>
            <a:xfrm>
              <a:off x="76879" y="2723173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111" name="Graphic 110" descr="List">
              <a:extLst>
                <a:ext uri="{FF2B5EF4-FFF2-40B4-BE49-F238E27FC236}">
                  <a16:creationId xmlns:a16="http://schemas.microsoft.com/office/drawing/2014/main" id="{C4761AD4-4739-4E2C-8FBA-29E8212A8BD9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247731" y="2649964"/>
              <a:ext cx="288000" cy="288000"/>
            </a:xfrm>
            <a:prstGeom prst="rect">
              <a:avLst/>
            </a:prstGeom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ECF10591-CFF3-4F38-8EF1-06692109A8CD}"/>
              </a:ext>
            </a:extLst>
          </p:cNvPr>
          <p:cNvGrpSpPr/>
          <p:nvPr/>
        </p:nvGrpSpPr>
        <p:grpSpPr>
          <a:xfrm>
            <a:off x="2994150" y="747788"/>
            <a:ext cx="4013316" cy="3735744"/>
            <a:chOff x="3816874" y="2447925"/>
            <a:chExt cx="2995021" cy="2447141"/>
          </a:xfrm>
        </p:grpSpPr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D17E602E-6817-4632-87F3-1A6FE934550D}"/>
                </a:ext>
              </a:extLst>
            </p:cNvPr>
            <p:cNvSpPr/>
            <p:nvPr/>
          </p:nvSpPr>
          <p:spPr>
            <a:xfrm>
              <a:off x="4048125" y="2447925"/>
              <a:ext cx="2752164" cy="2309319"/>
            </a:xfrm>
            <a:custGeom>
              <a:avLst/>
              <a:gdLst>
                <a:gd name="connsiteX0" fmla="*/ 2118266 w 3643907"/>
                <a:gd name="connsiteY0" fmla="*/ 87427 h 4033235"/>
                <a:gd name="connsiteX1" fmla="*/ 1691546 w 3643907"/>
                <a:gd name="connsiteY1" fmla="*/ 122261 h 4033235"/>
                <a:gd name="connsiteX2" fmla="*/ 1447706 w 3643907"/>
                <a:gd name="connsiteY2" fmla="*/ 200638 h 4033235"/>
                <a:gd name="connsiteX3" fmla="*/ 1108071 w 3643907"/>
                <a:gd name="connsiteY3" fmla="*/ 305141 h 4033235"/>
                <a:gd name="connsiteX4" fmla="*/ 925191 w 3643907"/>
                <a:gd name="connsiteY4" fmla="*/ 575107 h 4033235"/>
                <a:gd name="connsiteX5" fmla="*/ 925191 w 3643907"/>
                <a:gd name="connsiteY5" fmla="*/ 879907 h 4033235"/>
                <a:gd name="connsiteX6" fmla="*/ 881648 w 3643907"/>
                <a:gd name="connsiteY6" fmla="*/ 1263084 h 4033235"/>
                <a:gd name="connsiteX7" fmla="*/ 794563 w 3643907"/>
                <a:gd name="connsiteY7" fmla="*/ 1332752 h 4033235"/>
                <a:gd name="connsiteX8" fmla="*/ 585557 w 3643907"/>
                <a:gd name="connsiteY8" fmla="*/ 1393712 h 4033235"/>
                <a:gd name="connsiteX9" fmla="*/ 454928 w 3643907"/>
                <a:gd name="connsiteY9" fmla="*/ 1524341 h 4033235"/>
                <a:gd name="connsiteX10" fmla="*/ 385260 w 3643907"/>
                <a:gd name="connsiteY10" fmla="*/ 1715930 h 4033235"/>
                <a:gd name="connsiteX11" fmla="*/ 428803 w 3643907"/>
                <a:gd name="connsiteY11" fmla="*/ 2064272 h 4033235"/>
                <a:gd name="connsiteX12" fmla="*/ 515888 w 3643907"/>
                <a:gd name="connsiteY12" fmla="*/ 2203610 h 4033235"/>
                <a:gd name="connsiteX13" fmla="*/ 838106 w 3643907"/>
                <a:gd name="connsiteY13" fmla="*/ 2395198 h 4033235"/>
                <a:gd name="connsiteX14" fmla="*/ 1020986 w 3643907"/>
                <a:gd name="connsiteY14" fmla="*/ 2560661 h 4033235"/>
                <a:gd name="connsiteX15" fmla="*/ 1055820 w 3643907"/>
                <a:gd name="connsiteY15" fmla="*/ 2708707 h 4033235"/>
                <a:gd name="connsiteX16" fmla="*/ 1038403 w 3643907"/>
                <a:gd name="connsiteY16" fmla="*/ 2865461 h 4033235"/>
                <a:gd name="connsiteX17" fmla="*/ 751020 w 3643907"/>
                <a:gd name="connsiteY17" fmla="*/ 3118010 h 4033235"/>
                <a:gd name="connsiteX18" fmla="*/ 454928 w 3643907"/>
                <a:gd name="connsiteY18" fmla="*/ 3318307 h 4033235"/>
                <a:gd name="connsiteX19" fmla="*/ 176254 w 3643907"/>
                <a:gd name="connsiteY19" fmla="*/ 3466352 h 4033235"/>
                <a:gd name="connsiteX20" fmla="*/ 89168 w 3643907"/>
                <a:gd name="connsiteY20" fmla="*/ 3596981 h 4033235"/>
                <a:gd name="connsiteX21" fmla="*/ 36917 w 3643907"/>
                <a:gd name="connsiteY21" fmla="*/ 3823404 h 4033235"/>
                <a:gd name="connsiteX22" fmla="*/ 97877 w 3643907"/>
                <a:gd name="connsiteY22" fmla="*/ 3971450 h 4033235"/>
                <a:gd name="connsiteX23" fmla="*/ 1099363 w 3643907"/>
                <a:gd name="connsiteY23" fmla="*/ 4032410 h 4033235"/>
                <a:gd name="connsiteX24" fmla="*/ 1648003 w 3643907"/>
                <a:gd name="connsiteY24" fmla="*/ 3997575 h 4033235"/>
                <a:gd name="connsiteX25" fmla="*/ 2248894 w 3643907"/>
                <a:gd name="connsiteY25" fmla="*/ 3875655 h 4033235"/>
                <a:gd name="connsiteX26" fmla="*/ 2562403 w 3643907"/>
                <a:gd name="connsiteY26" fmla="*/ 3605690 h 4033235"/>
                <a:gd name="connsiteX27" fmla="*/ 3137168 w 3643907"/>
                <a:gd name="connsiteY27" fmla="*/ 3248638 h 4033235"/>
                <a:gd name="connsiteX28" fmla="*/ 3407134 w 3643907"/>
                <a:gd name="connsiteY28" fmla="*/ 2734832 h 4033235"/>
                <a:gd name="connsiteX29" fmla="*/ 3642266 w 3643907"/>
                <a:gd name="connsiteY29" fmla="*/ 2116524 h 4033235"/>
                <a:gd name="connsiteX30" fmla="*/ 3502928 w 3643907"/>
                <a:gd name="connsiteY30" fmla="*/ 1637552 h 4033235"/>
                <a:gd name="connsiteX31" fmla="*/ 3337466 w 3643907"/>
                <a:gd name="connsiteY31" fmla="*/ 1210832 h 4033235"/>
                <a:gd name="connsiteX32" fmla="*/ 3598723 w 3643907"/>
                <a:gd name="connsiteY32" fmla="*/ 827655 h 4033235"/>
                <a:gd name="connsiteX33" fmla="*/ 3520346 w 3643907"/>
                <a:gd name="connsiteY33" fmla="*/ 322558 h 4033235"/>
                <a:gd name="connsiteX34" fmla="*/ 3172003 w 3643907"/>
                <a:gd name="connsiteY34" fmla="*/ 87427 h 4033235"/>
                <a:gd name="connsiteX35" fmla="*/ 2423066 w 3643907"/>
                <a:gd name="connsiteY35" fmla="*/ 341 h 4033235"/>
                <a:gd name="connsiteX36" fmla="*/ 2118266 w 3643907"/>
                <a:gd name="connsiteY36" fmla="*/ 87427 h 4033235"/>
                <a:gd name="connsiteX0" fmla="*/ 2093566 w 3619207"/>
                <a:gd name="connsiteY0" fmla="*/ 87427 h 4054379"/>
                <a:gd name="connsiteX1" fmla="*/ 1666846 w 3619207"/>
                <a:gd name="connsiteY1" fmla="*/ 122261 h 4054379"/>
                <a:gd name="connsiteX2" fmla="*/ 1423006 w 3619207"/>
                <a:gd name="connsiteY2" fmla="*/ 200638 h 4054379"/>
                <a:gd name="connsiteX3" fmla="*/ 1083371 w 3619207"/>
                <a:gd name="connsiteY3" fmla="*/ 305141 h 4054379"/>
                <a:gd name="connsiteX4" fmla="*/ 900491 w 3619207"/>
                <a:gd name="connsiteY4" fmla="*/ 575107 h 4054379"/>
                <a:gd name="connsiteX5" fmla="*/ 900491 w 3619207"/>
                <a:gd name="connsiteY5" fmla="*/ 879907 h 4054379"/>
                <a:gd name="connsiteX6" fmla="*/ 856948 w 3619207"/>
                <a:gd name="connsiteY6" fmla="*/ 1263084 h 4054379"/>
                <a:gd name="connsiteX7" fmla="*/ 769863 w 3619207"/>
                <a:gd name="connsiteY7" fmla="*/ 1332752 h 4054379"/>
                <a:gd name="connsiteX8" fmla="*/ 560857 w 3619207"/>
                <a:gd name="connsiteY8" fmla="*/ 1393712 h 4054379"/>
                <a:gd name="connsiteX9" fmla="*/ 430228 w 3619207"/>
                <a:gd name="connsiteY9" fmla="*/ 1524341 h 4054379"/>
                <a:gd name="connsiteX10" fmla="*/ 360560 w 3619207"/>
                <a:gd name="connsiteY10" fmla="*/ 1715930 h 4054379"/>
                <a:gd name="connsiteX11" fmla="*/ 404103 w 3619207"/>
                <a:gd name="connsiteY11" fmla="*/ 2064272 h 4054379"/>
                <a:gd name="connsiteX12" fmla="*/ 491188 w 3619207"/>
                <a:gd name="connsiteY12" fmla="*/ 2203610 h 4054379"/>
                <a:gd name="connsiteX13" fmla="*/ 813406 w 3619207"/>
                <a:gd name="connsiteY13" fmla="*/ 2395198 h 4054379"/>
                <a:gd name="connsiteX14" fmla="*/ 996286 w 3619207"/>
                <a:gd name="connsiteY14" fmla="*/ 2560661 h 4054379"/>
                <a:gd name="connsiteX15" fmla="*/ 1031120 w 3619207"/>
                <a:gd name="connsiteY15" fmla="*/ 2708707 h 4054379"/>
                <a:gd name="connsiteX16" fmla="*/ 1013703 w 3619207"/>
                <a:gd name="connsiteY16" fmla="*/ 2865461 h 4054379"/>
                <a:gd name="connsiteX17" fmla="*/ 726320 w 3619207"/>
                <a:gd name="connsiteY17" fmla="*/ 3118010 h 4054379"/>
                <a:gd name="connsiteX18" fmla="*/ 430228 w 3619207"/>
                <a:gd name="connsiteY18" fmla="*/ 3318307 h 4054379"/>
                <a:gd name="connsiteX19" fmla="*/ 151554 w 3619207"/>
                <a:gd name="connsiteY19" fmla="*/ 3466352 h 4054379"/>
                <a:gd name="connsiteX20" fmla="*/ 64468 w 3619207"/>
                <a:gd name="connsiteY20" fmla="*/ 3596981 h 4054379"/>
                <a:gd name="connsiteX21" fmla="*/ 12217 w 3619207"/>
                <a:gd name="connsiteY21" fmla="*/ 3823404 h 4054379"/>
                <a:gd name="connsiteX22" fmla="*/ 114751 w 3619207"/>
                <a:gd name="connsiteY22" fmla="*/ 4039081 h 4054379"/>
                <a:gd name="connsiteX23" fmla="*/ 1074663 w 3619207"/>
                <a:gd name="connsiteY23" fmla="*/ 4032410 h 4054379"/>
                <a:gd name="connsiteX24" fmla="*/ 1623303 w 3619207"/>
                <a:gd name="connsiteY24" fmla="*/ 3997575 h 4054379"/>
                <a:gd name="connsiteX25" fmla="*/ 2224194 w 3619207"/>
                <a:gd name="connsiteY25" fmla="*/ 3875655 h 4054379"/>
                <a:gd name="connsiteX26" fmla="*/ 2537703 w 3619207"/>
                <a:gd name="connsiteY26" fmla="*/ 3605690 h 4054379"/>
                <a:gd name="connsiteX27" fmla="*/ 3112468 w 3619207"/>
                <a:gd name="connsiteY27" fmla="*/ 3248638 h 4054379"/>
                <a:gd name="connsiteX28" fmla="*/ 3382434 w 3619207"/>
                <a:gd name="connsiteY28" fmla="*/ 2734832 h 4054379"/>
                <a:gd name="connsiteX29" fmla="*/ 3617566 w 3619207"/>
                <a:gd name="connsiteY29" fmla="*/ 2116524 h 4054379"/>
                <a:gd name="connsiteX30" fmla="*/ 3478228 w 3619207"/>
                <a:gd name="connsiteY30" fmla="*/ 1637552 h 4054379"/>
                <a:gd name="connsiteX31" fmla="*/ 3312766 w 3619207"/>
                <a:gd name="connsiteY31" fmla="*/ 1210832 h 4054379"/>
                <a:gd name="connsiteX32" fmla="*/ 3574023 w 3619207"/>
                <a:gd name="connsiteY32" fmla="*/ 827655 h 4054379"/>
                <a:gd name="connsiteX33" fmla="*/ 3495646 w 3619207"/>
                <a:gd name="connsiteY33" fmla="*/ 322558 h 4054379"/>
                <a:gd name="connsiteX34" fmla="*/ 3147303 w 3619207"/>
                <a:gd name="connsiteY34" fmla="*/ 87427 h 4054379"/>
                <a:gd name="connsiteX35" fmla="*/ 2398366 w 3619207"/>
                <a:gd name="connsiteY35" fmla="*/ 341 h 4054379"/>
                <a:gd name="connsiteX36" fmla="*/ 2093566 w 3619207"/>
                <a:gd name="connsiteY36" fmla="*/ 87427 h 4054379"/>
                <a:gd name="connsiteX0" fmla="*/ 2093566 w 3618850"/>
                <a:gd name="connsiteY0" fmla="*/ 87427 h 4054379"/>
                <a:gd name="connsiteX1" fmla="*/ 1666846 w 3618850"/>
                <a:gd name="connsiteY1" fmla="*/ 122261 h 4054379"/>
                <a:gd name="connsiteX2" fmla="*/ 1423006 w 3618850"/>
                <a:gd name="connsiteY2" fmla="*/ 200638 h 4054379"/>
                <a:gd name="connsiteX3" fmla="*/ 1083371 w 3618850"/>
                <a:gd name="connsiteY3" fmla="*/ 305141 h 4054379"/>
                <a:gd name="connsiteX4" fmla="*/ 900491 w 3618850"/>
                <a:gd name="connsiteY4" fmla="*/ 575107 h 4054379"/>
                <a:gd name="connsiteX5" fmla="*/ 900491 w 3618850"/>
                <a:gd name="connsiteY5" fmla="*/ 879907 h 4054379"/>
                <a:gd name="connsiteX6" fmla="*/ 856948 w 3618850"/>
                <a:gd name="connsiteY6" fmla="*/ 1263084 h 4054379"/>
                <a:gd name="connsiteX7" fmla="*/ 769863 w 3618850"/>
                <a:gd name="connsiteY7" fmla="*/ 1332752 h 4054379"/>
                <a:gd name="connsiteX8" fmla="*/ 560857 w 3618850"/>
                <a:gd name="connsiteY8" fmla="*/ 1393712 h 4054379"/>
                <a:gd name="connsiteX9" fmla="*/ 430228 w 3618850"/>
                <a:gd name="connsiteY9" fmla="*/ 1524341 h 4054379"/>
                <a:gd name="connsiteX10" fmla="*/ 360560 w 3618850"/>
                <a:gd name="connsiteY10" fmla="*/ 1715930 h 4054379"/>
                <a:gd name="connsiteX11" fmla="*/ 404103 w 3618850"/>
                <a:gd name="connsiteY11" fmla="*/ 2064272 h 4054379"/>
                <a:gd name="connsiteX12" fmla="*/ 491188 w 3618850"/>
                <a:gd name="connsiteY12" fmla="*/ 2203610 h 4054379"/>
                <a:gd name="connsiteX13" fmla="*/ 813406 w 3618850"/>
                <a:gd name="connsiteY13" fmla="*/ 2395198 h 4054379"/>
                <a:gd name="connsiteX14" fmla="*/ 996286 w 3618850"/>
                <a:gd name="connsiteY14" fmla="*/ 2560661 h 4054379"/>
                <a:gd name="connsiteX15" fmla="*/ 1031120 w 3618850"/>
                <a:gd name="connsiteY15" fmla="*/ 2708707 h 4054379"/>
                <a:gd name="connsiteX16" fmla="*/ 1013703 w 3618850"/>
                <a:gd name="connsiteY16" fmla="*/ 2865461 h 4054379"/>
                <a:gd name="connsiteX17" fmla="*/ 726320 w 3618850"/>
                <a:gd name="connsiteY17" fmla="*/ 3118010 h 4054379"/>
                <a:gd name="connsiteX18" fmla="*/ 430228 w 3618850"/>
                <a:gd name="connsiteY18" fmla="*/ 3318307 h 4054379"/>
                <a:gd name="connsiteX19" fmla="*/ 151554 w 3618850"/>
                <a:gd name="connsiteY19" fmla="*/ 3466352 h 4054379"/>
                <a:gd name="connsiteX20" fmla="*/ 64468 w 3618850"/>
                <a:gd name="connsiteY20" fmla="*/ 3596981 h 4054379"/>
                <a:gd name="connsiteX21" fmla="*/ 12217 w 3618850"/>
                <a:gd name="connsiteY21" fmla="*/ 3823404 h 4054379"/>
                <a:gd name="connsiteX22" fmla="*/ 114751 w 3618850"/>
                <a:gd name="connsiteY22" fmla="*/ 4039081 h 4054379"/>
                <a:gd name="connsiteX23" fmla="*/ 1074663 w 3618850"/>
                <a:gd name="connsiteY23" fmla="*/ 4032410 h 4054379"/>
                <a:gd name="connsiteX24" fmla="*/ 1623303 w 3618850"/>
                <a:gd name="connsiteY24" fmla="*/ 3997575 h 4054379"/>
                <a:gd name="connsiteX25" fmla="*/ 2224194 w 3618850"/>
                <a:gd name="connsiteY25" fmla="*/ 3875655 h 4054379"/>
                <a:gd name="connsiteX26" fmla="*/ 2537703 w 3618850"/>
                <a:gd name="connsiteY26" fmla="*/ 3605690 h 4054379"/>
                <a:gd name="connsiteX27" fmla="*/ 3112468 w 3618850"/>
                <a:gd name="connsiteY27" fmla="*/ 3248638 h 4054379"/>
                <a:gd name="connsiteX28" fmla="*/ 3382434 w 3618850"/>
                <a:gd name="connsiteY28" fmla="*/ 2734832 h 4054379"/>
                <a:gd name="connsiteX29" fmla="*/ 3617566 w 3618850"/>
                <a:gd name="connsiteY29" fmla="*/ 2116524 h 4054379"/>
                <a:gd name="connsiteX30" fmla="*/ 3478228 w 3618850"/>
                <a:gd name="connsiteY30" fmla="*/ 1637552 h 4054379"/>
                <a:gd name="connsiteX31" fmla="*/ 3512323 w 3618850"/>
                <a:gd name="connsiteY31" fmla="*/ 1219287 h 4054379"/>
                <a:gd name="connsiteX32" fmla="*/ 3574023 w 3618850"/>
                <a:gd name="connsiteY32" fmla="*/ 827655 h 4054379"/>
                <a:gd name="connsiteX33" fmla="*/ 3495646 w 3618850"/>
                <a:gd name="connsiteY33" fmla="*/ 322558 h 4054379"/>
                <a:gd name="connsiteX34" fmla="*/ 3147303 w 3618850"/>
                <a:gd name="connsiteY34" fmla="*/ 87427 h 4054379"/>
                <a:gd name="connsiteX35" fmla="*/ 2398366 w 3618850"/>
                <a:gd name="connsiteY35" fmla="*/ 341 h 4054379"/>
                <a:gd name="connsiteX36" fmla="*/ 2093566 w 3618850"/>
                <a:gd name="connsiteY36" fmla="*/ 87427 h 4054379"/>
                <a:gd name="connsiteX0" fmla="*/ 2093566 w 3715411"/>
                <a:gd name="connsiteY0" fmla="*/ 87427 h 4054379"/>
                <a:gd name="connsiteX1" fmla="*/ 1666846 w 3715411"/>
                <a:gd name="connsiteY1" fmla="*/ 122261 h 4054379"/>
                <a:gd name="connsiteX2" fmla="*/ 1423006 w 3715411"/>
                <a:gd name="connsiteY2" fmla="*/ 200638 h 4054379"/>
                <a:gd name="connsiteX3" fmla="*/ 1083371 w 3715411"/>
                <a:gd name="connsiteY3" fmla="*/ 305141 h 4054379"/>
                <a:gd name="connsiteX4" fmla="*/ 900491 w 3715411"/>
                <a:gd name="connsiteY4" fmla="*/ 575107 h 4054379"/>
                <a:gd name="connsiteX5" fmla="*/ 900491 w 3715411"/>
                <a:gd name="connsiteY5" fmla="*/ 879907 h 4054379"/>
                <a:gd name="connsiteX6" fmla="*/ 856948 w 3715411"/>
                <a:gd name="connsiteY6" fmla="*/ 1263084 h 4054379"/>
                <a:gd name="connsiteX7" fmla="*/ 769863 w 3715411"/>
                <a:gd name="connsiteY7" fmla="*/ 1332752 h 4054379"/>
                <a:gd name="connsiteX8" fmla="*/ 560857 w 3715411"/>
                <a:gd name="connsiteY8" fmla="*/ 1393712 h 4054379"/>
                <a:gd name="connsiteX9" fmla="*/ 430228 w 3715411"/>
                <a:gd name="connsiteY9" fmla="*/ 1524341 h 4054379"/>
                <a:gd name="connsiteX10" fmla="*/ 360560 w 3715411"/>
                <a:gd name="connsiteY10" fmla="*/ 1715930 h 4054379"/>
                <a:gd name="connsiteX11" fmla="*/ 404103 w 3715411"/>
                <a:gd name="connsiteY11" fmla="*/ 2064272 h 4054379"/>
                <a:gd name="connsiteX12" fmla="*/ 491188 w 3715411"/>
                <a:gd name="connsiteY12" fmla="*/ 2203610 h 4054379"/>
                <a:gd name="connsiteX13" fmla="*/ 813406 w 3715411"/>
                <a:gd name="connsiteY13" fmla="*/ 2395198 h 4054379"/>
                <a:gd name="connsiteX14" fmla="*/ 996286 w 3715411"/>
                <a:gd name="connsiteY14" fmla="*/ 2560661 h 4054379"/>
                <a:gd name="connsiteX15" fmla="*/ 1031120 w 3715411"/>
                <a:gd name="connsiteY15" fmla="*/ 2708707 h 4054379"/>
                <a:gd name="connsiteX16" fmla="*/ 1013703 w 3715411"/>
                <a:gd name="connsiteY16" fmla="*/ 2865461 h 4054379"/>
                <a:gd name="connsiteX17" fmla="*/ 726320 w 3715411"/>
                <a:gd name="connsiteY17" fmla="*/ 3118010 h 4054379"/>
                <a:gd name="connsiteX18" fmla="*/ 430228 w 3715411"/>
                <a:gd name="connsiteY18" fmla="*/ 3318307 h 4054379"/>
                <a:gd name="connsiteX19" fmla="*/ 151554 w 3715411"/>
                <a:gd name="connsiteY19" fmla="*/ 3466352 h 4054379"/>
                <a:gd name="connsiteX20" fmla="*/ 64468 w 3715411"/>
                <a:gd name="connsiteY20" fmla="*/ 3596981 h 4054379"/>
                <a:gd name="connsiteX21" fmla="*/ 12217 w 3715411"/>
                <a:gd name="connsiteY21" fmla="*/ 3823404 h 4054379"/>
                <a:gd name="connsiteX22" fmla="*/ 114751 w 3715411"/>
                <a:gd name="connsiteY22" fmla="*/ 4039081 h 4054379"/>
                <a:gd name="connsiteX23" fmla="*/ 1074663 w 3715411"/>
                <a:gd name="connsiteY23" fmla="*/ 4032410 h 4054379"/>
                <a:gd name="connsiteX24" fmla="*/ 1623303 w 3715411"/>
                <a:gd name="connsiteY24" fmla="*/ 3997575 h 4054379"/>
                <a:gd name="connsiteX25" fmla="*/ 2224194 w 3715411"/>
                <a:gd name="connsiteY25" fmla="*/ 3875655 h 4054379"/>
                <a:gd name="connsiteX26" fmla="*/ 2537703 w 3715411"/>
                <a:gd name="connsiteY26" fmla="*/ 3605690 h 4054379"/>
                <a:gd name="connsiteX27" fmla="*/ 3112468 w 3715411"/>
                <a:gd name="connsiteY27" fmla="*/ 3248638 h 4054379"/>
                <a:gd name="connsiteX28" fmla="*/ 3382434 w 3715411"/>
                <a:gd name="connsiteY28" fmla="*/ 2734832 h 4054379"/>
                <a:gd name="connsiteX29" fmla="*/ 3617566 w 3715411"/>
                <a:gd name="connsiteY29" fmla="*/ 2116524 h 4054379"/>
                <a:gd name="connsiteX30" fmla="*/ 3478228 w 3715411"/>
                <a:gd name="connsiteY30" fmla="*/ 1637552 h 4054379"/>
                <a:gd name="connsiteX31" fmla="*/ 3512323 w 3715411"/>
                <a:gd name="connsiteY31" fmla="*/ 1219287 h 4054379"/>
                <a:gd name="connsiteX32" fmla="*/ 3715377 w 3715411"/>
                <a:gd name="connsiteY32" fmla="*/ 785386 h 4054379"/>
                <a:gd name="connsiteX33" fmla="*/ 3495646 w 3715411"/>
                <a:gd name="connsiteY33" fmla="*/ 322558 h 4054379"/>
                <a:gd name="connsiteX34" fmla="*/ 3147303 w 3715411"/>
                <a:gd name="connsiteY34" fmla="*/ 87427 h 4054379"/>
                <a:gd name="connsiteX35" fmla="*/ 2398366 w 3715411"/>
                <a:gd name="connsiteY35" fmla="*/ 341 h 4054379"/>
                <a:gd name="connsiteX36" fmla="*/ 2093566 w 3715411"/>
                <a:gd name="connsiteY36" fmla="*/ 87427 h 4054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3715411" h="4054379">
                  <a:moveTo>
                    <a:pt x="2093566" y="87427"/>
                  </a:moveTo>
                  <a:cubicBezTo>
                    <a:pt x="1971646" y="107747"/>
                    <a:pt x="1778606" y="103393"/>
                    <a:pt x="1666846" y="122261"/>
                  </a:cubicBezTo>
                  <a:cubicBezTo>
                    <a:pt x="1555086" y="141129"/>
                    <a:pt x="1423006" y="200638"/>
                    <a:pt x="1423006" y="200638"/>
                  </a:cubicBezTo>
                  <a:cubicBezTo>
                    <a:pt x="1325760" y="231118"/>
                    <a:pt x="1170457" y="242729"/>
                    <a:pt x="1083371" y="305141"/>
                  </a:cubicBezTo>
                  <a:cubicBezTo>
                    <a:pt x="996285" y="367553"/>
                    <a:pt x="930971" y="479313"/>
                    <a:pt x="900491" y="575107"/>
                  </a:cubicBezTo>
                  <a:cubicBezTo>
                    <a:pt x="870011" y="670901"/>
                    <a:pt x="907748" y="765244"/>
                    <a:pt x="900491" y="879907"/>
                  </a:cubicBezTo>
                  <a:cubicBezTo>
                    <a:pt x="893234" y="994570"/>
                    <a:pt x="878719" y="1187610"/>
                    <a:pt x="856948" y="1263084"/>
                  </a:cubicBezTo>
                  <a:cubicBezTo>
                    <a:pt x="835177" y="1338558"/>
                    <a:pt x="819211" y="1310981"/>
                    <a:pt x="769863" y="1332752"/>
                  </a:cubicBezTo>
                  <a:cubicBezTo>
                    <a:pt x="720515" y="1354523"/>
                    <a:pt x="617463" y="1361781"/>
                    <a:pt x="560857" y="1393712"/>
                  </a:cubicBezTo>
                  <a:cubicBezTo>
                    <a:pt x="504251" y="1425643"/>
                    <a:pt x="463611" y="1470638"/>
                    <a:pt x="430228" y="1524341"/>
                  </a:cubicBezTo>
                  <a:cubicBezTo>
                    <a:pt x="396845" y="1578044"/>
                    <a:pt x="364914" y="1625942"/>
                    <a:pt x="360560" y="1715930"/>
                  </a:cubicBezTo>
                  <a:cubicBezTo>
                    <a:pt x="356206" y="1805919"/>
                    <a:pt x="382332" y="1982992"/>
                    <a:pt x="404103" y="2064272"/>
                  </a:cubicBezTo>
                  <a:cubicBezTo>
                    <a:pt x="425874" y="2145552"/>
                    <a:pt x="422971" y="2148456"/>
                    <a:pt x="491188" y="2203610"/>
                  </a:cubicBezTo>
                  <a:cubicBezTo>
                    <a:pt x="559405" y="2258764"/>
                    <a:pt x="729223" y="2335690"/>
                    <a:pt x="813406" y="2395198"/>
                  </a:cubicBezTo>
                  <a:cubicBezTo>
                    <a:pt x="897589" y="2454706"/>
                    <a:pt x="960000" y="2508410"/>
                    <a:pt x="996286" y="2560661"/>
                  </a:cubicBezTo>
                  <a:cubicBezTo>
                    <a:pt x="1032572" y="2612912"/>
                    <a:pt x="1028217" y="2657907"/>
                    <a:pt x="1031120" y="2708707"/>
                  </a:cubicBezTo>
                  <a:cubicBezTo>
                    <a:pt x="1034023" y="2759507"/>
                    <a:pt x="1064503" y="2797244"/>
                    <a:pt x="1013703" y="2865461"/>
                  </a:cubicBezTo>
                  <a:cubicBezTo>
                    <a:pt x="962903" y="2933678"/>
                    <a:pt x="823566" y="3042536"/>
                    <a:pt x="726320" y="3118010"/>
                  </a:cubicBezTo>
                  <a:cubicBezTo>
                    <a:pt x="629074" y="3193484"/>
                    <a:pt x="526022" y="3260250"/>
                    <a:pt x="430228" y="3318307"/>
                  </a:cubicBezTo>
                  <a:cubicBezTo>
                    <a:pt x="334434" y="3376364"/>
                    <a:pt x="212514" y="3419906"/>
                    <a:pt x="151554" y="3466352"/>
                  </a:cubicBezTo>
                  <a:cubicBezTo>
                    <a:pt x="90594" y="3512798"/>
                    <a:pt x="87691" y="3537472"/>
                    <a:pt x="64468" y="3596981"/>
                  </a:cubicBezTo>
                  <a:cubicBezTo>
                    <a:pt x="41245" y="3656490"/>
                    <a:pt x="3837" y="3749721"/>
                    <a:pt x="12217" y="3823404"/>
                  </a:cubicBezTo>
                  <a:cubicBezTo>
                    <a:pt x="20597" y="3897087"/>
                    <a:pt x="-62323" y="4004247"/>
                    <a:pt x="114751" y="4039081"/>
                  </a:cubicBezTo>
                  <a:cubicBezTo>
                    <a:pt x="291825" y="4073915"/>
                    <a:pt x="823238" y="4039328"/>
                    <a:pt x="1074663" y="4032410"/>
                  </a:cubicBezTo>
                  <a:cubicBezTo>
                    <a:pt x="1326088" y="4025492"/>
                    <a:pt x="1431715" y="4023701"/>
                    <a:pt x="1623303" y="3997575"/>
                  </a:cubicBezTo>
                  <a:cubicBezTo>
                    <a:pt x="1814891" y="3971449"/>
                    <a:pt x="2071794" y="3940969"/>
                    <a:pt x="2224194" y="3875655"/>
                  </a:cubicBezTo>
                  <a:cubicBezTo>
                    <a:pt x="2376594" y="3810341"/>
                    <a:pt x="2389657" y="3710193"/>
                    <a:pt x="2537703" y="3605690"/>
                  </a:cubicBezTo>
                  <a:cubicBezTo>
                    <a:pt x="2685749" y="3501187"/>
                    <a:pt x="2971679" y="3393781"/>
                    <a:pt x="3112468" y="3248638"/>
                  </a:cubicBezTo>
                  <a:cubicBezTo>
                    <a:pt x="3253257" y="3103495"/>
                    <a:pt x="3298251" y="2923518"/>
                    <a:pt x="3382434" y="2734832"/>
                  </a:cubicBezTo>
                  <a:cubicBezTo>
                    <a:pt x="3466617" y="2546146"/>
                    <a:pt x="3601600" y="2299404"/>
                    <a:pt x="3617566" y="2116524"/>
                  </a:cubicBezTo>
                  <a:cubicBezTo>
                    <a:pt x="3633532" y="1933644"/>
                    <a:pt x="3495769" y="1787092"/>
                    <a:pt x="3478228" y="1637552"/>
                  </a:cubicBezTo>
                  <a:cubicBezTo>
                    <a:pt x="3460688" y="1488013"/>
                    <a:pt x="3472798" y="1361315"/>
                    <a:pt x="3512323" y="1219287"/>
                  </a:cubicBezTo>
                  <a:cubicBezTo>
                    <a:pt x="3551848" y="1077259"/>
                    <a:pt x="3718156" y="934841"/>
                    <a:pt x="3715377" y="785386"/>
                  </a:cubicBezTo>
                  <a:cubicBezTo>
                    <a:pt x="3712598" y="635931"/>
                    <a:pt x="3590325" y="438885"/>
                    <a:pt x="3495646" y="322558"/>
                  </a:cubicBezTo>
                  <a:cubicBezTo>
                    <a:pt x="3400967" y="206231"/>
                    <a:pt x="3330183" y="141130"/>
                    <a:pt x="3147303" y="87427"/>
                  </a:cubicBezTo>
                  <a:cubicBezTo>
                    <a:pt x="2964423" y="33724"/>
                    <a:pt x="2571086" y="-4013"/>
                    <a:pt x="2398366" y="341"/>
                  </a:cubicBezTo>
                  <a:cubicBezTo>
                    <a:pt x="2225646" y="4695"/>
                    <a:pt x="2215486" y="67107"/>
                    <a:pt x="2093566" y="87427"/>
                  </a:cubicBezTo>
                  <a:close/>
                </a:path>
              </a:pathLst>
            </a:cu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E116901B-07BF-4FB4-BFFE-A665479CEE37}"/>
                </a:ext>
              </a:extLst>
            </p:cNvPr>
            <p:cNvGrpSpPr/>
            <p:nvPr/>
          </p:nvGrpSpPr>
          <p:grpSpPr>
            <a:xfrm>
              <a:off x="4333102" y="2559858"/>
              <a:ext cx="2334331" cy="2027172"/>
              <a:chOff x="4333102" y="2559858"/>
              <a:chExt cx="2334331" cy="2027172"/>
            </a:xfrm>
          </p:grpSpPr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F1E2502B-241F-4A5A-B3FE-78ABAE1D6F39}"/>
                  </a:ext>
                </a:extLst>
              </p:cNvPr>
              <p:cNvSpPr/>
              <p:nvPr/>
            </p:nvSpPr>
            <p:spPr>
              <a:xfrm>
                <a:off x="4333102" y="2559858"/>
                <a:ext cx="1978110" cy="2027172"/>
              </a:xfrm>
              <a:custGeom>
                <a:avLst/>
                <a:gdLst>
                  <a:gd name="connsiteX0" fmla="*/ 0 w 2796880"/>
                  <a:gd name="connsiteY0" fmla="*/ 3666309 h 3666309"/>
                  <a:gd name="connsiteX1" fmla="*/ 1018903 w 2796880"/>
                  <a:gd name="connsiteY1" fmla="*/ 3483429 h 3666309"/>
                  <a:gd name="connsiteX2" fmla="*/ 1820091 w 2796880"/>
                  <a:gd name="connsiteY2" fmla="*/ 3204755 h 3666309"/>
                  <a:gd name="connsiteX3" fmla="*/ 2386149 w 2796880"/>
                  <a:gd name="connsiteY3" fmla="*/ 2647406 h 3666309"/>
                  <a:gd name="connsiteX4" fmla="*/ 2717074 w 2796880"/>
                  <a:gd name="connsiteY4" fmla="*/ 1933303 h 3666309"/>
                  <a:gd name="connsiteX5" fmla="*/ 2786743 w 2796880"/>
                  <a:gd name="connsiteY5" fmla="*/ 1314995 h 3666309"/>
                  <a:gd name="connsiteX6" fmla="*/ 2551611 w 2796880"/>
                  <a:gd name="connsiteY6" fmla="*/ 766355 h 3666309"/>
                  <a:gd name="connsiteX7" fmla="*/ 1837509 w 2796880"/>
                  <a:gd name="connsiteY7" fmla="*/ 365760 h 3666309"/>
                  <a:gd name="connsiteX8" fmla="*/ 1419497 w 2796880"/>
                  <a:gd name="connsiteY8" fmla="*/ 313509 h 3666309"/>
                  <a:gd name="connsiteX9" fmla="*/ 1210491 w 2796880"/>
                  <a:gd name="connsiteY9" fmla="*/ 156755 h 3666309"/>
                  <a:gd name="connsiteX10" fmla="*/ 1140823 w 2796880"/>
                  <a:gd name="connsiteY10" fmla="*/ 0 h 36663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796880" h="3666309">
                    <a:moveTo>
                      <a:pt x="0" y="3666309"/>
                    </a:moveTo>
                    <a:cubicBezTo>
                      <a:pt x="357777" y="3613332"/>
                      <a:pt x="715555" y="3560355"/>
                      <a:pt x="1018903" y="3483429"/>
                    </a:cubicBezTo>
                    <a:cubicBezTo>
                      <a:pt x="1322251" y="3406503"/>
                      <a:pt x="1592217" y="3344092"/>
                      <a:pt x="1820091" y="3204755"/>
                    </a:cubicBezTo>
                    <a:cubicBezTo>
                      <a:pt x="2047965" y="3065418"/>
                      <a:pt x="2236652" y="2859315"/>
                      <a:pt x="2386149" y="2647406"/>
                    </a:cubicBezTo>
                    <a:cubicBezTo>
                      <a:pt x="2535646" y="2435497"/>
                      <a:pt x="2650308" y="2155371"/>
                      <a:pt x="2717074" y="1933303"/>
                    </a:cubicBezTo>
                    <a:cubicBezTo>
                      <a:pt x="2783840" y="1711234"/>
                      <a:pt x="2814320" y="1509486"/>
                      <a:pt x="2786743" y="1314995"/>
                    </a:cubicBezTo>
                    <a:cubicBezTo>
                      <a:pt x="2759166" y="1120504"/>
                      <a:pt x="2709817" y="924561"/>
                      <a:pt x="2551611" y="766355"/>
                    </a:cubicBezTo>
                    <a:cubicBezTo>
                      <a:pt x="2393405" y="608149"/>
                      <a:pt x="2026195" y="441234"/>
                      <a:pt x="1837509" y="365760"/>
                    </a:cubicBezTo>
                    <a:cubicBezTo>
                      <a:pt x="1648823" y="290286"/>
                      <a:pt x="1524000" y="348343"/>
                      <a:pt x="1419497" y="313509"/>
                    </a:cubicBezTo>
                    <a:cubicBezTo>
                      <a:pt x="1314994" y="278675"/>
                      <a:pt x="1256937" y="209006"/>
                      <a:pt x="1210491" y="156755"/>
                    </a:cubicBezTo>
                    <a:cubicBezTo>
                      <a:pt x="1164045" y="104504"/>
                      <a:pt x="1152434" y="52252"/>
                      <a:pt x="1140823" y="0"/>
                    </a:cubicBezTo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479D99CC-75E9-473F-901D-762D8E1716A4}"/>
                  </a:ext>
                </a:extLst>
              </p:cNvPr>
              <p:cNvSpPr/>
              <p:nvPr/>
            </p:nvSpPr>
            <p:spPr>
              <a:xfrm>
                <a:off x="4733449" y="2632086"/>
                <a:ext cx="431143" cy="991918"/>
              </a:xfrm>
              <a:custGeom>
                <a:avLst/>
                <a:gdLst>
                  <a:gd name="connsiteX0" fmla="*/ 0 w 609600"/>
                  <a:gd name="connsiteY0" fmla="*/ 1793966 h 1793966"/>
                  <a:gd name="connsiteX1" fmla="*/ 435429 w 609600"/>
                  <a:gd name="connsiteY1" fmla="*/ 1402080 h 1793966"/>
                  <a:gd name="connsiteX2" fmla="*/ 531223 w 609600"/>
                  <a:gd name="connsiteY2" fmla="*/ 940526 h 1793966"/>
                  <a:gd name="connsiteX3" fmla="*/ 269966 w 609600"/>
                  <a:gd name="connsiteY3" fmla="*/ 452846 h 1793966"/>
                  <a:gd name="connsiteX4" fmla="*/ 261257 w 609600"/>
                  <a:gd name="connsiteY4" fmla="*/ 174171 h 1793966"/>
                  <a:gd name="connsiteX5" fmla="*/ 418012 w 609600"/>
                  <a:gd name="connsiteY5" fmla="*/ 60960 h 1793966"/>
                  <a:gd name="connsiteX6" fmla="*/ 609600 w 609600"/>
                  <a:gd name="connsiteY6" fmla="*/ 0 h 17939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09600" h="1793966">
                    <a:moveTo>
                      <a:pt x="0" y="1793966"/>
                    </a:moveTo>
                    <a:cubicBezTo>
                      <a:pt x="173446" y="1669143"/>
                      <a:pt x="346892" y="1544320"/>
                      <a:pt x="435429" y="1402080"/>
                    </a:cubicBezTo>
                    <a:cubicBezTo>
                      <a:pt x="523966" y="1259840"/>
                      <a:pt x="558800" y="1098732"/>
                      <a:pt x="531223" y="940526"/>
                    </a:cubicBezTo>
                    <a:cubicBezTo>
                      <a:pt x="503646" y="782320"/>
                      <a:pt x="314960" y="580572"/>
                      <a:pt x="269966" y="452846"/>
                    </a:cubicBezTo>
                    <a:cubicBezTo>
                      <a:pt x="224972" y="325120"/>
                      <a:pt x="236583" y="239485"/>
                      <a:pt x="261257" y="174171"/>
                    </a:cubicBezTo>
                    <a:cubicBezTo>
                      <a:pt x="285931" y="108857"/>
                      <a:pt x="359955" y="89988"/>
                      <a:pt x="418012" y="60960"/>
                    </a:cubicBezTo>
                    <a:cubicBezTo>
                      <a:pt x="476069" y="31931"/>
                      <a:pt x="542834" y="15965"/>
                      <a:pt x="609600" y="0"/>
                    </a:cubicBezTo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6DB44468-2A81-4DB0-9170-620FDBFBA264}"/>
                  </a:ext>
                </a:extLst>
              </p:cNvPr>
              <p:cNvSpPr/>
              <p:nvPr/>
            </p:nvSpPr>
            <p:spPr>
              <a:xfrm>
                <a:off x="5380164" y="2766910"/>
                <a:ext cx="271004" cy="910061"/>
              </a:xfrm>
              <a:custGeom>
                <a:avLst/>
                <a:gdLst>
                  <a:gd name="connsiteX0" fmla="*/ 383177 w 383177"/>
                  <a:gd name="connsiteY0" fmla="*/ 0 h 1645920"/>
                  <a:gd name="connsiteX1" fmla="*/ 130629 w 383177"/>
                  <a:gd name="connsiteY1" fmla="*/ 461555 h 1645920"/>
                  <a:gd name="connsiteX2" fmla="*/ 60960 w 383177"/>
                  <a:gd name="connsiteY2" fmla="*/ 896983 h 1645920"/>
                  <a:gd name="connsiteX3" fmla="*/ 182880 w 383177"/>
                  <a:gd name="connsiteY3" fmla="*/ 1245326 h 1645920"/>
                  <a:gd name="connsiteX4" fmla="*/ 0 w 383177"/>
                  <a:gd name="connsiteY4" fmla="*/ 1645920 h 1645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3177" h="1645920">
                    <a:moveTo>
                      <a:pt x="383177" y="0"/>
                    </a:moveTo>
                    <a:cubicBezTo>
                      <a:pt x="283754" y="156029"/>
                      <a:pt x="184332" y="312058"/>
                      <a:pt x="130629" y="461555"/>
                    </a:cubicBezTo>
                    <a:cubicBezTo>
                      <a:pt x="76926" y="611052"/>
                      <a:pt x="52251" y="766355"/>
                      <a:pt x="60960" y="896983"/>
                    </a:cubicBezTo>
                    <a:cubicBezTo>
                      <a:pt x="69668" y="1027612"/>
                      <a:pt x="193040" y="1120503"/>
                      <a:pt x="182880" y="1245326"/>
                    </a:cubicBezTo>
                    <a:cubicBezTo>
                      <a:pt x="172720" y="1370149"/>
                      <a:pt x="86360" y="1508034"/>
                      <a:pt x="0" y="1645920"/>
                    </a:cubicBezTo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F6896C66-73EA-431A-BA62-E049291D147C}"/>
                  </a:ext>
                </a:extLst>
              </p:cNvPr>
              <p:cNvSpPr/>
              <p:nvPr/>
            </p:nvSpPr>
            <p:spPr>
              <a:xfrm>
                <a:off x="6063833" y="2906549"/>
                <a:ext cx="603600" cy="73069"/>
              </a:xfrm>
              <a:custGeom>
                <a:avLst/>
                <a:gdLst>
                  <a:gd name="connsiteX0" fmla="*/ 0 w 853440"/>
                  <a:gd name="connsiteY0" fmla="*/ 43542 h 132152"/>
                  <a:gd name="connsiteX1" fmla="*/ 400595 w 853440"/>
                  <a:gd name="connsiteY1" fmla="*/ 69668 h 132152"/>
                  <a:gd name="connsiteX2" fmla="*/ 670560 w 853440"/>
                  <a:gd name="connsiteY2" fmla="*/ 130628 h 132152"/>
                  <a:gd name="connsiteX3" fmla="*/ 853440 w 853440"/>
                  <a:gd name="connsiteY3" fmla="*/ 0 h 1321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53440" h="132152">
                    <a:moveTo>
                      <a:pt x="0" y="43542"/>
                    </a:moveTo>
                    <a:cubicBezTo>
                      <a:pt x="144417" y="49348"/>
                      <a:pt x="288835" y="55154"/>
                      <a:pt x="400595" y="69668"/>
                    </a:cubicBezTo>
                    <a:cubicBezTo>
                      <a:pt x="512355" y="84182"/>
                      <a:pt x="595086" y="142239"/>
                      <a:pt x="670560" y="130628"/>
                    </a:cubicBezTo>
                    <a:cubicBezTo>
                      <a:pt x="746034" y="119017"/>
                      <a:pt x="799737" y="59508"/>
                      <a:pt x="853440" y="0"/>
                    </a:cubicBezTo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04F3DD49-BC44-4BD2-9E58-7B59ED91ACC0}"/>
                </a:ext>
              </a:extLst>
            </p:cNvPr>
            <p:cNvSpPr/>
            <p:nvPr/>
          </p:nvSpPr>
          <p:spPr>
            <a:xfrm>
              <a:off x="3995497" y="3229145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18D2D910-7117-45E9-80C4-120176637BE4}"/>
                </a:ext>
              </a:extLst>
            </p:cNvPr>
            <p:cNvSpPr/>
            <p:nvPr/>
          </p:nvSpPr>
          <p:spPr>
            <a:xfrm>
              <a:off x="5424207" y="3936988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387B28E9-4574-40E3-9123-1DDD65AC93B8}"/>
                </a:ext>
              </a:extLst>
            </p:cNvPr>
            <p:cNvSpPr/>
            <p:nvPr/>
          </p:nvSpPr>
          <p:spPr>
            <a:xfrm>
              <a:off x="5906815" y="3936988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F787EA5A-4136-4475-825B-97DA8C39D970}"/>
                </a:ext>
              </a:extLst>
            </p:cNvPr>
            <p:cNvSpPr/>
            <p:nvPr/>
          </p:nvSpPr>
          <p:spPr>
            <a:xfrm>
              <a:off x="4942862" y="3702929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FEA67230-56C1-4AB1-974B-BACCE09B25B0}"/>
                </a:ext>
              </a:extLst>
            </p:cNvPr>
            <p:cNvSpPr/>
            <p:nvPr/>
          </p:nvSpPr>
          <p:spPr>
            <a:xfrm>
              <a:off x="5424207" y="3702929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40C3A24C-4C29-4C15-B980-58088161316B}"/>
                </a:ext>
              </a:extLst>
            </p:cNvPr>
            <p:cNvSpPr/>
            <p:nvPr/>
          </p:nvSpPr>
          <p:spPr>
            <a:xfrm>
              <a:off x="5906815" y="3702929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004ADABB-8C9A-4C09-9394-7E6F85B506CD}"/>
                </a:ext>
              </a:extLst>
            </p:cNvPr>
            <p:cNvSpPr/>
            <p:nvPr/>
          </p:nvSpPr>
          <p:spPr>
            <a:xfrm>
              <a:off x="4942862" y="3452470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F9B2E823-518A-40F3-8D0F-D1C5C06DC0BE}"/>
                </a:ext>
              </a:extLst>
            </p:cNvPr>
            <p:cNvSpPr/>
            <p:nvPr/>
          </p:nvSpPr>
          <p:spPr>
            <a:xfrm>
              <a:off x="5424207" y="3452470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C06A00FC-AFDC-4C03-A338-8B1578825D22}"/>
                </a:ext>
              </a:extLst>
            </p:cNvPr>
            <p:cNvSpPr/>
            <p:nvPr/>
          </p:nvSpPr>
          <p:spPr>
            <a:xfrm>
              <a:off x="5906815" y="3452470"/>
              <a:ext cx="431143" cy="197493"/>
            </a:xfrm>
            <a:prstGeom prst="rect">
              <a:avLst/>
            </a:prstGeom>
            <a:solidFill>
              <a:srgbClr val="5B9BD5">
                <a:alpha val="50196"/>
              </a:srgb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5557316E-3FA7-4785-8D32-4F1F94D030BB}"/>
                </a:ext>
              </a:extLst>
            </p:cNvPr>
            <p:cNvSpPr/>
            <p:nvPr/>
          </p:nvSpPr>
          <p:spPr>
            <a:xfrm>
              <a:off x="4312029" y="4676780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2ED6CEDB-6875-4D94-A59A-50EDBBF0FB01}"/>
                </a:ext>
              </a:extLst>
            </p:cNvPr>
            <p:cNvSpPr/>
            <p:nvPr/>
          </p:nvSpPr>
          <p:spPr>
            <a:xfrm>
              <a:off x="4793374" y="4676780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06C96121-1C9C-4E29-AEDB-936D90DA2090}"/>
                </a:ext>
              </a:extLst>
            </p:cNvPr>
            <p:cNvSpPr/>
            <p:nvPr/>
          </p:nvSpPr>
          <p:spPr>
            <a:xfrm>
              <a:off x="5275982" y="4676780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2C0625AE-B792-49ED-957C-049246176DD9}"/>
                </a:ext>
              </a:extLst>
            </p:cNvPr>
            <p:cNvSpPr/>
            <p:nvPr/>
          </p:nvSpPr>
          <p:spPr>
            <a:xfrm>
              <a:off x="4312029" y="4442721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A45AA117-D79A-4DEE-B2F4-87F3855D515D}"/>
                </a:ext>
              </a:extLst>
            </p:cNvPr>
            <p:cNvSpPr/>
            <p:nvPr/>
          </p:nvSpPr>
          <p:spPr>
            <a:xfrm>
              <a:off x="4793374" y="4442721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232B7D31-FBFC-44EE-9091-484028F1FDD6}"/>
                </a:ext>
              </a:extLst>
            </p:cNvPr>
            <p:cNvSpPr/>
            <p:nvPr/>
          </p:nvSpPr>
          <p:spPr>
            <a:xfrm>
              <a:off x="5275982" y="4442721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B68F96C3-5CFE-4E5A-82BC-A1E590F4A277}"/>
                </a:ext>
              </a:extLst>
            </p:cNvPr>
            <p:cNvSpPr/>
            <p:nvPr/>
          </p:nvSpPr>
          <p:spPr>
            <a:xfrm>
              <a:off x="4312029" y="4192262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300005B5-C287-467B-9AE1-8EAEA600D0B7}"/>
                </a:ext>
              </a:extLst>
            </p:cNvPr>
            <p:cNvSpPr/>
            <p:nvPr/>
          </p:nvSpPr>
          <p:spPr>
            <a:xfrm>
              <a:off x="4793374" y="4192262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27B519F8-D6EB-4A0B-B5C4-D185C86B0332}"/>
                </a:ext>
              </a:extLst>
            </p:cNvPr>
            <p:cNvSpPr/>
            <p:nvPr/>
          </p:nvSpPr>
          <p:spPr>
            <a:xfrm>
              <a:off x="5275982" y="4192262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9DE218C6-4A60-4CF6-8DFF-E578AE09ABF9}"/>
                </a:ext>
              </a:extLst>
            </p:cNvPr>
            <p:cNvSpPr/>
            <p:nvPr/>
          </p:nvSpPr>
          <p:spPr>
            <a:xfrm>
              <a:off x="4942862" y="2485929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BF8DAD6B-7813-47AB-BB21-F943F826A7FD}"/>
                </a:ext>
              </a:extLst>
            </p:cNvPr>
            <p:cNvSpPr/>
            <p:nvPr/>
          </p:nvSpPr>
          <p:spPr>
            <a:xfrm>
              <a:off x="5424207" y="2485929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62DCFB08-B077-4E7E-8EB2-26235CCF2513}"/>
                </a:ext>
              </a:extLst>
            </p:cNvPr>
            <p:cNvSpPr/>
            <p:nvPr/>
          </p:nvSpPr>
          <p:spPr>
            <a:xfrm>
              <a:off x="5906815" y="2485929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D3B69E29-AB81-4519-9FD7-A03EC213FB1C}"/>
                </a:ext>
              </a:extLst>
            </p:cNvPr>
            <p:cNvSpPr/>
            <p:nvPr/>
          </p:nvSpPr>
          <p:spPr>
            <a:xfrm>
              <a:off x="5769175" y="4441873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7AF3E0B0-9FE9-4A50-9D47-78FF75873DBD}"/>
                </a:ext>
              </a:extLst>
            </p:cNvPr>
            <p:cNvSpPr/>
            <p:nvPr/>
          </p:nvSpPr>
          <p:spPr>
            <a:xfrm>
              <a:off x="3999365" y="3467308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F5E490C0-D512-4AD7-AF99-1A50EB572729}"/>
                </a:ext>
              </a:extLst>
            </p:cNvPr>
            <p:cNvSpPr/>
            <p:nvPr/>
          </p:nvSpPr>
          <p:spPr>
            <a:xfrm>
              <a:off x="3816874" y="4697573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1EB569A2-07E5-4268-B659-9F9772768987}"/>
                </a:ext>
              </a:extLst>
            </p:cNvPr>
            <p:cNvSpPr/>
            <p:nvPr/>
          </p:nvSpPr>
          <p:spPr>
            <a:xfrm>
              <a:off x="5769175" y="4191414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57DD4CE3-5032-45F3-B739-1B50D4ADC592}"/>
                </a:ext>
              </a:extLst>
            </p:cNvPr>
            <p:cNvSpPr/>
            <p:nvPr/>
          </p:nvSpPr>
          <p:spPr>
            <a:xfrm>
              <a:off x="6250520" y="4191414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EE1FB435-6EE0-473F-ADA5-078B67B9D34D}"/>
                </a:ext>
              </a:extLst>
            </p:cNvPr>
            <p:cNvSpPr/>
            <p:nvPr/>
          </p:nvSpPr>
          <p:spPr>
            <a:xfrm>
              <a:off x="3816874" y="4447114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5B6C9169-3834-4205-8063-AAB10D3782A4}"/>
                </a:ext>
              </a:extLst>
            </p:cNvPr>
            <p:cNvSpPr/>
            <p:nvPr/>
          </p:nvSpPr>
          <p:spPr>
            <a:xfrm>
              <a:off x="4470684" y="3701368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4D04C5D8-5CE4-4949-8EC4-F0EA6B171E99}"/>
                </a:ext>
              </a:extLst>
            </p:cNvPr>
            <p:cNvSpPr/>
            <p:nvPr/>
          </p:nvSpPr>
          <p:spPr>
            <a:xfrm>
              <a:off x="4470684" y="3467309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740FE67F-9D02-47D9-9C5A-7FC47BE02845}"/>
                </a:ext>
              </a:extLst>
            </p:cNvPr>
            <p:cNvSpPr/>
            <p:nvPr/>
          </p:nvSpPr>
          <p:spPr>
            <a:xfrm>
              <a:off x="4470684" y="3216850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8B893651-D92D-42AC-8EE5-0A68664834E2}"/>
                </a:ext>
              </a:extLst>
            </p:cNvPr>
            <p:cNvSpPr/>
            <p:nvPr/>
          </p:nvSpPr>
          <p:spPr>
            <a:xfrm>
              <a:off x="4949178" y="3216004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B971E6DA-C1D6-4837-BDC7-AB786C7FFD04}"/>
                </a:ext>
              </a:extLst>
            </p:cNvPr>
            <p:cNvSpPr/>
            <p:nvPr/>
          </p:nvSpPr>
          <p:spPr>
            <a:xfrm>
              <a:off x="5430523" y="3216004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376089FF-F920-4FA2-A2FB-113B6033E680}"/>
                </a:ext>
              </a:extLst>
            </p:cNvPr>
            <p:cNvSpPr/>
            <p:nvPr/>
          </p:nvSpPr>
          <p:spPr>
            <a:xfrm>
              <a:off x="5913131" y="3216004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9FF8B1B0-CEAC-429D-BCEC-C6CBBDE3B399}"/>
                </a:ext>
              </a:extLst>
            </p:cNvPr>
            <p:cNvSpPr/>
            <p:nvPr/>
          </p:nvSpPr>
          <p:spPr>
            <a:xfrm>
              <a:off x="4949178" y="2981945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0" name="Rectangle 159">
              <a:extLst>
                <a:ext uri="{FF2B5EF4-FFF2-40B4-BE49-F238E27FC236}">
                  <a16:creationId xmlns:a16="http://schemas.microsoft.com/office/drawing/2014/main" id="{56C686D5-4955-42B4-8E42-CF5EC2336FDA}"/>
                </a:ext>
              </a:extLst>
            </p:cNvPr>
            <p:cNvSpPr/>
            <p:nvPr/>
          </p:nvSpPr>
          <p:spPr>
            <a:xfrm>
              <a:off x="5430523" y="2981945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62675B9C-A92D-4BA1-BEE4-88ABD82541DD}"/>
                </a:ext>
              </a:extLst>
            </p:cNvPr>
            <p:cNvSpPr/>
            <p:nvPr/>
          </p:nvSpPr>
          <p:spPr>
            <a:xfrm>
              <a:off x="5913131" y="2981945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2" name="Rectangle 161">
              <a:extLst>
                <a:ext uri="{FF2B5EF4-FFF2-40B4-BE49-F238E27FC236}">
                  <a16:creationId xmlns:a16="http://schemas.microsoft.com/office/drawing/2014/main" id="{224B0CBF-772A-48E2-B3C3-4140DDEEDE96}"/>
                </a:ext>
              </a:extLst>
            </p:cNvPr>
            <p:cNvSpPr/>
            <p:nvPr/>
          </p:nvSpPr>
          <p:spPr>
            <a:xfrm>
              <a:off x="4949178" y="2731486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3" name="Rectangle 162">
              <a:extLst>
                <a:ext uri="{FF2B5EF4-FFF2-40B4-BE49-F238E27FC236}">
                  <a16:creationId xmlns:a16="http://schemas.microsoft.com/office/drawing/2014/main" id="{C4A3355F-261C-4DCA-8C5A-510F0E00F691}"/>
                </a:ext>
              </a:extLst>
            </p:cNvPr>
            <p:cNvSpPr/>
            <p:nvPr/>
          </p:nvSpPr>
          <p:spPr>
            <a:xfrm>
              <a:off x="5430523" y="2731486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4" name="Rectangle 163">
              <a:extLst>
                <a:ext uri="{FF2B5EF4-FFF2-40B4-BE49-F238E27FC236}">
                  <a16:creationId xmlns:a16="http://schemas.microsoft.com/office/drawing/2014/main" id="{CF36F8FF-3CEF-4868-AA70-AC61B3193DEB}"/>
                </a:ext>
              </a:extLst>
            </p:cNvPr>
            <p:cNvSpPr/>
            <p:nvPr/>
          </p:nvSpPr>
          <p:spPr>
            <a:xfrm>
              <a:off x="5913131" y="2731486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F825B4A5-DA1F-47D9-8FFD-601C8C2A042D}"/>
                </a:ext>
              </a:extLst>
            </p:cNvPr>
            <p:cNvSpPr/>
            <p:nvPr/>
          </p:nvSpPr>
          <p:spPr>
            <a:xfrm>
              <a:off x="6376740" y="3199381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1385AAF7-2605-493E-967C-6D820D15861E}"/>
                </a:ext>
              </a:extLst>
            </p:cNvPr>
            <p:cNvSpPr/>
            <p:nvPr/>
          </p:nvSpPr>
          <p:spPr>
            <a:xfrm>
              <a:off x="4467675" y="2974591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00496F2E-183D-4787-8148-7BD94458BD36}"/>
                </a:ext>
              </a:extLst>
            </p:cNvPr>
            <p:cNvSpPr/>
            <p:nvPr/>
          </p:nvSpPr>
          <p:spPr>
            <a:xfrm>
              <a:off x="6365996" y="2973341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0F406238-4E03-472C-9EEA-D7BE5F9FB236}"/>
                </a:ext>
              </a:extLst>
            </p:cNvPr>
            <p:cNvSpPr/>
            <p:nvPr/>
          </p:nvSpPr>
          <p:spPr>
            <a:xfrm>
              <a:off x="6380752" y="3689340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9" name="Rectangle 168">
              <a:extLst>
                <a:ext uri="{FF2B5EF4-FFF2-40B4-BE49-F238E27FC236}">
                  <a16:creationId xmlns:a16="http://schemas.microsoft.com/office/drawing/2014/main" id="{C20AAB9A-659E-4A0B-8429-7F7F4F74A6F1}"/>
                </a:ext>
              </a:extLst>
            </p:cNvPr>
            <p:cNvSpPr/>
            <p:nvPr/>
          </p:nvSpPr>
          <p:spPr>
            <a:xfrm>
              <a:off x="4467675" y="2740532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0AAA1847-C919-4311-A8D3-571A5B3202B4}"/>
                </a:ext>
              </a:extLst>
            </p:cNvPr>
            <p:cNvSpPr/>
            <p:nvPr/>
          </p:nvSpPr>
          <p:spPr>
            <a:xfrm>
              <a:off x="6365996" y="2739282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71" name="Rectangle 170">
              <a:extLst>
                <a:ext uri="{FF2B5EF4-FFF2-40B4-BE49-F238E27FC236}">
                  <a16:creationId xmlns:a16="http://schemas.microsoft.com/office/drawing/2014/main" id="{B11F39AC-DF05-471C-A8AC-EFE982EBB16A}"/>
                </a:ext>
              </a:extLst>
            </p:cNvPr>
            <p:cNvSpPr/>
            <p:nvPr/>
          </p:nvSpPr>
          <p:spPr>
            <a:xfrm>
              <a:off x="6380752" y="3438881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72" name="Rectangle 171">
              <a:extLst>
                <a:ext uri="{FF2B5EF4-FFF2-40B4-BE49-F238E27FC236}">
                  <a16:creationId xmlns:a16="http://schemas.microsoft.com/office/drawing/2014/main" id="{8E786579-C1C1-4B74-9D6B-2152E341C3BC}"/>
                </a:ext>
              </a:extLst>
            </p:cNvPr>
            <p:cNvSpPr/>
            <p:nvPr/>
          </p:nvSpPr>
          <p:spPr>
            <a:xfrm>
              <a:off x="6365996" y="2488823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73" name="Rectangle 172">
              <a:extLst>
                <a:ext uri="{FF2B5EF4-FFF2-40B4-BE49-F238E27FC236}">
                  <a16:creationId xmlns:a16="http://schemas.microsoft.com/office/drawing/2014/main" id="{260E936A-94E5-4526-BB97-FEB923A735E2}"/>
                </a:ext>
              </a:extLst>
            </p:cNvPr>
            <p:cNvSpPr/>
            <p:nvPr/>
          </p:nvSpPr>
          <p:spPr>
            <a:xfrm>
              <a:off x="4942861" y="3928422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74" name="Rectangle 173">
              <a:extLst>
                <a:ext uri="{FF2B5EF4-FFF2-40B4-BE49-F238E27FC236}">
                  <a16:creationId xmlns:a16="http://schemas.microsoft.com/office/drawing/2014/main" id="{D4CCAE98-CEEB-462A-9C37-69EE43E48258}"/>
                </a:ext>
              </a:extLst>
            </p:cNvPr>
            <p:cNvSpPr/>
            <p:nvPr/>
          </p:nvSpPr>
          <p:spPr>
            <a:xfrm>
              <a:off x="6375312" y="3931891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75" name="Rectangle 174">
              <a:extLst>
                <a:ext uri="{FF2B5EF4-FFF2-40B4-BE49-F238E27FC236}">
                  <a16:creationId xmlns:a16="http://schemas.microsoft.com/office/drawing/2014/main" id="{F7447280-D521-4991-A5F5-83511C7FF4EF}"/>
                </a:ext>
              </a:extLst>
            </p:cNvPr>
            <p:cNvSpPr/>
            <p:nvPr/>
          </p:nvSpPr>
          <p:spPr>
            <a:xfrm>
              <a:off x="4441217" y="3930943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aphicFrame>
        <p:nvGraphicFramePr>
          <p:cNvPr id="176" name="Table 175">
            <a:extLst>
              <a:ext uri="{FF2B5EF4-FFF2-40B4-BE49-F238E27FC236}">
                <a16:creationId xmlns:a16="http://schemas.microsoft.com/office/drawing/2014/main" id="{3B536BE5-DED1-45EC-93EA-01023EC5C4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3219496"/>
              </p:ext>
            </p:extLst>
          </p:nvPr>
        </p:nvGraphicFramePr>
        <p:xfrm>
          <a:off x="2090633" y="4918475"/>
          <a:ext cx="7769729" cy="1908813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652567">
                  <a:extLst>
                    <a:ext uri="{9D8B030D-6E8A-4147-A177-3AD203B41FA5}">
                      <a16:colId xmlns:a16="http://schemas.microsoft.com/office/drawing/2014/main" val="119687819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614752281"/>
                    </a:ext>
                  </a:extLst>
                </a:gridCol>
                <a:gridCol w="666750">
                  <a:extLst>
                    <a:ext uri="{9D8B030D-6E8A-4147-A177-3AD203B41FA5}">
                      <a16:colId xmlns:a16="http://schemas.microsoft.com/office/drawing/2014/main" val="4058391018"/>
                    </a:ext>
                  </a:extLst>
                </a:gridCol>
                <a:gridCol w="476250">
                  <a:extLst>
                    <a:ext uri="{9D8B030D-6E8A-4147-A177-3AD203B41FA5}">
                      <a16:colId xmlns:a16="http://schemas.microsoft.com/office/drawing/2014/main" val="2407327584"/>
                    </a:ext>
                  </a:extLst>
                </a:gridCol>
                <a:gridCol w="828675">
                  <a:extLst>
                    <a:ext uri="{9D8B030D-6E8A-4147-A177-3AD203B41FA5}">
                      <a16:colId xmlns:a16="http://schemas.microsoft.com/office/drawing/2014/main" val="2297515603"/>
                    </a:ext>
                  </a:extLst>
                </a:gridCol>
                <a:gridCol w="887849">
                  <a:extLst>
                    <a:ext uri="{9D8B030D-6E8A-4147-A177-3AD203B41FA5}">
                      <a16:colId xmlns:a16="http://schemas.microsoft.com/office/drawing/2014/main" val="3116716651"/>
                    </a:ext>
                  </a:extLst>
                </a:gridCol>
                <a:gridCol w="775214">
                  <a:extLst>
                    <a:ext uri="{9D8B030D-6E8A-4147-A177-3AD203B41FA5}">
                      <a16:colId xmlns:a16="http://schemas.microsoft.com/office/drawing/2014/main" val="2722676953"/>
                    </a:ext>
                  </a:extLst>
                </a:gridCol>
                <a:gridCol w="907567">
                  <a:extLst>
                    <a:ext uri="{9D8B030D-6E8A-4147-A177-3AD203B41FA5}">
                      <a16:colId xmlns:a16="http://schemas.microsoft.com/office/drawing/2014/main" val="1592253575"/>
                    </a:ext>
                  </a:extLst>
                </a:gridCol>
                <a:gridCol w="705886">
                  <a:extLst>
                    <a:ext uri="{9D8B030D-6E8A-4147-A177-3AD203B41FA5}">
                      <a16:colId xmlns:a16="http://schemas.microsoft.com/office/drawing/2014/main" val="988220278"/>
                    </a:ext>
                  </a:extLst>
                </a:gridCol>
                <a:gridCol w="705885">
                  <a:extLst>
                    <a:ext uri="{9D8B030D-6E8A-4147-A177-3AD203B41FA5}">
                      <a16:colId xmlns:a16="http://schemas.microsoft.com/office/drawing/2014/main" val="425290532"/>
                    </a:ext>
                  </a:extLst>
                </a:gridCol>
                <a:gridCol w="705886">
                  <a:extLst>
                    <a:ext uri="{9D8B030D-6E8A-4147-A177-3AD203B41FA5}">
                      <a16:colId xmlns:a16="http://schemas.microsoft.com/office/drawing/2014/main" val="3561964601"/>
                    </a:ext>
                  </a:extLst>
                </a:gridCol>
              </a:tblGrid>
              <a:tr h="466537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LSD or Parcel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Area</a:t>
                      </a:r>
                    </a:p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(ha)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Elevation (m)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Slope (%)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Dominant land use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Dominant soil texture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Runoff (mm/</a:t>
                      </a:r>
                      <a:r>
                        <a:rPr lang="en-CA" sz="1000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Runoff std (mm/</a:t>
                      </a:r>
                      <a:r>
                        <a:rPr lang="en-CA" sz="1000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TSS (ton/</a:t>
                      </a:r>
                      <a:r>
                        <a:rPr lang="en-CA" sz="1000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TSS std (ton/</a:t>
                      </a:r>
                      <a:r>
                        <a:rPr lang="en-CA" sz="1000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…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0991502"/>
                  </a:ext>
                </a:extLst>
              </a:tr>
              <a:tr h="360569">
                <a:tc>
                  <a:txBody>
                    <a:bodyPr/>
                    <a:lstStyle/>
                    <a:p>
                      <a:r>
                        <a:rPr lang="en-CA" sz="1000" dirty="0"/>
                        <a:t>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5274275"/>
                  </a:ext>
                </a:extLst>
              </a:tr>
              <a:tr h="360569">
                <a:tc>
                  <a:txBody>
                    <a:bodyPr/>
                    <a:lstStyle/>
                    <a:p>
                      <a:r>
                        <a:rPr lang="en-CA" sz="1000" dirty="0"/>
                        <a:t>2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2186654"/>
                  </a:ext>
                </a:extLst>
              </a:tr>
              <a:tr h="360569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3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4765558"/>
                  </a:ext>
                </a:extLst>
              </a:tr>
              <a:tr h="360569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…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4712126"/>
                  </a:ext>
                </a:extLst>
              </a:tr>
            </a:tbl>
          </a:graphicData>
        </a:graphic>
      </p:graphicFrame>
      <p:graphicFrame>
        <p:nvGraphicFramePr>
          <p:cNvPr id="177" name="Table 176">
            <a:extLst>
              <a:ext uri="{FF2B5EF4-FFF2-40B4-BE49-F238E27FC236}">
                <a16:creationId xmlns:a16="http://schemas.microsoft.com/office/drawing/2014/main" id="{6724B4EC-D67D-440E-AFD5-32274BFA7431}"/>
              </a:ext>
            </a:extLst>
          </p:cNvPr>
          <p:cNvGraphicFramePr>
            <a:graphicFrameLocks noGrp="1"/>
          </p:cNvGraphicFramePr>
          <p:nvPr/>
        </p:nvGraphicFramePr>
        <p:xfrm>
          <a:off x="9905504" y="4058155"/>
          <a:ext cx="2165396" cy="1588926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1395784">
                  <a:extLst>
                    <a:ext uri="{9D8B030D-6E8A-4147-A177-3AD203B41FA5}">
                      <a16:colId xmlns:a16="http://schemas.microsoft.com/office/drawing/2014/main" val="4226717433"/>
                    </a:ext>
                  </a:extLst>
                </a:gridCol>
                <a:gridCol w="769612">
                  <a:extLst>
                    <a:ext uri="{9D8B030D-6E8A-4147-A177-3AD203B41FA5}">
                      <a16:colId xmlns:a16="http://schemas.microsoft.com/office/drawing/2014/main" val="2569481145"/>
                    </a:ext>
                  </a:extLst>
                </a:gridCol>
              </a:tblGrid>
              <a:tr h="226074">
                <a:tc>
                  <a:txBody>
                    <a:bodyPr/>
                    <a:lstStyle/>
                    <a:p>
                      <a:r>
                        <a:rPr lang="en-CA" sz="1000" b="1" dirty="0">
                          <a:solidFill>
                            <a:schemeClr val="bg1"/>
                          </a:solidFill>
                        </a:rPr>
                        <a:t>Effectiveness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b="1" dirty="0">
                          <a:solidFill>
                            <a:schemeClr val="bg1"/>
                          </a:solidFill>
                        </a:rPr>
                        <a:t>Value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607"/>
                  </a:ext>
                </a:extLst>
              </a:tr>
              <a:tr h="226074">
                <a:tc>
                  <a:txBody>
                    <a:bodyPr/>
                    <a:lstStyle/>
                    <a:p>
                      <a:r>
                        <a:rPr lang="en-CA" sz="1000" dirty="0"/>
                        <a:t>Total P off-site (kg/</a:t>
                      </a:r>
                      <a:r>
                        <a:rPr lang="en-CA" sz="1000" dirty="0" err="1"/>
                        <a:t>yr</a:t>
                      </a:r>
                      <a:r>
                        <a:rPr lang="en-CA" sz="1000" dirty="0"/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-3,521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9618606"/>
                  </a:ext>
                </a:extLst>
              </a:tr>
              <a:tr h="283262">
                <a:tc>
                  <a:txBody>
                    <a:bodyPr/>
                    <a:lstStyle/>
                    <a:p>
                      <a:r>
                        <a:rPr lang="en-CA" sz="1000" dirty="0"/>
                        <a:t>Carbon (ton/</a:t>
                      </a:r>
                      <a:r>
                        <a:rPr lang="en-CA" sz="1000" dirty="0" err="1"/>
                        <a:t>yr</a:t>
                      </a:r>
                      <a:r>
                        <a:rPr lang="en-CA" sz="1000" dirty="0"/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151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527315"/>
                  </a:ext>
                </a:extLst>
              </a:tr>
              <a:tr h="283262">
                <a:tc>
                  <a:txBody>
                    <a:bodyPr/>
                    <a:lstStyle/>
                    <a:p>
                      <a:r>
                        <a:rPr lang="en-CA" sz="1000" dirty="0"/>
                        <a:t>Flood mitigation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403665"/>
                  </a:ext>
                </a:extLst>
              </a:tr>
              <a:tr h="283262">
                <a:tc>
                  <a:txBody>
                    <a:bodyPr/>
                    <a:lstStyle/>
                    <a:p>
                      <a:r>
                        <a:rPr lang="en-CA" sz="1000" dirty="0"/>
                        <a:t>Soil water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1411932"/>
                  </a:ext>
                </a:extLst>
              </a:tr>
              <a:tr h="226074">
                <a:tc>
                  <a:txBody>
                    <a:bodyPr/>
                    <a:lstStyle/>
                    <a:p>
                      <a:r>
                        <a:rPr lang="en-CA" sz="1050" dirty="0"/>
                        <a:t>…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5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6457140"/>
                  </a:ext>
                </a:extLst>
              </a:tr>
            </a:tbl>
          </a:graphicData>
        </a:graphic>
      </p:graphicFrame>
      <p:graphicFrame>
        <p:nvGraphicFramePr>
          <p:cNvPr id="178" name="Table 177">
            <a:extLst>
              <a:ext uri="{FF2B5EF4-FFF2-40B4-BE49-F238E27FC236}">
                <a16:creationId xmlns:a16="http://schemas.microsoft.com/office/drawing/2014/main" id="{3DA6531A-5B16-408C-A31B-1160155B5B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918891"/>
              </p:ext>
            </p:extLst>
          </p:nvPr>
        </p:nvGraphicFramePr>
        <p:xfrm>
          <a:off x="9897758" y="633002"/>
          <a:ext cx="2257298" cy="2535695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758843">
                  <a:extLst>
                    <a:ext uri="{9D8B030D-6E8A-4147-A177-3AD203B41FA5}">
                      <a16:colId xmlns:a16="http://schemas.microsoft.com/office/drawing/2014/main" val="4226717433"/>
                    </a:ext>
                  </a:extLst>
                </a:gridCol>
                <a:gridCol w="559413">
                  <a:extLst>
                    <a:ext uri="{9D8B030D-6E8A-4147-A177-3AD203B41FA5}">
                      <a16:colId xmlns:a16="http://schemas.microsoft.com/office/drawing/2014/main" val="2569481145"/>
                    </a:ext>
                  </a:extLst>
                </a:gridCol>
                <a:gridCol w="473997">
                  <a:extLst>
                    <a:ext uri="{9D8B030D-6E8A-4147-A177-3AD203B41FA5}">
                      <a16:colId xmlns:a16="http://schemas.microsoft.com/office/drawing/2014/main" val="3485704139"/>
                    </a:ext>
                  </a:extLst>
                </a:gridCol>
                <a:gridCol w="465045">
                  <a:extLst>
                    <a:ext uri="{9D8B030D-6E8A-4147-A177-3AD203B41FA5}">
                      <a16:colId xmlns:a16="http://schemas.microsoft.com/office/drawing/2014/main" val="3680190404"/>
                    </a:ext>
                  </a:extLst>
                </a:gridCol>
              </a:tblGrid>
              <a:tr h="301675">
                <a:tc>
                  <a:txBody>
                    <a:bodyPr/>
                    <a:lstStyle/>
                    <a:p>
                      <a:r>
                        <a:rPr lang="en-CA" sz="800" b="1" dirty="0">
                          <a:solidFill>
                            <a:schemeClr val="bg1"/>
                          </a:solidFill>
                        </a:rPr>
                        <a:t>BMP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b="1" dirty="0">
                          <a:solidFill>
                            <a:schemeClr val="bg1"/>
                          </a:solidFill>
                        </a:rPr>
                        <a:t>Count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b="1" dirty="0">
                          <a:solidFill>
                            <a:schemeClr val="bg1"/>
                          </a:solidFill>
                        </a:rPr>
                        <a:t>Area (ha)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b="1" dirty="0">
                          <a:solidFill>
                            <a:schemeClr val="bg1"/>
                          </a:solidFill>
                        </a:rPr>
                        <a:t>Cost</a:t>
                      </a:r>
                    </a:p>
                    <a:p>
                      <a:r>
                        <a:rPr lang="en-CA" sz="800" b="1" dirty="0">
                          <a:solidFill>
                            <a:schemeClr val="bg1"/>
                          </a:solidFill>
                        </a:rPr>
                        <a:t>($/ha)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607"/>
                  </a:ext>
                </a:extLst>
              </a:tr>
              <a:tr h="345210">
                <a:tc>
                  <a:txBody>
                    <a:bodyPr/>
                    <a:lstStyle/>
                    <a:p>
                      <a:r>
                        <a:rPr lang="en-CA" sz="700" dirty="0"/>
                        <a:t>Cover crop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132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527315"/>
                  </a:ext>
                </a:extLst>
              </a:tr>
              <a:tr h="252265">
                <a:tc>
                  <a:txBody>
                    <a:bodyPr/>
                    <a:lstStyle/>
                    <a:p>
                      <a:r>
                        <a:rPr lang="en-CA" sz="700" dirty="0"/>
                        <a:t>Wetland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15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403665"/>
                  </a:ext>
                </a:extLst>
              </a:tr>
              <a:tr h="301675">
                <a:tc>
                  <a:txBody>
                    <a:bodyPr/>
                    <a:lstStyle/>
                    <a:p>
                      <a:r>
                        <a:rPr lang="en-CA" sz="700" dirty="0"/>
                        <a:t>…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6457140"/>
                  </a:ext>
                </a:extLst>
              </a:tr>
              <a:tr h="301675"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9403073"/>
                  </a:ext>
                </a:extLst>
              </a:tr>
              <a:tr h="301675"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1727525"/>
                  </a:ext>
                </a:extLst>
              </a:tr>
              <a:tr h="301675"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0374012"/>
                  </a:ext>
                </a:extLst>
              </a:tr>
              <a:tr h="388100">
                <a:tc>
                  <a:txBody>
                    <a:bodyPr/>
                    <a:lstStyle/>
                    <a:p>
                      <a:pPr algn="ctr"/>
                      <a:r>
                        <a:rPr lang="en-CA" sz="1000" b="1" dirty="0">
                          <a:solidFill>
                            <a:schemeClr val="bg1"/>
                          </a:solidFill>
                        </a:rPr>
                        <a:t>Total cost</a:t>
                      </a:r>
                    </a:p>
                    <a:p>
                      <a:pPr algn="ctr"/>
                      <a:r>
                        <a:rPr lang="en-CA" sz="1000" b="1" dirty="0">
                          <a:solidFill>
                            <a:schemeClr val="bg1"/>
                          </a:solidFill>
                        </a:rPr>
                        <a:t>($/</a:t>
                      </a:r>
                      <a:r>
                        <a:rPr lang="en-CA" sz="1000" b="1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1000" b="1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CA" sz="1200" b="1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CA" sz="7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sz="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050421"/>
                  </a:ext>
                </a:extLst>
              </a:tr>
            </a:tbl>
          </a:graphicData>
        </a:graphic>
      </p:graphicFrame>
      <p:sp>
        <p:nvSpPr>
          <p:cNvPr id="179" name="Rectangle 178">
            <a:extLst>
              <a:ext uri="{FF2B5EF4-FFF2-40B4-BE49-F238E27FC236}">
                <a16:creationId xmlns:a16="http://schemas.microsoft.com/office/drawing/2014/main" id="{882130AC-AD1C-4E9D-9FC7-3BC2A7C7881A}"/>
              </a:ext>
            </a:extLst>
          </p:cNvPr>
          <p:cNvSpPr/>
          <p:nvPr/>
        </p:nvSpPr>
        <p:spPr>
          <a:xfrm>
            <a:off x="10039823" y="6523688"/>
            <a:ext cx="828000" cy="21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dirty="0"/>
              <a:t>Export </a:t>
            </a:r>
            <a:r>
              <a:rPr lang="en-CA" sz="1200" baseline="30000" dirty="0"/>
              <a:t>(?)</a:t>
            </a:r>
          </a:p>
        </p:txBody>
      </p:sp>
      <p:sp>
        <p:nvSpPr>
          <p:cNvPr id="181" name="Rectangle 180">
            <a:extLst>
              <a:ext uri="{FF2B5EF4-FFF2-40B4-BE49-F238E27FC236}">
                <a16:creationId xmlns:a16="http://schemas.microsoft.com/office/drawing/2014/main" id="{85101149-2821-4022-A5F7-EE73C42D82DF}"/>
              </a:ext>
            </a:extLst>
          </p:cNvPr>
          <p:cNvSpPr/>
          <p:nvPr/>
        </p:nvSpPr>
        <p:spPr>
          <a:xfrm>
            <a:off x="11087193" y="6523688"/>
            <a:ext cx="828000" cy="21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dirty="0"/>
              <a:t>Report </a:t>
            </a:r>
            <a:r>
              <a:rPr lang="en-CA" sz="1200" baseline="30000" dirty="0"/>
              <a:t>(?)</a:t>
            </a: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62D1FC62-234F-46AC-9E7F-3A847EEB41AD}"/>
              </a:ext>
            </a:extLst>
          </p:cNvPr>
          <p:cNvSpPr txBox="1"/>
          <p:nvPr/>
        </p:nvSpPr>
        <p:spPr>
          <a:xfrm>
            <a:off x="9860364" y="390756"/>
            <a:ext cx="18004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/>
              <a:t>Existing BMP summary</a:t>
            </a:r>
            <a:r>
              <a:rPr lang="en-CA" sz="1100" b="1" baseline="30000" dirty="0"/>
              <a:t>(?)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111088D4-C154-4703-9792-9A7DEFC11271}"/>
              </a:ext>
            </a:extLst>
          </p:cNvPr>
          <p:cNvSpPr txBox="1"/>
          <p:nvPr/>
        </p:nvSpPr>
        <p:spPr>
          <a:xfrm>
            <a:off x="9873157" y="3841278"/>
            <a:ext cx="21977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/>
              <a:t>Watershed outlet summary</a:t>
            </a:r>
            <a:r>
              <a:rPr lang="en-CA" sz="1100" b="1" baseline="30000" dirty="0"/>
              <a:t>(?)</a:t>
            </a:r>
          </a:p>
        </p:txBody>
      </p:sp>
      <p:graphicFrame>
        <p:nvGraphicFramePr>
          <p:cNvPr id="115" name="Table 114">
            <a:extLst>
              <a:ext uri="{FF2B5EF4-FFF2-40B4-BE49-F238E27FC236}">
                <a16:creationId xmlns:a16="http://schemas.microsoft.com/office/drawing/2014/main" id="{0FB9834E-CC9A-4C54-B8F4-B6B28D129F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7190562"/>
              </p:ext>
            </p:extLst>
          </p:nvPr>
        </p:nvGraphicFramePr>
        <p:xfrm>
          <a:off x="7017579" y="648102"/>
          <a:ext cx="1511930" cy="1515106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243720">
                  <a:extLst>
                    <a:ext uri="{9D8B030D-6E8A-4147-A177-3AD203B41FA5}">
                      <a16:colId xmlns:a16="http://schemas.microsoft.com/office/drawing/2014/main" val="2586563298"/>
                    </a:ext>
                  </a:extLst>
                </a:gridCol>
                <a:gridCol w="1268210">
                  <a:extLst>
                    <a:ext uri="{9D8B030D-6E8A-4147-A177-3AD203B41FA5}">
                      <a16:colId xmlns:a16="http://schemas.microsoft.com/office/drawing/2014/main" val="1007114525"/>
                    </a:ext>
                  </a:extLst>
                </a:gridCol>
              </a:tblGrid>
              <a:tr h="271180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Boundary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9325452"/>
                  </a:ext>
                </a:extLst>
              </a:tr>
              <a:tr h="23808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Stream 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8218344"/>
                  </a:ext>
                </a:extLst>
              </a:tr>
              <a:tr h="299102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/>
                        <a:t>Summarization Level</a:t>
                      </a:r>
                    </a:p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/>
                        <a:t>LSD or Parcel</a:t>
                      </a:r>
                    </a:p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/>
                        <a:t>Municipality</a:t>
                      </a:r>
                    </a:p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 err="1"/>
                        <a:t>Subwatershed</a:t>
                      </a:r>
                      <a:endParaRPr lang="en-CA" sz="800" dirty="0"/>
                    </a:p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/>
                        <a:t>Watershed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27544534"/>
                  </a:ext>
                </a:extLst>
              </a:tr>
            </a:tbl>
          </a:graphicData>
        </a:graphic>
      </p:graphicFrame>
      <p:grpSp>
        <p:nvGrpSpPr>
          <p:cNvPr id="120" name="Group 119">
            <a:extLst>
              <a:ext uri="{FF2B5EF4-FFF2-40B4-BE49-F238E27FC236}">
                <a16:creationId xmlns:a16="http://schemas.microsoft.com/office/drawing/2014/main" id="{CB4AFB4D-B748-4EBB-B763-DF5D9B451B2B}"/>
              </a:ext>
            </a:extLst>
          </p:cNvPr>
          <p:cNvGrpSpPr/>
          <p:nvPr/>
        </p:nvGrpSpPr>
        <p:grpSpPr>
          <a:xfrm>
            <a:off x="7014601" y="442664"/>
            <a:ext cx="1511930" cy="1664565"/>
            <a:chOff x="6960437" y="437025"/>
            <a:chExt cx="1511930" cy="1664565"/>
          </a:xfrm>
        </p:grpSpPr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4193F249-1092-45F4-BD0C-0F4C4D7D8501}"/>
                </a:ext>
              </a:extLst>
            </p:cNvPr>
            <p:cNvGrpSpPr/>
            <p:nvPr/>
          </p:nvGrpSpPr>
          <p:grpSpPr>
            <a:xfrm>
              <a:off x="6960437" y="437025"/>
              <a:ext cx="1511930" cy="205437"/>
              <a:chOff x="6528872" y="1807230"/>
              <a:chExt cx="2227805" cy="449218"/>
            </a:xfrm>
          </p:grpSpPr>
          <p:sp>
            <p:nvSpPr>
              <p:cNvPr id="188" name="Rectangle 187">
                <a:extLst>
                  <a:ext uri="{FF2B5EF4-FFF2-40B4-BE49-F238E27FC236}">
                    <a16:creationId xmlns:a16="http://schemas.microsoft.com/office/drawing/2014/main" id="{C8C28BFC-2C67-4BCF-932E-4379B4111F49}"/>
                  </a:ext>
                </a:extLst>
              </p:cNvPr>
              <p:cNvSpPr/>
              <p:nvPr/>
            </p:nvSpPr>
            <p:spPr>
              <a:xfrm>
                <a:off x="6528872" y="1807230"/>
                <a:ext cx="2227805" cy="44921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sz="900" dirty="0"/>
                  <a:t>Legend</a:t>
                </a:r>
              </a:p>
            </p:txBody>
          </p:sp>
          <p:sp>
            <p:nvSpPr>
              <p:cNvPr id="189" name="Isosceles Triangle 188">
                <a:extLst>
                  <a:ext uri="{FF2B5EF4-FFF2-40B4-BE49-F238E27FC236}">
                    <a16:creationId xmlns:a16="http://schemas.microsoft.com/office/drawing/2014/main" id="{76FAC88D-9F49-4AB4-BAEC-67D337A4E237}"/>
                  </a:ext>
                </a:extLst>
              </p:cNvPr>
              <p:cNvSpPr/>
              <p:nvPr/>
            </p:nvSpPr>
            <p:spPr>
              <a:xfrm rot="10800000">
                <a:off x="8495551" y="1959838"/>
                <a:ext cx="144001" cy="14399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</p:grp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A3566152-35D0-4678-ABD3-6B9EFB16D660}"/>
                </a:ext>
              </a:extLst>
            </p:cNvPr>
            <p:cNvSpPr/>
            <p:nvPr/>
          </p:nvSpPr>
          <p:spPr>
            <a:xfrm>
              <a:off x="7291131" y="978437"/>
              <a:ext cx="180000" cy="72000"/>
            </a:xfrm>
            <a:custGeom>
              <a:avLst/>
              <a:gdLst>
                <a:gd name="connsiteX0" fmla="*/ 0 w 192882"/>
                <a:gd name="connsiteY0" fmla="*/ 83344 h 85725"/>
                <a:gd name="connsiteX1" fmla="*/ 76200 w 192882"/>
                <a:gd name="connsiteY1" fmla="*/ 0 h 85725"/>
                <a:gd name="connsiteX2" fmla="*/ 123825 w 192882"/>
                <a:gd name="connsiteY2" fmla="*/ 85725 h 85725"/>
                <a:gd name="connsiteX3" fmla="*/ 192882 w 192882"/>
                <a:gd name="connsiteY3" fmla="*/ 9525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882" h="85725">
                  <a:moveTo>
                    <a:pt x="0" y="83344"/>
                  </a:moveTo>
                  <a:lnTo>
                    <a:pt x="76200" y="0"/>
                  </a:lnTo>
                  <a:lnTo>
                    <a:pt x="123825" y="85725"/>
                  </a:lnTo>
                  <a:lnTo>
                    <a:pt x="192882" y="9525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4BCECBAD-4794-43F9-8323-200B2BDAC8C3}"/>
                </a:ext>
              </a:extLst>
            </p:cNvPr>
            <p:cNvSpPr/>
            <p:nvPr/>
          </p:nvSpPr>
          <p:spPr>
            <a:xfrm>
              <a:off x="7296688" y="689430"/>
              <a:ext cx="180000" cy="144000"/>
            </a:xfrm>
            <a:custGeom>
              <a:avLst/>
              <a:gdLst>
                <a:gd name="connsiteX0" fmla="*/ 9525 w 187325"/>
                <a:gd name="connsiteY0" fmla="*/ 149225 h 196850"/>
                <a:gd name="connsiteX1" fmla="*/ 0 w 187325"/>
                <a:gd name="connsiteY1" fmla="*/ 53975 h 196850"/>
                <a:gd name="connsiteX2" fmla="*/ 31750 w 187325"/>
                <a:gd name="connsiteY2" fmla="*/ 15875 h 196850"/>
                <a:gd name="connsiteX3" fmla="*/ 101600 w 187325"/>
                <a:gd name="connsiteY3" fmla="*/ 0 h 196850"/>
                <a:gd name="connsiteX4" fmla="*/ 155575 w 187325"/>
                <a:gd name="connsiteY4" fmla="*/ 57150 h 196850"/>
                <a:gd name="connsiteX5" fmla="*/ 187325 w 187325"/>
                <a:gd name="connsiteY5" fmla="*/ 123825 h 196850"/>
                <a:gd name="connsiteX6" fmla="*/ 114300 w 187325"/>
                <a:gd name="connsiteY6" fmla="*/ 168275 h 196850"/>
                <a:gd name="connsiteX7" fmla="*/ 53975 w 187325"/>
                <a:gd name="connsiteY7" fmla="*/ 196850 h 196850"/>
                <a:gd name="connsiteX8" fmla="*/ 9525 w 187325"/>
                <a:gd name="connsiteY8" fmla="*/ 149225 h 19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7325" h="196850">
                  <a:moveTo>
                    <a:pt x="9525" y="149225"/>
                  </a:moveTo>
                  <a:lnTo>
                    <a:pt x="0" y="53975"/>
                  </a:lnTo>
                  <a:lnTo>
                    <a:pt x="31750" y="15875"/>
                  </a:lnTo>
                  <a:lnTo>
                    <a:pt x="101600" y="0"/>
                  </a:lnTo>
                  <a:lnTo>
                    <a:pt x="155575" y="57150"/>
                  </a:lnTo>
                  <a:lnTo>
                    <a:pt x="187325" y="123825"/>
                  </a:lnTo>
                  <a:lnTo>
                    <a:pt x="114300" y="168275"/>
                  </a:lnTo>
                  <a:lnTo>
                    <a:pt x="53975" y="196850"/>
                  </a:lnTo>
                  <a:lnTo>
                    <a:pt x="9525" y="149225"/>
                  </a:lnTo>
                  <a:close/>
                </a:path>
              </a:pathLst>
            </a:cu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>
                <a:solidFill>
                  <a:schemeClr val="dk1"/>
                </a:solidFill>
              </a:endParaRPr>
            </a:p>
          </p:txBody>
        </p: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EB0D328B-22E9-4985-A6C7-FD140E753CF9}"/>
                </a:ext>
              </a:extLst>
            </p:cNvPr>
            <p:cNvSpPr/>
            <p:nvPr/>
          </p:nvSpPr>
          <p:spPr>
            <a:xfrm>
              <a:off x="7319494" y="1802526"/>
              <a:ext cx="108000" cy="1080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A1F19BCA-3C95-48B1-A4C4-863DC5D4913D}"/>
                </a:ext>
              </a:extLst>
            </p:cNvPr>
            <p:cNvSpPr/>
            <p:nvPr/>
          </p:nvSpPr>
          <p:spPr>
            <a:xfrm>
              <a:off x="7319494" y="1605170"/>
              <a:ext cx="108000" cy="1080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6E0BF270-1DC4-4C2F-A90D-CBEA1F35A771}"/>
                </a:ext>
              </a:extLst>
            </p:cNvPr>
            <p:cNvSpPr/>
            <p:nvPr/>
          </p:nvSpPr>
          <p:spPr>
            <a:xfrm>
              <a:off x="7325655" y="1399607"/>
              <a:ext cx="108000" cy="108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E7A86401-62FB-40F1-88BB-EC404E9C5881}"/>
                </a:ext>
              </a:extLst>
            </p:cNvPr>
            <p:cNvSpPr/>
            <p:nvPr/>
          </p:nvSpPr>
          <p:spPr>
            <a:xfrm>
              <a:off x="7319494" y="1993590"/>
              <a:ext cx="108000" cy="1080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</p:spTree>
    <p:extLst>
      <p:ext uri="{BB962C8B-B14F-4D97-AF65-F5344CB8AC3E}">
        <p14:creationId xmlns:p14="http://schemas.microsoft.com/office/powerpoint/2010/main" val="7761230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A698550-FB6C-4999-9E14-EED704ECF00C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1998" cy="685102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90801">
                  <a:extLst>
                    <a:ext uri="{9D8B030D-6E8A-4147-A177-3AD203B41FA5}">
                      <a16:colId xmlns:a16="http://schemas.microsoft.com/office/drawing/2014/main" val="2745701971"/>
                    </a:ext>
                  </a:extLst>
                </a:gridCol>
                <a:gridCol w="7776144">
                  <a:extLst>
                    <a:ext uri="{9D8B030D-6E8A-4147-A177-3AD203B41FA5}">
                      <a16:colId xmlns:a16="http://schemas.microsoft.com/office/drawing/2014/main" val="3724013289"/>
                    </a:ext>
                  </a:extLst>
                </a:gridCol>
                <a:gridCol w="2325053">
                  <a:extLst>
                    <a:ext uri="{9D8B030D-6E8A-4147-A177-3AD203B41FA5}">
                      <a16:colId xmlns:a16="http://schemas.microsoft.com/office/drawing/2014/main" val="1431369543"/>
                    </a:ext>
                  </a:extLst>
                </a:gridCol>
              </a:tblGrid>
              <a:tr h="350982">
                <a:tc gridSpan="3">
                  <a:txBody>
                    <a:bodyPr/>
                    <a:lstStyle/>
                    <a:p>
                      <a:endParaRPr lang="en-CA" sz="18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95523167"/>
                  </a:ext>
                </a:extLst>
              </a:tr>
              <a:tr h="4542530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2000" dirty="0"/>
                        <a:t>Base map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8301362"/>
                  </a:ext>
                </a:extLst>
              </a:tr>
              <a:tr h="1942732">
                <a:tc vMerge="1">
                  <a:txBody>
                    <a:bodyPr/>
                    <a:lstStyle/>
                    <a:p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67190758"/>
                  </a:ext>
                </a:extLst>
              </a:tr>
            </a:tbl>
          </a:graphicData>
        </a:graphic>
      </p:graphicFrame>
      <p:sp>
        <p:nvSpPr>
          <p:cNvPr id="16" name="Flowchart: Extract 15">
            <a:extLst>
              <a:ext uri="{FF2B5EF4-FFF2-40B4-BE49-F238E27FC236}">
                <a16:creationId xmlns:a16="http://schemas.microsoft.com/office/drawing/2014/main" id="{9337D849-34B8-4B17-95F2-D16AAD3E4D24}"/>
              </a:ext>
            </a:extLst>
          </p:cNvPr>
          <p:cNvSpPr/>
          <p:nvPr/>
        </p:nvSpPr>
        <p:spPr>
          <a:xfrm rot="5400000">
            <a:off x="2028313" y="3190366"/>
            <a:ext cx="223026" cy="98385"/>
          </a:xfrm>
          <a:prstGeom prst="flowChartExtra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686D646-B06A-4212-B79B-753EDF1FBD4D}"/>
              </a:ext>
            </a:extLst>
          </p:cNvPr>
          <p:cNvSpPr/>
          <p:nvPr/>
        </p:nvSpPr>
        <p:spPr>
          <a:xfrm>
            <a:off x="9407084" y="3799725"/>
            <a:ext cx="238478" cy="6984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+</a:t>
            </a:r>
          </a:p>
          <a:p>
            <a:pPr algn="ctr"/>
            <a:endParaRPr lang="en-CA" dirty="0"/>
          </a:p>
          <a:p>
            <a:pPr algn="ctr"/>
            <a:r>
              <a:rPr lang="en-CA" dirty="0">
                <a:sym typeface="Symbol" panose="05050102010706020507" pitchFamily="18" charset="2"/>
              </a:rPr>
              <a:t></a:t>
            </a:r>
            <a:endParaRPr lang="en-CA" dirty="0"/>
          </a:p>
        </p:txBody>
      </p:sp>
      <p:pic>
        <p:nvPicPr>
          <p:cNvPr id="23" name="Graphic 22" descr="World">
            <a:extLst>
              <a:ext uri="{FF2B5EF4-FFF2-40B4-BE49-F238E27FC236}">
                <a16:creationId xmlns:a16="http://schemas.microsoft.com/office/drawing/2014/main" id="{9507020A-1811-4735-A2F3-4B68E21537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69582" y="4552351"/>
            <a:ext cx="318011" cy="300740"/>
          </a:xfrm>
          <a:prstGeom prst="rect">
            <a:avLst/>
          </a:prstGeom>
        </p:spPr>
      </p:pic>
      <p:pic>
        <p:nvPicPr>
          <p:cNvPr id="43" name="Graphic 42" descr="Map compass">
            <a:extLst>
              <a:ext uri="{FF2B5EF4-FFF2-40B4-BE49-F238E27FC236}">
                <a16:creationId xmlns:a16="http://schemas.microsoft.com/office/drawing/2014/main" id="{DB381C0F-CC79-4181-B3E6-CE01523AE0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364105" y="3446094"/>
            <a:ext cx="318011" cy="300740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336F726D-84E8-40F9-ADB6-266FB2FA1F71}"/>
              </a:ext>
            </a:extLst>
          </p:cNvPr>
          <p:cNvSpPr txBox="1"/>
          <p:nvPr/>
        </p:nvSpPr>
        <p:spPr>
          <a:xfrm>
            <a:off x="9345185" y="3076126"/>
            <a:ext cx="294819" cy="3085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chemeClr val="accent1"/>
                </a:solidFill>
              </a:rPr>
              <a:t>N</a:t>
            </a:r>
          </a:p>
        </p:txBody>
      </p:sp>
      <p:sp>
        <p:nvSpPr>
          <p:cNvPr id="62" name="Flowchart: Extract 61">
            <a:extLst>
              <a:ext uri="{FF2B5EF4-FFF2-40B4-BE49-F238E27FC236}">
                <a16:creationId xmlns:a16="http://schemas.microsoft.com/office/drawing/2014/main" id="{7607E503-7C4E-4B9D-93A9-509E2108790B}"/>
              </a:ext>
            </a:extLst>
          </p:cNvPr>
          <p:cNvSpPr/>
          <p:nvPr/>
        </p:nvSpPr>
        <p:spPr>
          <a:xfrm rot="16200000">
            <a:off x="9681013" y="3191254"/>
            <a:ext cx="268556" cy="96607"/>
          </a:xfrm>
          <a:prstGeom prst="flowChartExtra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6295ABE3-E73E-49CF-A065-8BE7C4B55E02}"/>
              </a:ext>
            </a:extLst>
          </p:cNvPr>
          <p:cNvGrpSpPr/>
          <p:nvPr/>
        </p:nvGrpSpPr>
        <p:grpSpPr>
          <a:xfrm>
            <a:off x="2972" y="-31959"/>
            <a:ext cx="12192001" cy="430887"/>
            <a:chOff x="0" y="2909500"/>
            <a:chExt cx="12192001" cy="430887"/>
          </a:xfrm>
        </p:grpSpPr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8D5BD3F6-2D74-4063-B10E-540114A998EE}"/>
                </a:ext>
              </a:extLst>
            </p:cNvPr>
            <p:cNvSpPr/>
            <p:nvPr/>
          </p:nvSpPr>
          <p:spPr>
            <a:xfrm>
              <a:off x="0" y="2939749"/>
              <a:ext cx="12192001" cy="36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93" name="Picture 2" descr="Related image">
              <a:extLst>
                <a:ext uri="{FF2B5EF4-FFF2-40B4-BE49-F238E27FC236}">
                  <a16:creationId xmlns:a16="http://schemas.microsoft.com/office/drawing/2014/main" id="{9012132D-3AF5-4409-B508-B500AC96F4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70182" y="2939749"/>
              <a:ext cx="381187" cy="3811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B45079A4-C082-48F7-8103-5A0960BF47B8}"/>
                </a:ext>
              </a:extLst>
            </p:cNvPr>
            <p:cNvSpPr txBox="1"/>
            <p:nvPr/>
          </p:nvSpPr>
          <p:spPr>
            <a:xfrm>
              <a:off x="9050284" y="2909500"/>
              <a:ext cx="275240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CA" sz="1100" dirty="0">
                  <a:solidFill>
                    <a:schemeClr val="bg1"/>
                  </a:solidFill>
                  <a:hlinkClick r:id="rId8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shawn-uoguelph@email.ca</a:t>
              </a:r>
              <a:r>
                <a:rPr lang="en-CA" sz="1100" dirty="0">
                  <a:solidFill>
                    <a:schemeClr val="bg1"/>
                  </a:solidFill>
                </a:rPr>
                <a:t> (admin)</a:t>
              </a:r>
            </a:p>
            <a:p>
              <a:pPr algn="r"/>
              <a:r>
                <a:rPr lang="en-CA" sz="1100" dirty="0">
                  <a:solidFill>
                    <a:schemeClr val="bg1"/>
                  </a:solidFill>
                </a:rPr>
                <a:t>UNIVERSITY OF GUELPH</a:t>
              </a:r>
            </a:p>
          </p:txBody>
        </p:sp>
        <p:pic>
          <p:nvPicPr>
            <p:cNvPr id="95" name="Graphic 94" descr="Smiling face with no fill">
              <a:extLst>
                <a:ext uri="{FF2B5EF4-FFF2-40B4-BE49-F238E27FC236}">
                  <a16:creationId xmlns:a16="http://schemas.microsoft.com/office/drawing/2014/main" id="{E62F91EE-339C-4843-8CA2-C1CD563F17D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232138" y="2951232"/>
              <a:ext cx="288000" cy="288000"/>
            </a:xfrm>
            <a:prstGeom prst="rect">
              <a:avLst/>
            </a:prstGeom>
          </p:spPr>
        </p:pic>
        <p:pic>
          <p:nvPicPr>
            <p:cNvPr id="96" name="Graphic 95" descr="Question mark">
              <a:extLst>
                <a:ext uri="{FF2B5EF4-FFF2-40B4-BE49-F238E27FC236}">
                  <a16:creationId xmlns:a16="http://schemas.microsoft.com/office/drawing/2014/main" id="{CD57FEE1-E177-44E3-B44A-246F80B5DF9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8760798" y="2962471"/>
              <a:ext cx="288000" cy="288000"/>
            </a:xfrm>
            <a:prstGeom prst="rect">
              <a:avLst/>
            </a:prstGeom>
          </p:spPr>
        </p:pic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65476391-437B-4289-A3A7-832D286EF9E1}"/>
                </a:ext>
              </a:extLst>
            </p:cNvPr>
            <p:cNvSpPr/>
            <p:nvPr/>
          </p:nvSpPr>
          <p:spPr>
            <a:xfrm>
              <a:off x="101210" y="2962472"/>
              <a:ext cx="288000" cy="288000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CA" sz="700" dirty="0"/>
                <a:t>Logo</a:t>
              </a:r>
              <a:endParaRPr lang="en-CA" sz="600" dirty="0"/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80A99E68-5D11-414D-92E9-E793E3340E0B}"/>
                </a:ext>
              </a:extLst>
            </p:cNvPr>
            <p:cNvSpPr txBox="1"/>
            <p:nvPr/>
          </p:nvSpPr>
          <p:spPr>
            <a:xfrm>
              <a:off x="383364" y="2983448"/>
              <a:ext cx="26078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200" dirty="0">
                  <a:solidFill>
                    <a:schemeClr val="bg1"/>
                  </a:solidFill>
                </a:rPr>
                <a:t>University of Guelph ESAT</a:t>
              </a:r>
            </a:p>
          </p:txBody>
        </p:sp>
      </p:grpSp>
      <p:graphicFrame>
        <p:nvGraphicFramePr>
          <p:cNvPr id="70" name="Table 69">
            <a:extLst>
              <a:ext uri="{FF2B5EF4-FFF2-40B4-BE49-F238E27FC236}">
                <a16:creationId xmlns:a16="http://schemas.microsoft.com/office/drawing/2014/main" id="{A026E1AA-6F54-4659-A81E-B238770A47E9}"/>
              </a:ext>
            </a:extLst>
          </p:cNvPr>
          <p:cNvGraphicFramePr>
            <a:graphicFrameLocks noGrp="1"/>
          </p:cNvGraphicFramePr>
          <p:nvPr/>
        </p:nvGraphicFramePr>
        <p:xfrm>
          <a:off x="8626009" y="429469"/>
          <a:ext cx="1189282" cy="228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4641">
                  <a:extLst>
                    <a:ext uri="{9D8B030D-6E8A-4147-A177-3AD203B41FA5}">
                      <a16:colId xmlns:a16="http://schemas.microsoft.com/office/drawing/2014/main" val="1294337786"/>
                    </a:ext>
                  </a:extLst>
                </a:gridCol>
                <a:gridCol w="594641">
                  <a:extLst>
                    <a:ext uri="{9D8B030D-6E8A-4147-A177-3AD203B41FA5}">
                      <a16:colId xmlns:a16="http://schemas.microsoft.com/office/drawing/2014/main" val="2005279972"/>
                    </a:ext>
                  </a:extLst>
                </a:gridCol>
              </a:tblGrid>
              <a:tr h="186890"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Map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Satellite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041495"/>
                  </a:ext>
                </a:extLst>
              </a:tr>
            </a:tbl>
          </a:graphicData>
        </a:graphic>
      </p:graphicFrame>
      <p:sp>
        <p:nvSpPr>
          <p:cNvPr id="83" name="TextBox 82">
            <a:extLst>
              <a:ext uri="{FF2B5EF4-FFF2-40B4-BE49-F238E27FC236}">
                <a16:creationId xmlns:a16="http://schemas.microsoft.com/office/drawing/2014/main" id="{64429CDE-D253-4E7B-BCA5-845E3253967A}"/>
              </a:ext>
            </a:extLst>
          </p:cNvPr>
          <p:cNvSpPr txBox="1"/>
          <p:nvPr/>
        </p:nvSpPr>
        <p:spPr>
          <a:xfrm>
            <a:off x="584805" y="769356"/>
            <a:ext cx="1555021" cy="16927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lstStyle/>
          <a:p>
            <a:r>
              <a:rPr lang="en-CA" sz="1100" b="1" dirty="0">
                <a:solidFill>
                  <a:schemeClr val="accent1"/>
                </a:solidFill>
              </a:rPr>
              <a:t>Watershed information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6F8D7000-FD80-45A8-84A3-4283C6C4F829}"/>
              </a:ext>
            </a:extLst>
          </p:cNvPr>
          <p:cNvSpPr txBox="1"/>
          <p:nvPr/>
        </p:nvSpPr>
        <p:spPr>
          <a:xfrm>
            <a:off x="583873" y="1199501"/>
            <a:ext cx="1626354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CA" sz="1100" dirty="0"/>
              <a:t>Intelligent BMP selection</a:t>
            </a:r>
          </a:p>
        </p:txBody>
      </p:sp>
      <p:pic>
        <p:nvPicPr>
          <p:cNvPr id="99" name="Picture 98" descr="A picture containing text&#10;&#10;Description automatically generated">
            <a:extLst>
              <a:ext uri="{FF2B5EF4-FFF2-40B4-BE49-F238E27FC236}">
                <a16:creationId xmlns:a16="http://schemas.microsoft.com/office/drawing/2014/main" id="{B0A3C24C-F44B-4D02-BADD-BE3268449F6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904" y="747788"/>
            <a:ext cx="288000" cy="216000"/>
          </a:xfrm>
          <a:prstGeom prst="rect">
            <a:avLst/>
          </a:prstGeom>
        </p:spPr>
      </p:pic>
      <p:sp>
        <p:nvSpPr>
          <p:cNvPr id="101" name="Arrow: Chevron 100">
            <a:extLst>
              <a:ext uri="{FF2B5EF4-FFF2-40B4-BE49-F238E27FC236}">
                <a16:creationId xmlns:a16="http://schemas.microsoft.com/office/drawing/2014/main" id="{69A3D952-3125-4500-9035-BE55FBF01312}"/>
              </a:ext>
            </a:extLst>
          </p:cNvPr>
          <p:cNvSpPr/>
          <p:nvPr/>
        </p:nvSpPr>
        <p:spPr>
          <a:xfrm>
            <a:off x="81997" y="794843"/>
            <a:ext cx="80962" cy="116681"/>
          </a:xfrm>
          <a:prstGeom prst="chevron">
            <a:avLst>
              <a:gd name="adj" fmla="val 5588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pic>
        <p:nvPicPr>
          <p:cNvPr id="102" name="Graphic 101" descr="Lightbulb and gear">
            <a:extLst>
              <a:ext uri="{FF2B5EF4-FFF2-40B4-BE49-F238E27FC236}">
                <a16:creationId xmlns:a16="http://schemas.microsoft.com/office/drawing/2014/main" id="{1CA28652-5DE1-47D1-9A6E-8D3E437072F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32333" y="1148105"/>
            <a:ext cx="288000" cy="288000"/>
          </a:xfrm>
          <a:prstGeom prst="rect">
            <a:avLst/>
          </a:prstGeom>
        </p:spPr>
      </p:pic>
      <p:sp>
        <p:nvSpPr>
          <p:cNvPr id="103" name="Arrow: Chevron 102">
            <a:extLst>
              <a:ext uri="{FF2B5EF4-FFF2-40B4-BE49-F238E27FC236}">
                <a16:creationId xmlns:a16="http://schemas.microsoft.com/office/drawing/2014/main" id="{EDD95B84-9981-4D9C-A209-C48CDECB287D}"/>
              </a:ext>
            </a:extLst>
          </p:cNvPr>
          <p:cNvSpPr/>
          <p:nvPr/>
        </p:nvSpPr>
        <p:spPr>
          <a:xfrm>
            <a:off x="87893" y="1250657"/>
            <a:ext cx="80962" cy="116681"/>
          </a:xfrm>
          <a:prstGeom prst="chevron">
            <a:avLst>
              <a:gd name="adj" fmla="val 5588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567C9C86-A4D2-4DF4-91A3-2E2EBE194299}"/>
              </a:ext>
            </a:extLst>
          </p:cNvPr>
          <p:cNvGrpSpPr/>
          <p:nvPr/>
        </p:nvGrpSpPr>
        <p:grpSpPr>
          <a:xfrm>
            <a:off x="70033" y="1611420"/>
            <a:ext cx="1951335" cy="288000"/>
            <a:chOff x="76879" y="2649964"/>
            <a:chExt cx="1951335" cy="288000"/>
          </a:xfrm>
        </p:grpSpPr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9850739A-2AF7-415E-BE93-A94EC675B140}"/>
                </a:ext>
              </a:extLst>
            </p:cNvPr>
            <p:cNvSpPr txBox="1"/>
            <p:nvPr/>
          </p:nvSpPr>
          <p:spPr>
            <a:xfrm>
              <a:off x="601700" y="2702939"/>
              <a:ext cx="1426514" cy="1692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100" dirty="0"/>
                <a:t>BMP selection overview</a:t>
              </a:r>
            </a:p>
          </p:txBody>
        </p:sp>
        <p:sp>
          <p:nvSpPr>
            <p:cNvPr id="106" name="Arrow: Chevron 105">
              <a:extLst>
                <a:ext uri="{FF2B5EF4-FFF2-40B4-BE49-F238E27FC236}">
                  <a16:creationId xmlns:a16="http://schemas.microsoft.com/office/drawing/2014/main" id="{C3DF5E77-A8A5-46AE-B8F2-FDE2286D411F}"/>
                </a:ext>
              </a:extLst>
            </p:cNvPr>
            <p:cNvSpPr/>
            <p:nvPr/>
          </p:nvSpPr>
          <p:spPr>
            <a:xfrm>
              <a:off x="76879" y="2723173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111" name="Graphic 110" descr="List">
              <a:extLst>
                <a:ext uri="{FF2B5EF4-FFF2-40B4-BE49-F238E27FC236}">
                  <a16:creationId xmlns:a16="http://schemas.microsoft.com/office/drawing/2014/main" id="{C4761AD4-4739-4E2C-8FBA-29E8212A8BD9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247731" y="2649964"/>
              <a:ext cx="288000" cy="288000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D6355551-62D7-43C3-B0EA-5CFC727C767A}"/>
              </a:ext>
            </a:extLst>
          </p:cNvPr>
          <p:cNvGrpSpPr/>
          <p:nvPr/>
        </p:nvGrpSpPr>
        <p:grpSpPr>
          <a:xfrm>
            <a:off x="2847868" y="1024088"/>
            <a:ext cx="3687889" cy="3525348"/>
            <a:chOff x="2847868" y="1024088"/>
            <a:chExt cx="3687889" cy="3525348"/>
          </a:xfrm>
        </p:grpSpPr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D17E602E-6817-4632-87F3-1A6FE934550D}"/>
                </a:ext>
              </a:extLst>
            </p:cNvPr>
            <p:cNvSpPr/>
            <p:nvPr/>
          </p:nvSpPr>
          <p:spPr>
            <a:xfrm>
              <a:off x="2847868" y="1024088"/>
              <a:ext cx="3687889" cy="3525348"/>
            </a:xfrm>
            <a:custGeom>
              <a:avLst/>
              <a:gdLst>
                <a:gd name="connsiteX0" fmla="*/ 2118266 w 3643907"/>
                <a:gd name="connsiteY0" fmla="*/ 87427 h 4033235"/>
                <a:gd name="connsiteX1" fmla="*/ 1691546 w 3643907"/>
                <a:gd name="connsiteY1" fmla="*/ 122261 h 4033235"/>
                <a:gd name="connsiteX2" fmla="*/ 1447706 w 3643907"/>
                <a:gd name="connsiteY2" fmla="*/ 200638 h 4033235"/>
                <a:gd name="connsiteX3" fmla="*/ 1108071 w 3643907"/>
                <a:gd name="connsiteY3" fmla="*/ 305141 h 4033235"/>
                <a:gd name="connsiteX4" fmla="*/ 925191 w 3643907"/>
                <a:gd name="connsiteY4" fmla="*/ 575107 h 4033235"/>
                <a:gd name="connsiteX5" fmla="*/ 925191 w 3643907"/>
                <a:gd name="connsiteY5" fmla="*/ 879907 h 4033235"/>
                <a:gd name="connsiteX6" fmla="*/ 881648 w 3643907"/>
                <a:gd name="connsiteY6" fmla="*/ 1263084 h 4033235"/>
                <a:gd name="connsiteX7" fmla="*/ 794563 w 3643907"/>
                <a:gd name="connsiteY7" fmla="*/ 1332752 h 4033235"/>
                <a:gd name="connsiteX8" fmla="*/ 585557 w 3643907"/>
                <a:gd name="connsiteY8" fmla="*/ 1393712 h 4033235"/>
                <a:gd name="connsiteX9" fmla="*/ 454928 w 3643907"/>
                <a:gd name="connsiteY9" fmla="*/ 1524341 h 4033235"/>
                <a:gd name="connsiteX10" fmla="*/ 385260 w 3643907"/>
                <a:gd name="connsiteY10" fmla="*/ 1715930 h 4033235"/>
                <a:gd name="connsiteX11" fmla="*/ 428803 w 3643907"/>
                <a:gd name="connsiteY11" fmla="*/ 2064272 h 4033235"/>
                <a:gd name="connsiteX12" fmla="*/ 515888 w 3643907"/>
                <a:gd name="connsiteY12" fmla="*/ 2203610 h 4033235"/>
                <a:gd name="connsiteX13" fmla="*/ 838106 w 3643907"/>
                <a:gd name="connsiteY13" fmla="*/ 2395198 h 4033235"/>
                <a:gd name="connsiteX14" fmla="*/ 1020986 w 3643907"/>
                <a:gd name="connsiteY14" fmla="*/ 2560661 h 4033235"/>
                <a:gd name="connsiteX15" fmla="*/ 1055820 w 3643907"/>
                <a:gd name="connsiteY15" fmla="*/ 2708707 h 4033235"/>
                <a:gd name="connsiteX16" fmla="*/ 1038403 w 3643907"/>
                <a:gd name="connsiteY16" fmla="*/ 2865461 h 4033235"/>
                <a:gd name="connsiteX17" fmla="*/ 751020 w 3643907"/>
                <a:gd name="connsiteY17" fmla="*/ 3118010 h 4033235"/>
                <a:gd name="connsiteX18" fmla="*/ 454928 w 3643907"/>
                <a:gd name="connsiteY18" fmla="*/ 3318307 h 4033235"/>
                <a:gd name="connsiteX19" fmla="*/ 176254 w 3643907"/>
                <a:gd name="connsiteY19" fmla="*/ 3466352 h 4033235"/>
                <a:gd name="connsiteX20" fmla="*/ 89168 w 3643907"/>
                <a:gd name="connsiteY20" fmla="*/ 3596981 h 4033235"/>
                <a:gd name="connsiteX21" fmla="*/ 36917 w 3643907"/>
                <a:gd name="connsiteY21" fmla="*/ 3823404 h 4033235"/>
                <a:gd name="connsiteX22" fmla="*/ 97877 w 3643907"/>
                <a:gd name="connsiteY22" fmla="*/ 3971450 h 4033235"/>
                <a:gd name="connsiteX23" fmla="*/ 1099363 w 3643907"/>
                <a:gd name="connsiteY23" fmla="*/ 4032410 h 4033235"/>
                <a:gd name="connsiteX24" fmla="*/ 1648003 w 3643907"/>
                <a:gd name="connsiteY24" fmla="*/ 3997575 h 4033235"/>
                <a:gd name="connsiteX25" fmla="*/ 2248894 w 3643907"/>
                <a:gd name="connsiteY25" fmla="*/ 3875655 h 4033235"/>
                <a:gd name="connsiteX26" fmla="*/ 2562403 w 3643907"/>
                <a:gd name="connsiteY26" fmla="*/ 3605690 h 4033235"/>
                <a:gd name="connsiteX27" fmla="*/ 3137168 w 3643907"/>
                <a:gd name="connsiteY27" fmla="*/ 3248638 h 4033235"/>
                <a:gd name="connsiteX28" fmla="*/ 3407134 w 3643907"/>
                <a:gd name="connsiteY28" fmla="*/ 2734832 h 4033235"/>
                <a:gd name="connsiteX29" fmla="*/ 3642266 w 3643907"/>
                <a:gd name="connsiteY29" fmla="*/ 2116524 h 4033235"/>
                <a:gd name="connsiteX30" fmla="*/ 3502928 w 3643907"/>
                <a:gd name="connsiteY30" fmla="*/ 1637552 h 4033235"/>
                <a:gd name="connsiteX31" fmla="*/ 3337466 w 3643907"/>
                <a:gd name="connsiteY31" fmla="*/ 1210832 h 4033235"/>
                <a:gd name="connsiteX32" fmla="*/ 3598723 w 3643907"/>
                <a:gd name="connsiteY32" fmla="*/ 827655 h 4033235"/>
                <a:gd name="connsiteX33" fmla="*/ 3520346 w 3643907"/>
                <a:gd name="connsiteY33" fmla="*/ 322558 h 4033235"/>
                <a:gd name="connsiteX34" fmla="*/ 3172003 w 3643907"/>
                <a:gd name="connsiteY34" fmla="*/ 87427 h 4033235"/>
                <a:gd name="connsiteX35" fmla="*/ 2423066 w 3643907"/>
                <a:gd name="connsiteY35" fmla="*/ 341 h 4033235"/>
                <a:gd name="connsiteX36" fmla="*/ 2118266 w 3643907"/>
                <a:gd name="connsiteY36" fmla="*/ 87427 h 4033235"/>
                <a:gd name="connsiteX0" fmla="*/ 2093566 w 3619207"/>
                <a:gd name="connsiteY0" fmla="*/ 87427 h 4054379"/>
                <a:gd name="connsiteX1" fmla="*/ 1666846 w 3619207"/>
                <a:gd name="connsiteY1" fmla="*/ 122261 h 4054379"/>
                <a:gd name="connsiteX2" fmla="*/ 1423006 w 3619207"/>
                <a:gd name="connsiteY2" fmla="*/ 200638 h 4054379"/>
                <a:gd name="connsiteX3" fmla="*/ 1083371 w 3619207"/>
                <a:gd name="connsiteY3" fmla="*/ 305141 h 4054379"/>
                <a:gd name="connsiteX4" fmla="*/ 900491 w 3619207"/>
                <a:gd name="connsiteY4" fmla="*/ 575107 h 4054379"/>
                <a:gd name="connsiteX5" fmla="*/ 900491 w 3619207"/>
                <a:gd name="connsiteY5" fmla="*/ 879907 h 4054379"/>
                <a:gd name="connsiteX6" fmla="*/ 856948 w 3619207"/>
                <a:gd name="connsiteY6" fmla="*/ 1263084 h 4054379"/>
                <a:gd name="connsiteX7" fmla="*/ 769863 w 3619207"/>
                <a:gd name="connsiteY7" fmla="*/ 1332752 h 4054379"/>
                <a:gd name="connsiteX8" fmla="*/ 560857 w 3619207"/>
                <a:gd name="connsiteY8" fmla="*/ 1393712 h 4054379"/>
                <a:gd name="connsiteX9" fmla="*/ 430228 w 3619207"/>
                <a:gd name="connsiteY9" fmla="*/ 1524341 h 4054379"/>
                <a:gd name="connsiteX10" fmla="*/ 360560 w 3619207"/>
                <a:gd name="connsiteY10" fmla="*/ 1715930 h 4054379"/>
                <a:gd name="connsiteX11" fmla="*/ 404103 w 3619207"/>
                <a:gd name="connsiteY11" fmla="*/ 2064272 h 4054379"/>
                <a:gd name="connsiteX12" fmla="*/ 491188 w 3619207"/>
                <a:gd name="connsiteY12" fmla="*/ 2203610 h 4054379"/>
                <a:gd name="connsiteX13" fmla="*/ 813406 w 3619207"/>
                <a:gd name="connsiteY13" fmla="*/ 2395198 h 4054379"/>
                <a:gd name="connsiteX14" fmla="*/ 996286 w 3619207"/>
                <a:gd name="connsiteY14" fmla="*/ 2560661 h 4054379"/>
                <a:gd name="connsiteX15" fmla="*/ 1031120 w 3619207"/>
                <a:gd name="connsiteY15" fmla="*/ 2708707 h 4054379"/>
                <a:gd name="connsiteX16" fmla="*/ 1013703 w 3619207"/>
                <a:gd name="connsiteY16" fmla="*/ 2865461 h 4054379"/>
                <a:gd name="connsiteX17" fmla="*/ 726320 w 3619207"/>
                <a:gd name="connsiteY17" fmla="*/ 3118010 h 4054379"/>
                <a:gd name="connsiteX18" fmla="*/ 430228 w 3619207"/>
                <a:gd name="connsiteY18" fmla="*/ 3318307 h 4054379"/>
                <a:gd name="connsiteX19" fmla="*/ 151554 w 3619207"/>
                <a:gd name="connsiteY19" fmla="*/ 3466352 h 4054379"/>
                <a:gd name="connsiteX20" fmla="*/ 64468 w 3619207"/>
                <a:gd name="connsiteY20" fmla="*/ 3596981 h 4054379"/>
                <a:gd name="connsiteX21" fmla="*/ 12217 w 3619207"/>
                <a:gd name="connsiteY21" fmla="*/ 3823404 h 4054379"/>
                <a:gd name="connsiteX22" fmla="*/ 114751 w 3619207"/>
                <a:gd name="connsiteY22" fmla="*/ 4039081 h 4054379"/>
                <a:gd name="connsiteX23" fmla="*/ 1074663 w 3619207"/>
                <a:gd name="connsiteY23" fmla="*/ 4032410 h 4054379"/>
                <a:gd name="connsiteX24" fmla="*/ 1623303 w 3619207"/>
                <a:gd name="connsiteY24" fmla="*/ 3997575 h 4054379"/>
                <a:gd name="connsiteX25" fmla="*/ 2224194 w 3619207"/>
                <a:gd name="connsiteY25" fmla="*/ 3875655 h 4054379"/>
                <a:gd name="connsiteX26" fmla="*/ 2537703 w 3619207"/>
                <a:gd name="connsiteY26" fmla="*/ 3605690 h 4054379"/>
                <a:gd name="connsiteX27" fmla="*/ 3112468 w 3619207"/>
                <a:gd name="connsiteY27" fmla="*/ 3248638 h 4054379"/>
                <a:gd name="connsiteX28" fmla="*/ 3382434 w 3619207"/>
                <a:gd name="connsiteY28" fmla="*/ 2734832 h 4054379"/>
                <a:gd name="connsiteX29" fmla="*/ 3617566 w 3619207"/>
                <a:gd name="connsiteY29" fmla="*/ 2116524 h 4054379"/>
                <a:gd name="connsiteX30" fmla="*/ 3478228 w 3619207"/>
                <a:gd name="connsiteY30" fmla="*/ 1637552 h 4054379"/>
                <a:gd name="connsiteX31" fmla="*/ 3312766 w 3619207"/>
                <a:gd name="connsiteY31" fmla="*/ 1210832 h 4054379"/>
                <a:gd name="connsiteX32" fmla="*/ 3574023 w 3619207"/>
                <a:gd name="connsiteY32" fmla="*/ 827655 h 4054379"/>
                <a:gd name="connsiteX33" fmla="*/ 3495646 w 3619207"/>
                <a:gd name="connsiteY33" fmla="*/ 322558 h 4054379"/>
                <a:gd name="connsiteX34" fmla="*/ 3147303 w 3619207"/>
                <a:gd name="connsiteY34" fmla="*/ 87427 h 4054379"/>
                <a:gd name="connsiteX35" fmla="*/ 2398366 w 3619207"/>
                <a:gd name="connsiteY35" fmla="*/ 341 h 4054379"/>
                <a:gd name="connsiteX36" fmla="*/ 2093566 w 3619207"/>
                <a:gd name="connsiteY36" fmla="*/ 87427 h 4054379"/>
                <a:gd name="connsiteX0" fmla="*/ 2093566 w 3618850"/>
                <a:gd name="connsiteY0" fmla="*/ 87427 h 4054379"/>
                <a:gd name="connsiteX1" fmla="*/ 1666846 w 3618850"/>
                <a:gd name="connsiteY1" fmla="*/ 122261 h 4054379"/>
                <a:gd name="connsiteX2" fmla="*/ 1423006 w 3618850"/>
                <a:gd name="connsiteY2" fmla="*/ 200638 h 4054379"/>
                <a:gd name="connsiteX3" fmla="*/ 1083371 w 3618850"/>
                <a:gd name="connsiteY3" fmla="*/ 305141 h 4054379"/>
                <a:gd name="connsiteX4" fmla="*/ 900491 w 3618850"/>
                <a:gd name="connsiteY4" fmla="*/ 575107 h 4054379"/>
                <a:gd name="connsiteX5" fmla="*/ 900491 w 3618850"/>
                <a:gd name="connsiteY5" fmla="*/ 879907 h 4054379"/>
                <a:gd name="connsiteX6" fmla="*/ 856948 w 3618850"/>
                <a:gd name="connsiteY6" fmla="*/ 1263084 h 4054379"/>
                <a:gd name="connsiteX7" fmla="*/ 769863 w 3618850"/>
                <a:gd name="connsiteY7" fmla="*/ 1332752 h 4054379"/>
                <a:gd name="connsiteX8" fmla="*/ 560857 w 3618850"/>
                <a:gd name="connsiteY8" fmla="*/ 1393712 h 4054379"/>
                <a:gd name="connsiteX9" fmla="*/ 430228 w 3618850"/>
                <a:gd name="connsiteY9" fmla="*/ 1524341 h 4054379"/>
                <a:gd name="connsiteX10" fmla="*/ 360560 w 3618850"/>
                <a:gd name="connsiteY10" fmla="*/ 1715930 h 4054379"/>
                <a:gd name="connsiteX11" fmla="*/ 404103 w 3618850"/>
                <a:gd name="connsiteY11" fmla="*/ 2064272 h 4054379"/>
                <a:gd name="connsiteX12" fmla="*/ 491188 w 3618850"/>
                <a:gd name="connsiteY12" fmla="*/ 2203610 h 4054379"/>
                <a:gd name="connsiteX13" fmla="*/ 813406 w 3618850"/>
                <a:gd name="connsiteY13" fmla="*/ 2395198 h 4054379"/>
                <a:gd name="connsiteX14" fmla="*/ 996286 w 3618850"/>
                <a:gd name="connsiteY14" fmla="*/ 2560661 h 4054379"/>
                <a:gd name="connsiteX15" fmla="*/ 1031120 w 3618850"/>
                <a:gd name="connsiteY15" fmla="*/ 2708707 h 4054379"/>
                <a:gd name="connsiteX16" fmla="*/ 1013703 w 3618850"/>
                <a:gd name="connsiteY16" fmla="*/ 2865461 h 4054379"/>
                <a:gd name="connsiteX17" fmla="*/ 726320 w 3618850"/>
                <a:gd name="connsiteY17" fmla="*/ 3118010 h 4054379"/>
                <a:gd name="connsiteX18" fmla="*/ 430228 w 3618850"/>
                <a:gd name="connsiteY18" fmla="*/ 3318307 h 4054379"/>
                <a:gd name="connsiteX19" fmla="*/ 151554 w 3618850"/>
                <a:gd name="connsiteY19" fmla="*/ 3466352 h 4054379"/>
                <a:gd name="connsiteX20" fmla="*/ 64468 w 3618850"/>
                <a:gd name="connsiteY20" fmla="*/ 3596981 h 4054379"/>
                <a:gd name="connsiteX21" fmla="*/ 12217 w 3618850"/>
                <a:gd name="connsiteY21" fmla="*/ 3823404 h 4054379"/>
                <a:gd name="connsiteX22" fmla="*/ 114751 w 3618850"/>
                <a:gd name="connsiteY22" fmla="*/ 4039081 h 4054379"/>
                <a:gd name="connsiteX23" fmla="*/ 1074663 w 3618850"/>
                <a:gd name="connsiteY23" fmla="*/ 4032410 h 4054379"/>
                <a:gd name="connsiteX24" fmla="*/ 1623303 w 3618850"/>
                <a:gd name="connsiteY24" fmla="*/ 3997575 h 4054379"/>
                <a:gd name="connsiteX25" fmla="*/ 2224194 w 3618850"/>
                <a:gd name="connsiteY25" fmla="*/ 3875655 h 4054379"/>
                <a:gd name="connsiteX26" fmla="*/ 2537703 w 3618850"/>
                <a:gd name="connsiteY26" fmla="*/ 3605690 h 4054379"/>
                <a:gd name="connsiteX27" fmla="*/ 3112468 w 3618850"/>
                <a:gd name="connsiteY27" fmla="*/ 3248638 h 4054379"/>
                <a:gd name="connsiteX28" fmla="*/ 3382434 w 3618850"/>
                <a:gd name="connsiteY28" fmla="*/ 2734832 h 4054379"/>
                <a:gd name="connsiteX29" fmla="*/ 3617566 w 3618850"/>
                <a:gd name="connsiteY29" fmla="*/ 2116524 h 4054379"/>
                <a:gd name="connsiteX30" fmla="*/ 3478228 w 3618850"/>
                <a:gd name="connsiteY30" fmla="*/ 1637552 h 4054379"/>
                <a:gd name="connsiteX31" fmla="*/ 3512323 w 3618850"/>
                <a:gd name="connsiteY31" fmla="*/ 1219287 h 4054379"/>
                <a:gd name="connsiteX32" fmla="*/ 3574023 w 3618850"/>
                <a:gd name="connsiteY32" fmla="*/ 827655 h 4054379"/>
                <a:gd name="connsiteX33" fmla="*/ 3495646 w 3618850"/>
                <a:gd name="connsiteY33" fmla="*/ 322558 h 4054379"/>
                <a:gd name="connsiteX34" fmla="*/ 3147303 w 3618850"/>
                <a:gd name="connsiteY34" fmla="*/ 87427 h 4054379"/>
                <a:gd name="connsiteX35" fmla="*/ 2398366 w 3618850"/>
                <a:gd name="connsiteY35" fmla="*/ 341 h 4054379"/>
                <a:gd name="connsiteX36" fmla="*/ 2093566 w 3618850"/>
                <a:gd name="connsiteY36" fmla="*/ 87427 h 4054379"/>
                <a:gd name="connsiteX0" fmla="*/ 2093566 w 3715411"/>
                <a:gd name="connsiteY0" fmla="*/ 87427 h 4054379"/>
                <a:gd name="connsiteX1" fmla="*/ 1666846 w 3715411"/>
                <a:gd name="connsiteY1" fmla="*/ 122261 h 4054379"/>
                <a:gd name="connsiteX2" fmla="*/ 1423006 w 3715411"/>
                <a:gd name="connsiteY2" fmla="*/ 200638 h 4054379"/>
                <a:gd name="connsiteX3" fmla="*/ 1083371 w 3715411"/>
                <a:gd name="connsiteY3" fmla="*/ 305141 h 4054379"/>
                <a:gd name="connsiteX4" fmla="*/ 900491 w 3715411"/>
                <a:gd name="connsiteY4" fmla="*/ 575107 h 4054379"/>
                <a:gd name="connsiteX5" fmla="*/ 900491 w 3715411"/>
                <a:gd name="connsiteY5" fmla="*/ 879907 h 4054379"/>
                <a:gd name="connsiteX6" fmla="*/ 856948 w 3715411"/>
                <a:gd name="connsiteY6" fmla="*/ 1263084 h 4054379"/>
                <a:gd name="connsiteX7" fmla="*/ 769863 w 3715411"/>
                <a:gd name="connsiteY7" fmla="*/ 1332752 h 4054379"/>
                <a:gd name="connsiteX8" fmla="*/ 560857 w 3715411"/>
                <a:gd name="connsiteY8" fmla="*/ 1393712 h 4054379"/>
                <a:gd name="connsiteX9" fmla="*/ 430228 w 3715411"/>
                <a:gd name="connsiteY9" fmla="*/ 1524341 h 4054379"/>
                <a:gd name="connsiteX10" fmla="*/ 360560 w 3715411"/>
                <a:gd name="connsiteY10" fmla="*/ 1715930 h 4054379"/>
                <a:gd name="connsiteX11" fmla="*/ 404103 w 3715411"/>
                <a:gd name="connsiteY11" fmla="*/ 2064272 h 4054379"/>
                <a:gd name="connsiteX12" fmla="*/ 491188 w 3715411"/>
                <a:gd name="connsiteY12" fmla="*/ 2203610 h 4054379"/>
                <a:gd name="connsiteX13" fmla="*/ 813406 w 3715411"/>
                <a:gd name="connsiteY13" fmla="*/ 2395198 h 4054379"/>
                <a:gd name="connsiteX14" fmla="*/ 996286 w 3715411"/>
                <a:gd name="connsiteY14" fmla="*/ 2560661 h 4054379"/>
                <a:gd name="connsiteX15" fmla="*/ 1031120 w 3715411"/>
                <a:gd name="connsiteY15" fmla="*/ 2708707 h 4054379"/>
                <a:gd name="connsiteX16" fmla="*/ 1013703 w 3715411"/>
                <a:gd name="connsiteY16" fmla="*/ 2865461 h 4054379"/>
                <a:gd name="connsiteX17" fmla="*/ 726320 w 3715411"/>
                <a:gd name="connsiteY17" fmla="*/ 3118010 h 4054379"/>
                <a:gd name="connsiteX18" fmla="*/ 430228 w 3715411"/>
                <a:gd name="connsiteY18" fmla="*/ 3318307 h 4054379"/>
                <a:gd name="connsiteX19" fmla="*/ 151554 w 3715411"/>
                <a:gd name="connsiteY19" fmla="*/ 3466352 h 4054379"/>
                <a:gd name="connsiteX20" fmla="*/ 64468 w 3715411"/>
                <a:gd name="connsiteY20" fmla="*/ 3596981 h 4054379"/>
                <a:gd name="connsiteX21" fmla="*/ 12217 w 3715411"/>
                <a:gd name="connsiteY21" fmla="*/ 3823404 h 4054379"/>
                <a:gd name="connsiteX22" fmla="*/ 114751 w 3715411"/>
                <a:gd name="connsiteY22" fmla="*/ 4039081 h 4054379"/>
                <a:gd name="connsiteX23" fmla="*/ 1074663 w 3715411"/>
                <a:gd name="connsiteY23" fmla="*/ 4032410 h 4054379"/>
                <a:gd name="connsiteX24" fmla="*/ 1623303 w 3715411"/>
                <a:gd name="connsiteY24" fmla="*/ 3997575 h 4054379"/>
                <a:gd name="connsiteX25" fmla="*/ 2224194 w 3715411"/>
                <a:gd name="connsiteY25" fmla="*/ 3875655 h 4054379"/>
                <a:gd name="connsiteX26" fmla="*/ 2537703 w 3715411"/>
                <a:gd name="connsiteY26" fmla="*/ 3605690 h 4054379"/>
                <a:gd name="connsiteX27" fmla="*/ 3112468 w 3715411"/>
                <a:gd name="connsiteY27" fmla="*/ 3248638 h 4054379"/>
                <a:gd name="connsiteX28" fmla="*/ 3382434 w 3715411"/>
                <a:gd name="connsiteY28" fmla="*/ 2734832 h 4054379"/>
                <a:gd name="connsiteX29" fmla="*/ 3617566 w 3715411"/>
                <a:gd name="connsiteY29" fmla="*/ 2116524 h 4054379"/>
                <a:gd name="connsiteX30" fmla="*/ 3478228 w 3715411"/>
                <a:gd name="connsiteY30" fmla="*/ 1637552 h 4054379"/>
                <a:gd name="connsiteX31" fmla="*/ 3512323 w 3715411"/>
                <a:gd name="connsiteY31" fmla="*/ 1219287 h 4054379"/>
                <a:gd name="connsiteX32" fmla="*/ 3715377 w 3715411"/>
                <a:gd name="connsiteY32" fmla="*/ 785386 h 4054379"/>
                <a:gd name="connsiteX33" fmla="*/ 3495646 w 3715411"/>
                <a:gd name="connsiteY33" fmla="*/ 322558 h 4054379"/>
                <a:gd name="connsiteX34" fmla="*/ 3147303 w 3715411"/>
                <a:gd name="connsiteY34" fmla="*/ 87427 h 4054379"/>
                <a:gd name="connsiteX35" fmla="*/ 2398366 w 3715411"/>
                <a:gd name="connsiteY35" fmla="*/ 341 h 4054379"/>
                <a:gd name="connsiteX36" fmla="*/ 2093566 w 3715411"/>
                <a:gd name="connsiteY36" fmla="*/ 87427 h 4054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3715411" h="4054379">
                  <a:moveTo>
                    <a:pt x="2093566" y="87427"/>
                  </a:moveTo>
                  <a:cubicBezTo>
                    <a:pt x="1971646" y="107747"/>
                    <a:pt x="1778606" y="103393"/>
                    <a:pt x="1666846" y="122261"/>
                  </a:cubicBezTo>
                  <a:cubicBezTo>
                    <a:pt x="1555086" y="141129"/>
                    <a:pt x="1423006" y="200638"/>
                    <a:pt x="1423006" y="200638"/>
                  </a:cubicBezTo>
                  <a:cubicBezTo>
                    <a:pt x="1325760" y="231118"/>
                    <a:pt x="1170457" y="242729"/>
                    <a:pt x="1083371" y="305141"/>
                  </a:cubicBezTo>
                  <a:cubicBezTo>
                    <a:pt x="996285" y="367553"/>
                    <a:pt x="930971" y="479313"/>
                    <a:pt x="900491" y="575107"/>
                  </a:cubicBezTo>
                  <a:cubicBezTo>
                    <a:pt x="870011" y="670901"/>
                    <a:pt x="907748" y="765244"/>
                    <a:pt x="900491" y="879907"/>
                  </a:cubicBezTo>
                  <a:cubicBezTo>
                    <a:pt x="893234" y="994570"/>
                    <a:pt x="878719" y="1187610"/>
                    <a:pt x="856948" y="1263084"/>
                  </a:cubicBezTo>
                  <a:cubicBezTo>
                    <a:pt x="835177" y="1338558"/>
                    <a:pt x="819211" y="1310981"/>
                    <a:pt x="769863" y="1332752"/>
                  </a:cubicBezTo>
                  <a:cubicBezTo>
                    <a:pt x="720515" y="1354523"/>
                    <a:pt x="617463" y="1361781"/>
                    <a:pt x="560857" y="1393712"/>
                  </a:cubicBezTo>
                  <a:cubicBezTo>
                    <a:pt x="504251" y="1425643"/>
                    <a:pt x="463611" y="1470638"/>
                    <a:pt x="430228" y="1524341"/>
                  </a:cubicBezTo>
                  <a:cubicBezTo>
                    <a:pt x="396845" y="1578044"/>
                    <a:pt x="364914" y="1625942"/>
                    <a:pt x="360560" y="1715930"/>
                  </a:cubicBezTo>
                  <a:cubicBezTo>
                    <a:pt x="356206" y="1805919"/>
                    <a:pt x="382332" y="1982992"/>
                    <a:pt x="404103" y="2064272"/>
                  </a:cubicBezTo>
                  <a:cubicBezTo>
                    <a:pt x="425874" y="2145552"/>
                    <a:pt x="422971" y="2148456"/>
                    <a:pt x="491188" y="2203610"/>
                  </a:cubicBezTo>
                  <a:cubicBezTo>
                    <a:pt x="559405" y="2258764"/>
                    <a:pt x="729223" y="2335690"/>
                    <a:pt x="813406" y="2395198"/>
                  </a:cubicBezTo>
                  <a:cubicBezTo>
                    <a:pt x="897589" y="2454706"/>
                    <a:pt x="960000" y="2508410"/>
                    <a:pt x="996286" y="2560661"/>
                  </a:cubicBezTo>
                  <a:cubicBezTo>
                    <a:pt x="1032572" y="2612912"/>
                    <a:pt x="1028217" y="2657907"/>
                    <a:pt x="1031120" y="2708707"/>
                  </a:cubicBezTo>
                  <a:cubicBezTo>
                    <a:pt x="1034023" y="2759507"/>
                    <a:pt x="1064503" y="2797244"/>
                    <a:pt x="1013703" y="2865461"/>
                  </a:cubicBezTo>
                  <a:cubicBezTo>
                    <a:pt x="962903" y="2933678"/>
                    <a:pt x="823566" y="3042536"/>
                    <a:pt x="726320" y="3118010"/>
                  </a:cubicBezTo>
                  <a:cubicBezTo>
                    <a:pt x="629074" y="3193484"/>
                    <a:pt x="526022" y="3260250"/>
                    <a:pt x="430228" y="3318307"/>
                  </a:cubicBezTo>
                  <a:cubicBezTo>
                    <a:pt x="334434" y="3376364"/>
                    <a:pt x="212514" y="3419906"/>
                    <a:pt x="151554" y="3466352"/>
                  </a:cubicBezTo>
                  <a:cubicBezTo>
                    <a:pt x="90594" y="3512798"/>
                    <a:pt x="87691" y="3537472"/>
                    <a:pt x="64468" y="3596981"/>
                  </a:cubicBezTo>
                  <a:cubicBezTo>
                    <a:pt x="41245" y="3656490"/>
                    <a:pt x="3837" y="3749721"/>
                    <a:pt x="12217" y="3823404"/>
                  </a:cubicBezTo>
                  <a:cubicBezTo>
                    <a:pt x="20597" y="3897087"/>
                    <a:pt x="-62323" y="4004247"/>
                    <a:pt x="114751" y="4039081"/>
                  </a:cubicBezTo>
                  <a:cubicBezTo>
                    <a:pt x="291825" y="4073915"/>
                    <a:pt x="823238" y="4039328"/>
                    <a:pt x="1074663" y="4032410"/>
                  </a:cubicBezTo>
                  <a:cubicBezTo>
                    <a:pt x="1326088" y="4025492"/>
                    <a:pt x="1431715" y="4023701"/>
                    <a:pt x="1623303" y="3997575"/>
                  </a:cubicBezTo>
                  <a:cubicBezTo>
                    <a:pt x="1814891" y="3971449"/>
                    <a:pt x="2071794" y="3940969"/>
                    <a:pt x="2224194" y="3875655"/>
                  </a:cubicBezTo>
                  <a:cubicBezTo>
                    <a:pt x="2376594" y="3810341"/>
                    <a:pt x="2389657" y="3710193"/>
                    <a:pt x="2537703" y="3605690"/>
                  </a:cubicBezTo>
                  <a:cubicBezTo>
                    <a:pt x="2685749" y="3501187"/>
                    <a:pt x="2971679" y="3393781"/>
                    <a:pt x="3112468" y="3248638"/>
                  </a:cubicBezTo>
                  <a:cubicBezTo>
                    <a:pt x="3253257" y="3103495"/>
                    <a:pt x="3298251" y="2923518"/>
                    <a:pt x="3382434" y="2734832"/>
                  </a:cubicBezTo>
                  <a:cubicBezTo>
                    <a:pt x="3466617" y="2546146"/>
                    <a:pt x="3601600" y="2299404"/>
                    <a:pt x="3617566" y="2116524"/>
                  </a:cubicBezTo>
                  <a:cubicBezTo>
                    <a:pt x="3633532" y="1933644"/>
                    <a:pt x="3495769" y="1787092"/>
                    <a:pt x="3478228" y="1637552"/>
                  </a:cubicBezTo>
                  <a:cubicBezTo>
                    <a:pt x="3460688" y="1488013"/>
                    <a:pt x="3472798" y="1361315"/>
                    <a:pt x="3512323" y="1219287"/>
                  </a:cubicBezTo>
                  <a:cubicBezTo>
                    <a:pt x="3551848" y="1077259"/>
                    <a:pt x="3718156" y="934841"/>
                    <a:pt x="3715377" y="785386"/>
                  </a:cubicBezTo>
                  <a:cubicBezTo>
                    <a:pt x="3712598" y="635931"/>
                    <a:pt x="3590325" y="438885"/>
                    <a:pt x="3495646" y="322558"/>
                  </a:cubicBezTo>
                  <a:cubicBezTo>
                    <a:pt x="3400967" y="206231"/>
                    <a:pt x="3330183" y="141130"/>
                    <a:pt x="3147303" y="87427"/>
                  </a:cubicBezTo>
                  <a:cubicBezTo>
                    <a:pt x="2964423" y="33724"/>
                    <a:pt x="2571086" y="-4013"/>
                    <a:pt x="2398366" y="341"/>
                  </a:cubicBezTo>
                  <a:cubicBezTo>
                    <a:pt x="2225646" y="4695"/>
                    <a:pt x="2215486" y="67107"/>
                    <a:pt x="2093566" y="87427"/>
                  </a:cubicBezTo>
                  <a:close/>
                </a:path>
              </a:pathLst>
            </a:cu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E116901B-07BF-4FB4-BFFE-A665479CEE37}"/>
                </a:ext>
              </a:extLst>
            </p:cNvPr>
            <p:cNvGrpSpPr/>
            <p:nvPr/>
          </p:nvGrpSpPr>
          <p:grpSpPr>
            <a:xfrm>
              <a:off x="3229736" y="1194962"/>
              <a:ext cx="3127994" cy="3094630"/>
              <a:chOff x="4333102" y="2559858"/>
              <a:chExt cx="2334331" cy="2027172"/>
            </a:xfrm>
          </p:grpSpPr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F1E2502B-241F-4A5A-B3FE-78ABAE1D6F39}"/>
                  </a:ext>
                </a:extLst>
              </p:cNvPr>
              <p:cNvSpPr/>
              <p:nvPr/>
            </p:nvSpPr>
            <p:spPr>
              <a:xfrm>
                <a:off x="4333102" y="2559858"/>
                <a:ext cx="1978110" cy="2027172"/>
              </a:xfrm>
              <a:custGeom>
                <a:avLst/>
                <a:gdLst>
                  <a:gd name="connsiteX0" fmla="*/ 0 w 2796880"/>
                  <a:gd name="connsiteY0" fmla="*/ 3666309 h 3666309"/>
                  <a:gd name="connsiteX1" fmla="*/ 1018903 w 2796880"/>
                  <a:gd name="connsiteY1" fmla="*/ 3483429 h 3666309"/>
                  <a:gd name="connsiteX2" fmla="*/ 1820091 w 2796880"/>
                  <a:gd name="connsiteY2" fmla="*/ 3204755 h 3666309"/>
                  <a:gd name="connsiteX3" fmla="*/ 2386149 w 2796880"/>
                  <a:gd name="connsiteY3" fmla="*/ 2647406 h 3666309"/>
                  <a:gd name="connsiteX4" fmla="*/ 2717074 w 2796880"/>
                  <a:gd name="connsiteY4" fmla="*/ 1933303 h 3666309"/>
                  <a:gd name="connsiteX5" fmla="*/ 2786743 w 2796880"/>
                  <a:gd name="connsiteY5" fmla="*/ 1314995 h 3666309"/>
                  <a:gd name="connsiteX6" fmla="*/ 2551611 w 2796880"/>
                  <a:gd name="connsiteY6" fmla="*/ 766355 h 3666309"/>
                  <a:gd name="connsiteX7" fmla="*/ 1837509 w 2796880"/>
                  <a:gd name="connsiteY7" fmla="*/ 365760 h 3666309"/>
                  <a:gd name="connsiteX8" fmla="*/ 1419497 w 2796880"/>
                  <a:gd name="connsiteY8" fmla="*/ 313509 h 3666309"/>
                  <a:gd name="connsiteX9" fmla="*/ 1210491 w 2796880"/>
                  <a:gd name="connsiteY9" fmla="*/ 156755 h 3666309"/>
                  <a:gd name="connsiteX10" fmla="*/ 1140823 w 2796880"/>
                  <a:gd name="connsiteY10" fmla="*/ 0 h 36663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796880" h="3666309">
                    <a:moveTo>
                      <a:pt x="0" y="3666309"/>
                    </a:moveTo>
                    <a:cubicBezTo>
                      <a:pt x="357777" y="3613332"/>
                      <a:pt x="715555" y="3560355"/>
                      <a:pt x="1018903" y="3483429"/>
                    </a:cubicBezTo>
                    <a:cubicBezTo>
                      <a:pt x="1322251" y="3406503"/>
                      <a:pt x="1592217" y="3344092"/>
                      <a:pt x="1820091" y="3204755"/>
                    </a:cubicBezTo>
                    <a:cubicBezTo>
                      <a:pt x="2047965" y="3065418"/>
                      <a:pt x="2236652" y="2859315"/>
                      <a:pt x="2386149" y="2647406"/>
                    </a:cubicBezTo>
                    <a:cubicBezTo>
                      <a:pt x="2535646" y="2435497"/>
                      <a:pt x="2650308" y="2155371"/>
                      <a:pt x="2717074" y="1933303"/>
                    </a:cubicBezTo>
                    <a:cubicBezTo>
                      <a:pt x="2783840" y="1711234"/>
                      <a:pt x="2814320" y="1509486"/>
                      <a:pt x="2786743" y="1314995"/>
                    </a:cubicBezTo>
                    <a:cubicBezTo>
                      <a:pt x="2759166" y="1120504"/>
                      <a:pt x="2709817" y="924561"/>
                      <a:pt x="2551611" y="766355"/>
                    </a:cubicBezTo>
                    <a:cubicBezTo>
                      <a:pt x="2393405" y="608149"/>
                      <a:pt x="2026195" y="441234"/>
                      <a:pt x="1837509" y="365760"/>
                    </a:cubicBezTo>
                    <a:cubicBezTo>
                      <a:pt x="1648823" y="290286"/>
                      <a:pt x="1524000" y="348343"/>
                      <a:pt x="1419497" y="313509"/>
                    </a:cubicBezTo>
                    <a:cubicBezTo>
                      <a:pt x="1314994" y="278675"/>
                      <a:pt x="1256937" y="209006"/>
                      <a:pt x="1210491" y="156755"/>
                    </a:cubicBezTo>
                    <a:cubicBezTo>
                      <a:pt x="1164045" y="104504"/>
                      <a:pt x="1152434" y="52252"/>
                      <a:pt x="1140823" y="0"/>
                    </a:cubicBezTo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479D99CC-75E9-473F-901D-762D8E1716A4}"/>
                  </a:ext>
                </a:extLst>
              </p:cNvPr>
              <p:cNvSpPr/>
              <p:nvPr/>
            </p:nvSpPr>
            <p:spPr>
              <a:xfrm>
                <a:off x="4733449" y="2632086"/>
                <a:ext cx="431143" cy="991918"/>
              </a:xfrm>
              <a:custGeom>
                <a:avLst/>
                <a:gdLst>
                  <a:gd name="connsiteX0" fmla="*/ 0 w 609600"/>
                  <a:gd name="connsiteY0" fmla="*/ 1793966 h 1793966"/>
                  <a:gd name="connsiteX1" fmla="*/ 435429 w 609600"/>
                  <a:gd name="connsiteY1" fmla="*/ 1402080 h 1793966"/>
                  <a:gd name="connsiteX2" fmla="*/ 531223 w 609600"/>
                  <a:gd name="connsiteY2" fmla="*/ 940526 h 1793966"/>
                  <a:gd name="connsiteX3" fmla="*/ 269966 w 609600"/>
                  <a:gd name="connsiteY3" fmla="*/ 452846 h 1793966"/>
                  <a:gd name="connsiteX4" fmla="*/ 261257 w 609600"/>
                  <a:gd name="connsiteY4" fmla="*/ 174171 h 1793966"/>
                  <a:gd name="connsiteX5" fmla="*/ 418012 w 609600"/>
                  <a:gd name="connsiteY5" fmla="*/ 60960 h 1793966"/>
                  <a:gd name="connsiteX6" fmla="*/ 609600 w 609600"/>
                  <a:gd name="connsiteY6" fmla="*/ 0 h 17939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09600" h="1793966">
                    <a:moveTo>
                      <a:pt x="0" y="1793966"/>
                    </a:moveTo>
                    <a:cubicBezTo>
                      <a:pt x="173446" y="1669143"/>
                      <a:pt x="346892" y="1544320"/>
                      <a:pt x="435429" y="1402080"/>
                    </a:cubicBezTo>
                    <a:cubicBezTo>
                      <a:pt x="523966" y="1259840"/>
                      <a:pt x="558800" y="1098732"/>
                      <a:pt x="531223" y="940526"/>
                    </a:cubicBezTo>
                    <a:cubicBezTo>
                      <a:pt x="503646" y="782320"/>
                      <a:pt x="314960" y="580572"/>
                      <a:pt x="269966" y="452846"/>
                    </a:cubicBezTo>
                    <a:cubicBezTo>
                      <a:pt x="224972" y="325120"/>
                      <a:pt x="236583" y="239485"/>
                      <a:pt x="261257" y="174171"/>
                    </a:cubicBezTo>
                    <a:cubicBezTo>
                      <a:pt x="285931" y="108857"/>
                      <a:pt x="359955" y="89988"/>
                      <a:pt x="418012" y="60960"/>
                    </a:cubicBezTo>
                    <a:cubicBezTo>
                      <a:pt x="476069" y="31931"/>
                      <a:pt x="542834" y="15965"/>
                      <a:pt x="609600" y="0"/>
                    </a:cubicBezTo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6DB44468-2A81-4DB0-9170-620FDBFBA264}"/>
                  </a:ext>
                </a:extLst>
              </p:cNvPr>
              <p:cNvSpPr/>
              <p:nvPr/>
            </p:nvSpPr>
            <p:spPr>
              <a:xfrm>
                <a:off x="5380164" y="2766910"/>
                <a:ext cx="271004" cy="910061"/>
              </a:xfrm>
              <a:custGeom>
                <a:avLst/>
                <a:gdLst>
                  <a:gd name="connsiteX0" fmla="*/ 383177 w 383177"/>
                  <a:gd name="connsiteY0" fmla="*/ 0 h 1645920"/>
                  <a:gd name="connsiteX1" fmla="*/ 130629 w 383177"/>
                  <a:gd name="connsiteY1" fmla="*/ 461555 h 1645920"/>
                  <a:gd name="connsiteX2" fmla="*/ 60960 w 383177"/>
                  <a:gd name="connsiteY2" fmla="*/ 896983 h 1645920"/>
                  <a:gd name="connsiteX3" fmla="*/ 182880 w 383177"/>
                  <a:gd name="connsiteY3" fmla="*/ 1245326 h 1645920"/>
                  <a:gd name="connsiteX4" fmla="*/ 0 w 383177"/>
                  <a:gd name="connsiteY4" fmla="*/ 1645920 h 1645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3177" h="1645920">
                    <a:moveTo>
                      <a:pt x="383177" y="0"/>
                    </a:moveTo>
                    <a:cubicBezTo>
                      <a:pt x="283754" y="156029"/>
                      <a:pt x="184332" y="312058"/>
                      <a:pt x="130629" y="461555"/>
                    </a:cubicBezTo>
                    <a:cubicBezTo>
                      <a:pt x="76926" y="611052"/>
                      <a:pt x="52251" y="766355"/>
                      <a:pt x="60960" y="896983"/>
                    </a:cubicBezTo>
                    <a:cubicBezTo>
                      <a:pt x="69668" y="1027612"/>
                      <a:pt x="193040" y="1120503"/>
                      <a:pt x="182880" y="1245326"/>
                    </a:cubicBezTo>
                    <a:cubicBezTo>
                      <a:pt x="172720" y="1370149"/>
                      <a:pt x="86360" y="1508034"/>
                      <a:pt x="0" y="1645920"/>
                    </a:cubicBezTo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F6896C66-73EA-431A-BA62-E049291D147C}"/>
                  </a:ext>
                </a:extLst>
              </p:cNvPr>
              <p:cNvSpPr/>
              <p:nvPr/>
            </p:nvSpPr>
            <p:spPr>
              <a:xfrm>
                <a:off x="6063833" y="2906549"/>
                <a:ext cx="603600" cy="73069"/>
              </a:xfrm>
              <a:custGeom>
                <a:avLst/>
                <a:gdLst>
                  <a:gd name="connsiteX0" fmla="*/ 0 w 853440"/>
                  <a:gd name="connsiteY0" fmla="*/ 43542 h 132152"/>
                  <a:gd name="connsiteX1" fmla="*/ 400595 w 853440"/>
                  <a:gd name="connsiteY1" fmla="*/ 69668 h 132152"/>
                  <a:gd name="connsiteX2" fmla="*/ 670560 w 853440"/>
                  <a:gd name="connsiteY2" fmla="*/ 130628 h 132152"/>
                  <a:gd name="connsiteX3" fmla="*/ 853440 w 853440"/>
                  <a:gd name="connsiteY3" fmla="*/ 0 h 1321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53440" h="132152">
                    <a:moveTo>
                      <a:pt x="0" y="43542"/>
                    </a:moveTo>
                    <a:cubicBezTo>
                      <a:pt x="144417" y="49348"/>
                      <a:pt x="288835" y="55154"/>
                      <a:pt x="400595" y="69668"/>
                    </a:cubicBezTo>
                    <a:cubicBezTo>
                      <a:pt x="512355" y="84182"/>
                      <a:pt x="595086" y="142239"/>
                      <a:pt x="670560" y="130628"/>
                    </a:cubicBezTo>
                    <a:cubicBezTo>
                      <a:pt x="746034" y="119017"/>
                      <a:pt x="799737" y="59508"/>
                      <a:pt x="853440" y="0"/>
                    </a:cubicBezTo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</p:grpSp>
      <p:graphicFrame>
        <p:nvGraphicFramePr>
          <p:cNvPr id="176" name="Table 175">
            <a:extLst>
              <a:ext uri="{FF2B5EF4-FFF2-40B4-BE49-F238E27FC236}">
                <a16:creationId xmlns:a16="http://schemas.microsoft.com/office/drawing/2014/main" id="{3B536BE5-DED1-45EC-93EA-01023EC5C4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62537"/>
              </p:ext>
            </p:extLst>
          </p:nvPr>
        </p:nvGraphicFramePr>
        <p:xfrm>
          <a:off x="2090633" y="4911367"/>
          <a:ext cx="7769731" cy="1925620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843067">
                  <a:extLst>
                    <a:ext uri="{9D8B030D-6E8A-4147-A177-3AD203B41FA5}">
                      <a16:colId xmlns:a16="http://schemas.microsoft.com/office/drawing/2014/main" val="1196878192"/>
                    </a:ext>
                  </a:extLst>
                </a:gridCol>
                <a:gridCol w="504825">
                  <a:extLst>
                    <a:ext uri="{9D8B030D-6E8A-4147-A177-3AD203B41FA5}">
                      <a16:colId xmlns:a16="http://schemas.microsoft.com/office/drawing/2014/main" val="823889950"/>
                    </a:ext>
                  </a:extLst>
                </a:gridCol>
                <a:gridCol w="695325">
                  <a:extLst>
                    <a:ext uri="{9D8B030D-6E8A-4147-A177-3AD203B41FA5}">
                      <a16:colId xmlns:a16="http://schemas.microsoft.com/office/drawing/2014/main" val="4058391018"/>
                    </a:ext>
                  </a:extLst>
                </a:gridCol>
                <a:gridCol w="523875">
                  <a:extLst>
                    <a:ext uri="{9D8B030D-6E8A-4147-A177-3AD203B41FA5}">
                      <a16:colId xmlns:a16="http://schemas.microsoft.com/office/drawing/2014/main" val="2407327584"/>
                    </a:ext>
                  </a:extLst>
                </a:gridCol>
                <a:gridCol w="695325">
                  <a:extLst>
                    <a:ext uri="{9D8B030D-6E8A-4147-A177-3AD203B41FA5}">
                      <a16:colId xmlns:a16="http://schemas.microsoft.com/office/drawing/2014/main" val="2297515603"/>
                    </a:ext>
                  </a:extLst>
                </a:gridCol>
                <a:gridCol w="828675">
                  <a:extLst>
                    <a:ext uri="{9D8B030D-6E8A-4147-A177-3AD203B41FA5}">
                      <a16:colId xmlns:a16="http://schemas.microsoft.com/office/drawing/2014/main" val="3116716651"/>
                    </a:ext>
                  </a:extLst>
                </a:gridCol>
                <a:gridCol w="689481">
                  <a:extLst>
                    <a:ext uri="{9D8B030D-6E8A-4147-A177-3AD203B41FA5}">
                      <a16:colId xmlns:a16="http://schemas.microsoft.com/office/drawing/2014/main" val="2722676953"/>
                    </a:ext>
                  </a:extLst>
                </a:gridCol>
                <a:gridCol w="896747">
                  <a:extLst>
                    <a:ext uri="{9D8B030D-6E8A-4147-A177-3AD203B41FA5}">
                      <a16:colId xmlns:a16="http://schemas.microsoft.com/office/drawing/2014/main" val="1592253575"/>
                    </a:ext>
                  </a:extLst>
                </a:gridCol>
                <a:gridCol w="697471">
                  <a:extLst>
                    <a:ext uri="{9D8B030D-6E8A-4147-A177-3AD203B41FA5}">
                      <a16:colId xmlns:a16="http://schemas.microsoft.com/office/drawing/2014/main" val="988220278"/>
                    </a:ext>
                  </a:extLst>
                </a:gridCol>
                <a:gridCol w="697469">
                  <a:extLst>
                    <a:ext uri="{9D8B030D-6E8A-4147-A177-3AD203B41FA5}">
                      <a16:colId xmlns:a16="http://schemas.microsoft.com/office/drawing/2014/main" val="425290532"/>
                    </a:ext>
                  </a:extLst>
                </a:gridCol>
                <a:gridCol w="697471">
                  <a:extLst>
                    <a:ext uri="{9D8B030D-6E8A-4147-A177-3AD203B41FA5}">
                      <a16:colId xmlns:a16="http://schemas.microsoft.com/office/drawing/2014/main" val="3561964601"/>
                    </a:ext>
                  </a:extLst>
                </a:gridCol>
              </a:tblGrid>
              <a:tr h="415634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Municipality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Area</a:t>
                      </a:r>
                    </a:p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(ha)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Elevation (m)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Slope (%)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Dominant land use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Dominant soil texture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Runoff (mm/</a:t>
                      </a:r>
                      <a:r>
                        <a:rPr lang="en-CA" sz="1000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Runoff std (mm/</a:t>
                      </a:r>
                      <a:r>
                        <a:rPr lang="en-CA" sz="1000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TSS (ton/</a:t>
                      </a:r>
                      <a:r>
                        <a:rPr lang="en-CA" sz="1000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TSS std (ton/</a:t>
                      </a:r>
                      <a:r>
                        <a:rPr lang="en-CA" sz="1000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…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0991502"/>
                  </a:ext>
                </a:extLst>
              </a:tr>
              <a:tr h="360723">
                <a:tc>
                  <a:txBody>
                    <a:bodyPr/>
                    <a:lstStyle/>
                    <a:p>
                      <a:r>
                        <a:rPr lang="en-CA" sz="1000" dirty="0"/>
                        <a:t>County 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5274275"/>
                  </a:ext>
                </a:extLst>
              </a:tr>
              <a:tr h="370375">
                <a:tc>
                  <a:txBody>
                    <a:bodyPr/>
                    <a:lstStyle/>
                    <a:p>
                      <a:r>
                        <a:rPr lang="en-CA" sz="1000" dirty="0"/>
                        <a:t>County 2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5466136"/>
                  </a:ext>
                </a:extLst>
              </a:tr>
              <a:tr h="389444">
                <a:tc>
                  <a:txBody>
                    <a:bodyPr/>
                    <a:lstStyle/>
                    <a:p>
                      <a:r>
                        <a:rPr lang="en-CA" sz="1000" dirty="0"/>
                        <a:t>MD sample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52422437"/>
                  </a:ext>
                </a:extLst>
              </a:tr>
              <a:tr h="389444">
                <a:tc>
                  <a:txBody>
                    <a:bodyPr/>
                    <a:lstStyle/>
                    <a:p>
                      <a:r>
                        <a:rPr lang="en-CA" sz="1000" dirty="0"/>
                        <a:t>…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9379551"/>
                  </a:ext>
                </a:extLst>
              </a:tr>
            </a:tbl>
          </a:graphicData>
        </a:graphic>
      </p:graphicFrame>
      <p:graphicFrame>
        <p:nvGraphicFramePr>
          <p:cNvPr id="177" name="Table 176">
            <a:extLst>
              <a:ext uri="{FF2B5EF4-FFF2-40B4-BE49-F238E27FC236}">
                <a16:creationId xmlns:a16="http://schemas.microsoft.com/office/drawing/2014/main" id="{6724B4EC-D67D-440E-AFD5-32274BFA7431}"/>
              </a:ext>
            </a:extLst>
          </p:cNvPr>
          <p:cNvGraphicFramePr>
            <a:graphicFrameLocks noGrp="1"/>
          </p:cNvGraphicFramePr>
          <p:nvPr/>
        </p:nvGraphicFramePr>
        <p:xfrm>
          <a:off x="9905504" y="4058155"/>
          <a:ext cx="2165396" cy="1588926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1395784">
                  <a:extLst>
                    <a:ext uri="{9D8B030D-6E8A-4147-A177-3AD203B41FA5}">
                      <a16:colId xmlns:a16="http://schemas.microsoft.com/office/drawing/2014/main" val="4226717433"/>
                    </a:ext>
                  </a:extLst>
                </a:gridCol>
                <a:gridCol w="769612">
                  <a:extLst>
                    <a:ext uri="{9D8B030D-6E8A-4147-A177-3AD203B41FA5}">
                      <a16:colId xmlns:a16="http://schemas.microsoft.com/office/drawing/2014/main" val="2569481145"/>
                    </a:ext>
                  </a:extLst>
                </a:gridCol>
              </a:tblGrid>
              <a:tr h="226074">
                <a:tc>
                  <a:txBody>
                    <a:bodyPr/>
                    <a:lstStyle/>
                    <a:p>
                      <a:r>
                        <a:rPr lang="en-CA" sz="1000" b="1" dirty="0">
                          <a:solidFill>
                            <a:schemeClr val="bg1"/>
                          </a:solidFill>
                        </a:rPr>
                        <a:t>Effectiveness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b="1" dirty="0">
                          <a:solidFill>
                            <a:schemeClr val="bg1"/>
                          </a:solidFill>
                        </a:rPr>
                        <a:t>Value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607"/>
                  </a:ext>
                </a:extLst>
              </a:tr>
              <a:tr h="226074">
                <a:tc>
                  <a:txBody>
                    <a:bodyPr/>
                    <a:lstStyle/>
                    <a:p>
                      <a:r>
                        <a:rPr lang="en-CA" sz="1000" dirty="0"/>
                        <a:t>Total P off-site (kg/</a:t>
                      </a:r>
                      <a:r>
                        <a:rPr lang="en-CA" sz="1000" dirty="0" err="1"/>
                        <a:t>yr</a:t>
                      </a:r>
                      <a:r>
                        <a:rPr lang="en-CA" sz="1000" dirty="0"/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-3,521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9618606"/>
                  </a:ext>
                </a:extLst>
              </a:tr>
              <a:tr h="283262">
                <a:tc>
                  <a:txBody>
                    <a:bodyPr/>
                    <a:lstStyle/>
                    <a:p>
                      <a:r>
                        <a:rPr lang="en-CA" sz="1000" dirty="0"/>
                        <a:t>Carbon (ton/</a:t>
                      </a:r>
                      <a:r>
                        <a:rPr lang="en-CA" sz="1000" dirty="0" err="1"/>
                        <a:t>yr</a:t>
                      </a:r>
                      <a:r>
                        <a:rPr lang="en-CA" sz="1000" dirty="0"/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151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527315"/>
                  </a:ext>
                </a:extLst>
              </a:tr>
              <a:tr h="283262">
                <a:tc>
                  <a:txBody>
                    <a:bodyPr/>
                    <a:lstStyle/>
                    <a:p>
                      <a:r>
                        <a:rPr lang="en-CA" sz="1000" dirty="0"/>
                        <a:t>Flood mitigation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403665"/>
                  </a:ext>
                </a:extLst>
              </a:tr>
              <a:tr h="283262">
                <a:tc>
                  <a:txBody>
                    <a:bodyPr/>
                    <a:lstStyle/>
                    <a:p>
                      <a:r>
                        <a:rPr lang="en-CA" sz="1000" dirty="0"/>
                        <a:t>Soil water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1411932"/>
                  </a:ext>
                </a:extLst>
              </a:tr>
              <a:tr h="226074">
                <a:tc>
                  <a:txBody>
                    <a:bodyPr/>
                    <a:lstStyle/>
                    <a:p>
                      <a:r>
                        <a:rPr lang="en-CA" sz="1050" dirty="0"/>
                        <a:t>…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5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6457140"/>
                  </a:ext>
                </a:extLst>
              </a:tr>
            </a:tbl>
          </a:graphicData>
        </a:graphic>
      </p:graphicFrame>
      <p:graphicFrame>
        <p:nvGraphicFramePr>
          <p:cNvPr id="178" name="Table 177">
            <a:extLst>
              <a:ext uri="{FF2B5EF4-FFF2-40B4-BE49-F238E27FC236}">
                <a16:creationId xmlns:a16="http://schemas.microsoft.com/office/drawing/2014/main" id="{3DA6531A-5B16-408C-A31B-1160155B5B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4757250"/>
              </p:ext>
            </p:extLst>
          </p:nvPr>
        </p:nvGraphicFramePr>
        <p:xfrm>
          <a:off x="9897758" y="633002"/>
          <a:ext cx="2257298" cy="2535695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758843">
                  <a:extLst>
                    <a:ext uri="{9D8B030D-6E8A-4147-A177-3AD203B41FA5}">
                      <a16:colId xmlns:a16="http://schemas.microsoft.com/office/drawing/2014/main" val="4226717433"/>
                    </a:ext>
                  </a:extLst>
                </a:gridCol>
                <a:gridCol w="559413">
                  <a:extLst>
                    <a:ext uri="{9D8B030D-6E8A-4147-A177-3AD203B41FA5}">
                      <a16:colId xmlns:a16="http://schemas.microsoft.com/office/drawing/2014/main" val="2569481145"/>
                    </a:ext>
                  </a:extLst>
                </a:gridCol>
                <a:gridCol w="473997">
                  <a:extLst>
                    <a:ext uri="{9D8B030D-6E8A-4147-A177-3AD203B41FA5}">
                      <a16:colId xmlns:a16="http://schemas.microsoft.com/office/drawing/2014/main" val="3485704139"/>
                    </a:ext>
                  </a:extLst>
                </a:gridCol>
                <a:gridCol w="465045">
                  <a:extLst>
                    <a:ext uri="{9D8B030D-6E8A-4147-A177-3AD203B41FA5}">
                      <a16:colId xmlns:a16="http://schemas.microsoft.com/office/drawing/2014/main" val="3680190404"/>
                    </a:ext>
                  </a:extLst>
                </a:gridCol>
              </a:tblGrid>
              <a:tr h="301675">
                <a:tc>
                  <a:txBody>
                    <a:bodyPr/>
                    <a:lstStyle/>
                    <a:p>
                      <a:r>
                        <a:rPr lang="en-CA" sz="800" b="1" dirty="0">
                          <a:solidFill>
                            <a:schemeClr val="bg1"/>
                          </a:solidFill>
                        </a:rPr>
                        <a:t>BMP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b="1" dirty="0">
                          <a:solidFill>
                            <a:schemeClr val="bg1"/>
                          </a:solidFill>
                        </a:rPr>
                        <a:t>Count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b="1" dirty="0">
                          <a:solidFill>
                            <a:schemeClr val="bg1"/>
                          </a:solidFill>
                        </a:rPr>
                        <a:t>Area (ha)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b="1" dirty="0">
                          <a:solidFill>
                            <a:schemeClr val="bg1"/>
                          </a:solidFill>
                        </a:rPr>
                        <a:t>Cost</a:t>
                      </a:r>
                    </a:p>
                    <a:p>
                      <a:r>
                        <a:rPr lang="en-CA" sz="800" b="1" dirty="0">
                          <a:solidFill>
                            <a:schemeClr val="bg1"/>
                          </a:solidFill>
                        </a:rPr>
                        <a:t>($/ha)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607"/>
                  </a:ext>
                </a:extLst>
              </a:tr>
              <a:tr h="345210">
                <a:tc>
                  <a:txBody>
                    <a:bodyPr/>
                    <a:lstStyle/>
                    <a:p>
                      <a:r>
                        <a:rPr lang="en-CA" sz="700" dirty="0"/>
                        <a:t>Cover crop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132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527315"/>
                  </a:ext>
                </a:extLst>
              </a:tr>
              <a:tr h="252265">
                <a:tc>
                  <a:txBody>
                    <a:bodyPr/>
                    <a:lstStyle/>
                    <a:p>
                      <a:r>
                        <a:rPr lang="en-CA" sz="700" dirty="0"/>
                        <a:t>Wetland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15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403665"/>
                  </a:ext>
                </a:extLst>
              </a:tr>
              <a:tr h="301675">
                <a:tc>
                  <a:txBody>
                    <a:bodyPr/>
                    <a:lstStyle/>
                    <a:p>
                      <a:r>
                        <a:rPr lang="en-CA" sz="700" dirty="0"/>
                        <a:t>…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6457140"/>
                  </a:ext>
                </a:extLst>
              </a:tr>
              <a:tr h="301675"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9403073"/>
                  </a:ext>
                </a:extLst>
              </a:tr>
              <a:tr h="301675"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1727525"/>
                  </a:ext>
                </a:extLst>
              </a:tr>
              <a:tr h="301675"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0374012"/>
                  </a:ext>
                </a:extLst>
              </a:tr>
              <a:tr h="388100">
                <a:tc>
                  <a:txBody>
                    <a:bodyPr/>
                    <a:lstStyle/>
                    <a:p>
                      <a:pPr algn="ctr"/>
                      <a:r>
                        <a:rPr lang="en-CA" sz="1000" b="1" dirty="0">
                          <a:solidFill>
                            <a:schemeClr val="bg1"/>
                          </a:solidFill>
                        </a:rPr>
                        <a:t>Total cost</a:t>
                      </a:r>
                    </a:p>
                    <a:p>
                      <a:pPr algn="ctr"/>
                      <a:r>
                        <a:rPr lang="en-CA" sz="1000" b="1" dirty="0">
                          <a:solidFill>
                            <a:schemeClr val="bg1"/>
                          </a:solidFill>
                        </a:rPr>
                        <a:t>($/</a:t>
                      </a:r>
                      <a:r>
                        <a:rPr lang="en-CA" sz="1000" b="1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1000" b="1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CA" sz="1200" b="1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CA" sz="7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sz="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050421"/>
                  </a:ext>
                </a:extLst>
              </a:tr>
            </a:tbl>
          </a:graphicData>
        </a:graphic>
      </p:graphicFrame>
      <p:sp>
        <p:nvSpPr>
          <p:cNvPr id="179" name="Rectangle 178">
            <a:extLst>
              <a:ext uri="{FF2B5EF4-FFF2-40B4-BE49-F238E27FC236}">
                <a16:creationId xmlns:a16="http://schemas.microsoft.com/office/drawing/2014/main" id="{882130AC-AD1C-4E9D-9FC7-3BC2A7C7881A}"/>
              </a:ext>
            </a:extLst>
          </p:cNvPr>
          <p:cNvSpPr/>
          <p:nvPr/>
        </p:nvSpPr>
        <p:spPr>
          <a:xfrm>
            <a:off x="10039823" y="6523688"/>
            <a:ext cx="828000" cy="21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dirty="0"/>
              <a:t>Export </a:t>
            </a:r>
            <a:r>
              <a:rPr lang="en-CA" sz="1200" baseline="30000" dirty="0"/>
              <a:t>(?)</a:t>
            </a: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87C2E434-693C-4787-A9E6-6974A5B13771}"/>
              </a:ext>
            </a:extLst>
          </p:cNvPr>
          <p:cNvSpPr txBox="1"/>
          <p:nvPr/>
        </p:nvSpPr>
        <p:spPr>
          <a:xfrm>
            <a:off x="9873157" y="3841278"/>
            <a:ext cx="21977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/>
              <a:t>Watershed outlet summary</a:t>
            </a:r>
            <a:r>
              <a:rPr lang="en-CA" sz="1100" b="1" baseline="30000" dirty="0"/>
              <a:t>(?)</a:t>
            </a:r>
          </a:p>
        </p:txBody>
      </p:sp>
      <p:sp>
        <p:nvSpPr>
          <p:cNvPr id="181" name="Rectangle 180">
            <a:extLst>
              <a:ext uri="{FF2B5EF4-FFF2-40B4-BE49-F238E27FC236}">
                <a16:creationId xmlns:a16="http://schemas.microsoft.com/office/drawing/2014/main" id="{85101149-2821-4022-A5F7-EE73C42D82DF}"/>
              </a:ext>
            </a:extLst>
          </p:cNvPr>
          <p:cNvSpPr/>
          <p:nvPr/>
        </p:nvSpPr>
        <p:spPr>
          <a:xfrm>
            <a:off x="11087193" y="6523688"/>
            <a:ext cx="828000" cy="21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dirty="0"/>
              <a:t>Report </a:t>
            </a:r>
            <a:r>
              <a:rPr lang="en-CA" sz="1200" baseline="30000" dirty="0"/>
              <a:t>(?)</a:t>
            </a: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62D1FC62-234F-46AC-9E7F-3A847EEB41AD}"/>
              </a:ext>
            </a:extLst>
          </p:cNvPr>
          <p:cNvSpPr txBox="1"/>
          <p:nvPr/>
        </p:nvSpPr>
        <p:spPr>
          <a:xfrm>
            <a:off x="9860364" y="390756"/>
            <a:ext cx="18004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/>
              <a:t>Existing BMP summary</a:t>
            </a:r>
            <a:r>
              <a:rPr lang="en-CA" sz="1100" b="1" baseline="30000" dirty="0"/>
              <a:t>(?)</a:t>
            </a:r>
          </a:p>
        </p:txBody>
      </p:sp>
      <p:graphicFrame>
        <p:nvGraphicFramePr>
          <p:cNvPr id="68" name="Table 67">
            <a:extLst>
              <a:ext uri="{FF2B5EF4-FFF2-40B4-BE49-F238E27FC236}">
                <a16:creationId xmlns:a16="http://schemas.microsoft.com/office/drawing/2014/main" id="{42B8ADE4-CC36-4937-92BD-FC1E64545A23}"/>
              </a:ext>
            </a:extLst>
          </p:cNvPr>
          <p:cNvGraphicFramePr>
            <a:graphicFrameLocks noGrp="1"/>
          </p:cNvGraphicFramePr>
          <p:nvPr/>
        </p:nvGraphicFramePr>
        <p:xfrm>
          <a:off x="7017579" y="648102"/>
          <a:ext cx="1511930" cy="1515106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243720">
                  <a:extLst>
                    <a:ext uri="{9D8B030D-6E8A-4147-A177-3AD203B41FA5}">
                      <a16:colId xmlns:a16="http://schemas.microsoft.com/office/drawing/2014/main" val="2586563298"/>
                    </a:ext>
                  </a:extLst>
                </a:gridCol>
                <a:gridCol w="1268210">
                  <a:extLst>
                    <a:ext uri="{9D8B030D-6E8A-4147-A177-3AD203B41FA5}">
                      <a16:colId xmlns:a16="http://schemas.microsoft.com/office/drawing/2014/main" val="1007114525"/>
                    </a:ext>
                  </a:extLst>
                </a:gridCol>
              </a:tblGrid>
              <a:tr h="271180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Boundary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9325452"/>
                  </a:ext>
                </a:extLst>
              </a:tr>
              <a:tr h="23808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Stream 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8218344"/>
                  </a:ext>
                </a:extLst>
              </a:tr>
              <a:tr h="299102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/>
                        <a:t>Summarization Level</a:t>
                      </a:r>
                    </a:p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/>
                        <a:t>LSD or Parcel</a:t>
                      </a:r>
                    </a:p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/>
                        <a:t>Municipality</a:t>
                      </a:r>
                    </a:p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 err="1"/>
                        <a:t>Subwatershed</a:t>
                      </a:r>
                      <a:endParaRPr lang="en-CA" sz="800" dirty="0"/>
                    </a:p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/>
                        <a:t>Watershed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27544534"/>
                  </a:ext>
                </a:extLst>
              </a:tr>
            </a:tbl>
          </a:graphicData>
        </a:graphic>
      </p:graphicFrame>
      <p:grpSp>
        <p:nvGrpSpPr>
          <p:cNvPr id="3" name="Group 2">
            <a:extLst>
              <a:ext uri="{FF2B5EF4-FFF2-40B4-BE49-F238E27FC236}">
                <a16:creationId xmlns:a16="http://schemas.microsoft.com/office/drawing/2014/main" id="{11C095FC-6FEE-4DE2-98CC-8E2A80A6A6D3}"/>
              </a:ext>
            </a:extLst>
          </p:cNvPr>
          <p:cNvGrpSpPr/>
          <p:nvPr/>
        </p:nvGrpSpPr>
        <p:grpSpPr>
          <a:xfrm>
            <a:off x="7014601" y="442664"/>
            <a:ext cx="1511930" cy="1664565"/>
            <a:chOff x="6960437" y="437025"/>
            <a:chExt cx="1511930" cy="1664565"/>
          </a:xfrm>
        </p:grpSpPr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F63A6ED8-8EB6-4F24-BBB9-B826CA9E78A2}"/>
                </a:ext>
              </a:extLst>
            </p:cNvPr>
            <p:cNvGrpSpPr/>
            <p:nvPr/>
          </p:nvGrpSpPr>
          <p:grpSpPr>
            <a:xfrm>
              <a:off x="6960437" y="437025"/>
              <a:ext cx="1511930" cy="205437"/>
              <a:chOff x="6528872" y="1807230"/>
              <a:chExt cx="2227805" cy="449218"/>
            </a:xfrm>
          </p:grpSpPr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FFBAC9AF-F2EE-4B48-BDB7-1ABC668929C8}"/>
                  </a:ext>
                </a:extLst>
              </p:cNvPr>
              <p:cNvSpPr/>
              <p:nvPr/>
            </p:nvSpPr>
            <p:spPr>
              <a:xfrm>
                <a:off x="6528872" y="1807230"/>
                <a:ext cx="2227805" cy="44921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sz="900" dirty="0"/>
                  <a:t>Legend</a:t>
                </a:r>
              </a:p>
            </p:txBody>
          </p:sp>
          <p:sp>
            <p:nvSpPr>
              <p:cNvPr id="77" name="Isosceles Triangle 76">
                <a:extLst>
                  <a:ext uri="{FF2B5EF4-FFF2-40B4-BE49-F238E27FC236}">
                    <a16:creationId xmlns:a16="http://schemas.microsoft.com/office/drawing/2014/main" id="{32D186DD-0DB7-4C9A-BB60-F3812FD5271C}"/>
                  </a:ext>
                </a:extLst>
              </p:cNvPr>
              <p:cNvSpPr/>
              <p:nvPr/>
            </p:nvSpPr>
            <p:spPr>
              <a:xfrm rot="10800000">
                <a:off x="8495551" y="1959838"/>
                <a:ext cx="144001" cy="14399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</p:grp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0BAAC5FD-9609-4506-8F37-28A875DE24DF}"/>
                </a:ext>
              </a:extLst>
            </p:cNvPr>
            <p:cNvSpPr/>
            <p:nvPr/>
          </p:nvSpPr>
          <p:spPr>
            <a:xfrm>
              <a:off x="7291131" y="978437"/>
              <a:ext cx="180000" cy="72000"/>
            </a:xfrm>
            <a:custGeom>
              <a:avLst/>
              <a:gdLst>
                <a:gd name="connsiteX0" fmla="*/ 0 w 192882"/>
                <a:gd name="connsiteY0" fmla="*/ 83344 h 85725"/>
                <a:gd name="connsiteX1" fmla="*/ 76200 w 192882"/>
                <a:gd name="connsiteY1" fmla="*/ 0 h 85725"/>
                <a:gd name="connsiteX2" fmla="*/ 123825 w 192882"/>
                <a:gd name="connsiteY2" fmla="*/ 85725 h 85725"/>
                <a:gd name="connsiteX3" fmla="*/ 192882 w 192882"/>
                <a:gd name="connsiteY3" fmla="*/ 9525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882" h="85725">
                  <a:moveTo>
                    <a:pt x="0" y="83344"/>
                  </a:moveTo>
                  <a:lnTo>
                    <a:pt x="76200" y="0"/>
                  </a:lnTo>
                  <a:lnTo>
                    <a:pt x="123825" y="85725"/>
                  </a:lnTo>
                  <a:lnTo>
                    <a:pt x="192882" y="9525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AF3AE1FF-56ED-4ABA-A3BE-76EE828F0832}"/>
                </a:ext>
              </a:extLst>
            </p:cNvPr>
            <p:cNvSpPr/>
            <p:nvPr/>
          </p:nvSpPr>
          <p:spPr>
            <a:xfrm>
              <a:off x="7296688" y="689430"/>
              <a:ext cx="180000" cy="144000"/>
            </a:xfrm>
            <a:custGeom>
              <a:avLst/>
              <a:gdLst>
                <a:gd name="connsiteX0" fmla="*/ 9525 w 187325"/>
                <a:gd name="connsiteY0" fmla="*/ 149225 h 196850"/>
                <a:gd name="connsiteX1" fmla="*/ 0 w 187325"/>
                <a:gd name="connsiteY1" fmla="*/ 53975 h 196850"/>
                <a:gd name="connsiteX2" fmla="*/ 31750 w 187325"/>
                <a:gd name="connsiteY2" fmla="*/ 15875 h 196850"/>
                <a:gd name="connsiteX3" fmla="*/ 101600 w 187325"/>
                <a:gd name="connsiteY3" fmla="*/ 0 h 196850"/>
                <a:gd name="connsiteX4" fmla="*/ 155575 w 187325"/>
                <a:gd name="connsiteY4" fmla="*/ 57150 h 196850"/>
                <a:gd name="connsiteX5" fmla="*/ 187325 w 187325"/>
                <a:gd name="connsiteY5" fmla="*/ 123825 h 196850"/>
                <a:gd name="connsiteX6" fmla="*/ 114300 w 187325"/>
                <a:gd name="connsiteY6" fmla="*/ 168275 h 196850"/>
                <a:gd name="connsiteX7" fmla="*/ 53975 w 187325"/>
                <a:gd name="connsiteY7" fmla="*/ 196850 h 196850"/>
                <a:gd name="connsiteX8" fmla="*/ 9525 w 187325"/>
                <a:gd name="connsiteY8" fmla="*/ 149225 h 19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7325" h="196850">
                  <a:moveTo>
                    <a:pt x="9525" y="149225"/>
                  </a:moveTo>
                  <a:lnTo>
                    <a:pt x="0" y="53975"/>
                  </a:lnTo>
                  <a:lnTo>
                    <a:pt x="31750" y="15875"/>
                  </a:lnTo>
                  <a:lnTo>
                    <a:pt x="101600" y="0"/>
                  </a:lnTo>
                  <a:lnTo>
                    <a:pt x="155575" y="57150"/>
                  </a:lnTo>
                  <a:lnTo>
                    <a:pt x="187325" y="123825"/>
                  </a:lnTo>
                  <a:lnTo>
                    <a:pt x="114300" y="168275"/>
                  </a:lnTo>
                  <a:lnTo>
                    <a:pt x="53975" y="196850"/>
                  </a:lnTo>
                  <a:lnTo>
                    <a:pt x="9525" y="149225"/>
                  </a:lnTo>
                  <a:close/>
                </a:path>
              </a:pathLst>
            </a:cu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>
                <a:solidFill>
                  <a:schemeClr val="dk1"/>
                </a:solidFill>
              </a:endParaRPr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F18E9283-BB29-4246-A90E-D724E82E5D79}"/>
                </a:ext>
              </a:extLst>
            </p:cNvPr>
            <p:cNvSpPr/>
            <p:nvPr/>
          </p:nvSpPr>
          <p:spPr>
            <a:xfrm>
              <a:off x="7319494" y="1802526"/>
              <a:ext cx="108000" cy="1080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FA115069-8876-461B-AB79-93F5832F47A5}"/>
                </a:ext>
              </a:extLst>
            </p:cNvPr>
            <p:cNvSpPr/>
            <p:nvPr/>
          </p:nvSpPr>
          <p:spPr>
            <a:xfrm>
              <a:off x="7319494" y="1605170"/>
              <a:ext cx="108000" cy="108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46907976-3624-4E39-84C3-73E86B19288C}"/>
                </a:ext>
              </a:extLst>
            </p:cNvPr>
            <p:cNvSpPr/>
            <p:nvPr/>
          </p:nvSpPr>
          <p:spPr>
            <a:xfrm>
              <a:off x="7325655" y="1399607"/>
              <a:ext cx="108000" cy="1080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1EEEF741-5FA5-416E-B486-6E78FDF5B105}"/>
                </a:ext>
              </a:extLst>
            </p:cNvPr>
            <p:cNvSpPr/>
            <p:nvPr/>
          </p:nvSpPr>
          <p:spPr>
            <a:xfrm>
              <a:off x="7319494" y="1993590"/>
              <a:ext cx="108000" cy="1080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4E480B6C-2A2C-4B02-B0E9-BA4D68B5FF92}"/>
              </a:ext>
            </a:extLst>
          </p:cNvPr>
          <p:cNvSpPr/>
          <p:nvPr/>
        </p:nvSpPr>
        <p:spPr>
          <a:xfrm>
            <a:off x="2876551" y="3052155"/>
            <a:ext cx="2642237" cy="1491269"/>
          </a:xfrm>
          <a:custGeom>
            <a:avLst/>
            <a:gdLst>
              <a:gd name="connsiteX0" fmla="*/ 1876425 w 2495550"/>
              <a:gd name="connsiteY0" fmla="*/ 0 h 1123950"/>
              <a:gd name="connsiteX1" fmla="*/ 2085975 w 2495550"/>
              <a:gd name="connsiteY1" fmla="*/ 95250 h 1123950"/>
              <a:gd name="connsiteX2" fmla="*/ 2314575 w 2495550"/>
              <a:gd name="connsiteY2" fmla="*/ 85725 h 1123950"/>
              <a:gd name="connsiteX3" fmla="*/ 2457450 w 2495550"/>
              <a:gd name="connsiteY3" fmla="*/ 152400 h 1123950"/>
              <a:gd name="connsiteX4" fmla="*/ 2495550 w 2495550"/>
              <a:gd name="connsiteY4" fmla="*/ 314325 h 1123950"/>
              <a:gd name="connsiteX5" fmla="*/ 2466975 w 2495550"/>
              <a:gd name="connsiteY5" fmla="*/ 447675 h 1123950"/>
              <a:gd name="connsiteX6" fmla="*/ 2390775 w 2495550"/>
              <a:gd name="connsiteY6" fmla="*/ 514350 h 1123950"/>
              <a:gd name="connsiteX7" fmla="*/ 2295525 w 2495550"/>
              <a:gd name="connsiteY7" fmla="*/ 609600 h 1123950"/>
              <a:gd name="connsiteX8" fmla="*/ 2276475 w 2495550"/>
              <a:gd name="connsiteY8" fmla="*/ 714375 h 1123950"/>
              <a:gd name="connsiteX9" fmla="*/ 2247900 w 2495550"/>
              <a:gd name="connsiteY9" fmla="*/ 857250 h 1123950"/>
              <a:gd name="connsiteX10" fmla="*/ 2295525 w 2495550"/>
              <a:gd name="connsiteY10" fmla="*/ 923925 h 1123950"/>
              <a:gd name="connsiteX11" fmla="*/ 2209800 w 2495550"/>
              <a:gd name="connsiteY11" fmla="*/ 1009650 h 1123950"/>
              <a:gd name="connsiteX12" fmla="*/ 1504950 w 2495550"/>
              <a:gd name="connsiteY12" fmla="*/ 1114425 h 1123950"/>
              <a:gd name="connsiteX13" fmla="*/ 657225 w 2495550"/>
              <a:gd name="connsiteY13" fmla="*/ 1123950 h 1123950"/>
              <a:gd name="connsiteX14" fmla="*/ 0 w 2495550"/>
              <a:gd name="connsiteY14" fmla="*/ 1085850 h 1123950"/>
              <a:gd name="connsiteX15" fmla="*/ 0 w 2495550"/>
              <a:gd name="connsiteY15" fmla="*/ 923925 h 1123950"/>
              <a:gd name="connsiteX16" fmla="*/ 85725 w 2495550"/>
              <a:gd name="connsiteY16" fmla="*/ 647700 h 1123950"/>
              <a:gd name="connsiteX17" fmla="*/ 361950 w 2495550"/>
              <a:gd name="connsiteY17" fmla="*/ 533400 h 1123950"/>
              <a:gd name="connsiteX18" fmla="*/ 752475 w 2495550"/>
              <a:gd name="connsiteY18" fmla="*/ 257175 h 1123950"/>
              <a:gd name="connsiteX19" fmla="*/ 942975 w 2495550"/>
              <a:gd name="connsiteY19" fmla="*/ 123825 h 1123950"/>
              <a:gd name="connsiteX20" fmla="*/ 1562100 w 2495550"/>
              <a:gd name="connsiteY20" fmla="*/ 57150 h 1123950"/>
              <a:gd name="connsiteX21" fmla="*/ 1876425 w 2495550"/>
              <a:gd name="connsiteY21" fmla="*/ 0 h 1123950"/>
              <a:gd name="connsiteX0" fmla="*/ 1876425 w 2495550"/>
              <a:gd name="connsiteY0" fmla="*/ 0 h 1123950"/>
              <a:gd name="connsiteX1" fmla="*/ 2085975 w 2495550"/>
              <a:gd name="connsiteY1" fmla="*/ 95250 h 1123950"/>
              <a:gd name="connsiteX2" fmla="*/ 2457450 w 2495550"/>
              <a:gd name="connsiteY2" fmla="*/ 152400 h 1123950"/>
              <a:gd name="connsiteX3" fmla="*/ 2495550 w 2495550"/>
              <a:gd name="connsiteY3" fmla="*/ 314325 h 1123950"/>
              <a:gd name="connsiteX4" fmla="*/ 2466975 w 2495550"/>
              <a:gd name="connsiteY4" fmla="*/ 447675 h 1123950"/>
              <a:gd name="connsiteX5" fmla="*/ 2390775 w 2495550"/>
              <a:gd name="connsiteY5" fmla="*/ 514350 h 1123950"/>
              <a:gd name="connsiteX6" fmla="*/ 2295525 w 2495550"/>
              <a:gd name="connsiteY6" fmla="*/ 609600 h 1123950"/>
              <a:gd name="connsiteX7" fmla="*/ 2276475 w 2495550"/>
              <a:gd name="connsiteY7" fmla="*/ 714375 h 1123950"/>
              <a:gd name="connsiteX8" fmla="*/ 2247900 w 2495550"/>
              <a:gd name="connsiteY8" fmla="*/ 857250 h 1123950"/>
              <a:gd name="connsiteX9" fmla="*/ 2295525 w 2495550"/>
              <a:gd name="connsiteY9" fmla="*/ 923925 h 1123950"/>
              <a:gd name="connsiteX10" fmla="*/ 2209800 w 2495550"/>
              <a:gd name="connsiteY10" fmla="*/ 1009650 h 1123950"/>
              <a:gd name="connsiteX11" fmla="*/ 1504950 w 2495550"/>
              <a:gd name="connsiteY11" fmla="*/ 1114425 h 1123950"/>
              <a:gd name="connsiteX12" fmla="*/ 657225 w 2495550"/>
              <a:gd name="connsiteY12" fmla="*/ 1123950 h 1123950"/>
              <a:gd name="connsiteX13" fmla="*/ 0 w 2495550"/>
              <a:gd name="connsiteY13" fmla="*/ 1085850 h 1123950"/>
              <a:gd name="connsiteX14" fmla="*/ 0 w 2495550"/>
              <a:gd name="connsiteY14" fmla="*/ 923925 h 1123950"/>
              <a:gd name="connsiteX15" fmla="*/ 85725 w 2495550"/>
              <a:gd name="connsiteY15" fmla="*/ 647700 h 1123950"/>
              <a:gd name="connsiteX16" fmla="*/ 361950 w 2495550"/>
              <a:gd name="connsiteY16" fmla="*/ 533400 h 1123950"/>
              <a:gd name="connsiteX17" fmla="*/ 752475 w 2495550"/>
              <a:gd name="connsiteY17" fmla="*/ 257175 h 1123950"/>
              <a:gd name="connsiteX18" fmla="*/ 942975 w 2495550"/>
              <a:gd name="connsiteY18" fmla="*/ 123825 h 1123950"/>
              <a:gd name="connsiteX19" fmla="*/ 1562100 w 2495550"/>
              <a:gd name="connsiteY19" fmla="*/ 57150 h 1123950"/>
              <a:gd name="connsiteX20" fmla="*/ 1876425 w 2495550"/>
              <a:gd name="connsiteY20" fmla="*/ 0 h 1123950"/>
              <a:gd name="connsiteX0" fmla="*/ 1876425 w 2495550"/>
              <a:gd name="connsiteY0" fmla="*/ 0 h 1123950"/>
              <a:gd name="connsiteX1" fmla="*/ 2085975 w 2495550"/>
              <a:gd name="connsiteY1" fmla="*/ 95250 h 1123950"/>
              <a:gd name="connsiteX2" fmla="*/ 2495550 w 2495550"/>
              <a:gd name="connsiteY2" fmla="*/ 314325 h 1123950"/>
              <a:gd name="connsiteX3" fmla="*/ 2466975 w 2495550"/>
              <a:gd name="connsiteY3" fmla="*/ 447675 h 1123950"/>
              <a:gd name="connsiteX4" fmla="*/ 2390775 w 2495550"/>
              <a:gd name="connsiteY4" fmla="*/ 514350 h 1123950"/>
              <a:gd name="connsiteX5" fmla="*/ 2295525 w 2495550"/>
              <a:gd name="connsiteY5" fmla="*/ 609600 h 1123950"/>
              <a:gd name="connsiteX6" fmla="*/ 2276475 w 2495550"/>
              <a:gd name="connsiteY6" fmla="*/ 714375 h 1123950"/>
              <a:gd name="connsiteX7" fmla="*/ 2247900 w 2495550"/>
              <a:gd name="connsiteY7" fmla="*/ 857250 h 1123950"/>
              <a:gd name="connsiteX8" fmla="*/ 2295525 w 2495550"/>
              <a:gd name="connsiteY8" fmla="*/ 923925 h 1123950"/>
              <a:gd name="connsiteX9" fmla="*/ 2209800 w 2495550"/>
              <a:gd name="connsiteY9" fmla="*/ 1009650 h 1123950"/>
              <a:gd name="connsiteX10" fmla="*/ 1504950 w 2495550"/>
              <a:gd name="connsiteY10" fmla="*/ 1114425 h 1123950"/>
              <a:gd name="connsiteX11" fmla="*/ 657225 w 2495550"/>
              <a:gd name="connsiteY11" fmla="*/ 1123950 h 1123950"/>
              <a:gd name="connsiteX12" fmla="*/ 0 w 2495550"/>
              <a:gd name="connsiteY12" fmla="*/ 1085850 h 1123950"/>
              <a:gd name="connsiteX13" fmla="*/ 0 w 2495550"/>
              <a:gd name="connsiteY13" fmla="*/ 923925 h 1123950"/>
              <a:gd name="connsiteX14" fmla="*/ 85725 w 2495550"/>
              <a:gd name="connsiteY14" fmla="*/ 647700 h 1123950"/>
              <a:gd name="connsiteX15" fmla="*/ 361950 w 2495550"/>
              <a:gd name="connsiteY15" fmla="*/ 533400 h 1123950"/>
              <a:gd name="connsiteX16" fmla="*/ 752475 w 2495550"/>
              <a:gd name="connsiteY16" fmla="*/ 257175 h 1123950"/>
              <a:gd name="connsiteX17" fmla="*/ 942975 w 2495550"/>
              <a:gd name="connsiteY17" fmla="*/ 123825 h 1123950"/>
              <a:gd name="connsiteX18" fmla="*/ 1562100 w 2495550"/>
              <a:gd name="connsiteY18" fmla="*/ 57150 h 1123950"/>
              <a:gd name="connsiteX19" fmla="*/ 1876425 w 2495550"/>
              <a:gd name="connsiteY19" fmla="*/ 0 h 1123950"/>
              <a:gd name="connsiteX0" fmla="*/ 1562100 w 2495550"/>
              <a:gd name="connsiteY0" fmla="*/ 0 h 1066800"/>
              <a:gd name="connsiteX1" fmla="*/ 2085975 w 2495550"/>
              <a:gd name="connsiteY1" fmla="*/ 38100 h 1066800"/>
              <a:gd name="connsiteX2" fmla="*/ 2495550 w 2495550"/>
              <a:gd name="connsiteY2" fmla="*/ 257175 h 1066800"/>
              <a:gd name="connsiteX3" fmla="*/ 2466975 w 2495550"/>
              <a:gd name="connsiteY3" fmla="*/ 390525 h 1066800"/>
              <a:gd name="connsiteX4" fmla="*/ 2390775 w 2495550"/>
              <a:gd name="connsiteY4" fmla="*/ 457200 h 1066800"/>
              <a:gd name="connsiteX5" fmla="*/ 2295525 w 2495550"/>
              <a:gd name="connsiteY5" fmla="*/ 552450 h 1066800"/>
              <a:gd name="connsiteX6" fmla="*/ 2276475 w 2495550"/>
              <a:gd name="connsiteY6" fmla="*/ 657225 h 1066800"/>
              <a:gd name="connsiteX7" fmla="*/ 2247900 w 2495550"/>
              <a:gd name="connsiteY7" fmla="*/ 800100 h 1066800"/>
              <a:gd name="connsiteX8" fmla="*/ 2295525 w 2495550"/>
              <a:gd name="connsiteY8" fmla="*/ 866775 h 1066800"/>
              <a:gd name="connsiteX9" fmla="*/ 2209800 w 2495550"/>
              <a:gd name="connsiteY9" fmla="*/ 952500 h 1066800"/>
              <a:gd name="connsiteX10" fmla="*/ 1504950 w 2495550"/>
              <a:gd name="connsiteY10" fmla="*/ 1057275 h 1066800"/>
              <a:gd name="connsiteX11" fmla="*/ 657225 w 2495550"/>
              <a:gd name="connsiteY11" fmla="*/ 1066800 h 1066800"/>
              <a:gd name="connsiteX12" fmla="*/ 0 w 2495550"/>
              <a:gd name="connsiteY12" fmla="*/ 1028700 h 1066800"/>
              <a:gd name="connsiteX13" fmla="*/ 0 w 2495550"/>
              <a:gd name="connsiteY13" fmla="*/ 866775 h 1066800"/>
              <a:gd name="connsiteX14" fmla="*/ 85725 w 2495550"/>
              <a:gd name="connsiteY14" fmla="*/ 590550 h 1066800"/>
              <a:gd name="connsiteX15" fmla="*/ 361950 w 2495550"/>
              <a:gd name="connsiteY15" fmla="*/ 476250 h 1066800"/>
              <a:gd name="connsiteX16" fmla="*/ 752475 w 2495550"/>
              <a:gd name="connsiteY16" fmla="*/ 200025 h 1066800"/>
              <a:gd name="connsiteX17" fmla="*/ 942975 w 2495550"/>
              <a:gd name="connsiteY17" fmla="*/ 66675 h 1066800"/>
              <a:gd name="connsiteX18" fmla="*/ 1562100 w 2495550"/>
              <a:gd name="connsiteY18" fmla="*/ 0 h 1066800"/>
              <a:gd name="connsiteX0" fmla="*/ 2466975 w 2558415"/>
              <a:gd name="connsiteY0" fmla="*/ 390525 h 1066800"/>
              <a:gd name="connsiteX1" fmla="*/ 2390775 w 2558415"/>
              <a:gd name="connsiteY1" fmla="*/ 457200 h 1066800"/>
              <a:gd name="connsiteX2" fmla="*/ 2295525 w 2558415"/>
              <a:gd name="connsiteY2" fmla="*/ 552450 h 1066800"/>
              <a:gd name="connsiteX3" fmla="*/ 2276475 w 2558415"/>
              <a:gd name="connsiteY3" fmla="*/ 657225 h 1066800"/>
              <a:gd name="connsiteX4" fmla="*/ 2247900 w 2558415"/>
              <a:gd name="connsiteY4" fmla="*/ 800100 h 1066800"/>
              <a:gd name="connsiteX5" fmla="*/ 2295525 w 2558415"/>
              <a:gd name="connsiteY5" fmla="*/ 866775 h 1066800"/>
              <a:gd name="connsiteX6" fmla="*/ 2209800 w 2558415"/>
              <a:gd name="connsiteY6" fmla="*/ 952500 h 1066800"/>
              <a:gd name="connsiteX7" fmla="*/ 1504950 w 2558415"/>
              <a:gd name="connsiteY7" fmla="*/ 1057275 h 1066800"/>
              <a:gd name="connsiteX8" fmla="*/ 657225 w 2558415"/>
              <a:gd name="connsiteY8" fmla="*/ 1066800 h 1066800"/>
              <a:gd name="connsiteX9" fmla="*/ 0 w 2558415"/>
              <a:gd name="connsiteY9" fmla="*/ 1028700 h 1066800"/>
              <a:gd name="connsiteX10" fmla="*/ 0 w 2558415"/>
              <a:gd name="connsiteY10" fmla="*/ 866775 h 1066800"/>
              <a:gd name="connsiteX11" fmla="*/ 85725 w 2558415"/>
              <a:gd name="connsiteY11" fmla="*/ 590550 h 1066800"/>
              <a:gd name="connsiteX12" fmla="*/ 361950 w 2558415"/>
              <a:gd name="connsiteY12" fmla="*/ 476250 h 1066800"/>
              <a:gd name="connsiteX13" fmla="*/ 752475 w 2558415"/>
              <a:gd name="connsiteY13" fmla="*/ 200025 h 1066800"/>
              <a:gd name="connsiteX14" fmla="*/ 942975 w 2558415"/>
              <a:gd name="connsiteY14" fmla="*/ 66675 h 1066800"/>
              <a:gd name="connsiteX15" fmla="*/ 1562100 w 2558415"/>
              <a:gd name="connsiteY15" fmla="*/ 0 h 1066800"/>
              <a:gd name="connsiteX16" fmla="*/ 2085975 w 2558415"/>
              <a:gd name="connsiteY16" fmla="*/ 38100 h 1066800"/>
              <a:gd name="connsiteX17" fmla="*/ 2495550 w 2558415"/>
              <a:gd name="connsiteY17" fmla="*/ 257175 h 1066800"/>
              <a:gd name="connsiteX18" fmla="*/ 2558415 w 2558415"/>
              <a:gd name="connsiteY18" fmla="*/ 481965 h 1066800"/>
              <a:gd name="connsiteX0" fmla="*/ 2390775 w 2558415"/>
              <a:gd name="connsiteY0" fmla="*/ 457200 h 1066800"/>
              <a:gd name="connsiteX1" fmla="*/ 2295525 w 2558415"/>
              <a:gd name="connsiteY1" fmla="*/ 552450 h 1066800"/>
              <a:gd name="connsiteX2" fmla="*/ 2276475 w 2558415"/>
              <a:gd name="connsiteY2" fmla="*/ 657225 h 1066800"/>
              <a:gd name="connsiteX3" fmla="*/ 2247900 w 2558415"/>
              <a:gd name="connsiteY3" fmla="*/ 800100 h 1066800"/>
              <a:gd name="connsiteX4" fmla="*/ 2295525 w 2558415"/>
              <a:gd name="connsiteY4" fmla="*/ 866775 h 1066800"/>
              <a:gd name="connsiteX5" fmla="*/ 2209800 w 2558415"/>
              <a:gd name="connsiteY5" fmla="*/ 952500 h 1066800"/>
              <a:gd name="connsiteX6" fmla="*/ 1504950 w 2558415"/>
              <a:gd name="connsiteY6" fmla="*/ 1057275 h 1066800"/>
              <a:gd name="connsiteX7" fmla="*/ 657225 w 2558415"/>
              <a:gd name="connsiteY7" fmla="*/ 1066800 h 1066800"/>
              <a:gd name="connsiteX8" fmla="*/ 0 w 2558415"/>
              <a:gd name="connsiteY8" fmla="*/ 1028700 h 1066800"/>
              <a:gd name="connsiteX9" fmla="*/ 0 w 2558415"/>
              <a:gd name="connsiteY9" fmla="*/ 866775 h 1066800"/>
              <a:gd name="connsiteX10" fmla="*/ 85725 w 2558415"/>
              <a:gd name="connsiteY10" fmla="*/ 590550 h 1066800"/>
              <a:gd name="connsiteX11" fmla="*/ 361950 w 2558415"/>
              <a:gd name="connsiteY11" fmla="*/ 476250 h 1066800"/>
              <a:gd name="connsiteX12" fmla="*/ 752475 w 2558415"/>
              <a:gd name="connsiteY12" fmla="*/ 200025 h 1066800"/>
              <a:gd name="connsiteX13" fmla="*/ 942975 w 2558415"/>
              <a:gd name="connsiteY13" fmla="*/ 66675 h 1066800"/>
              <a:gd name="connsiteX14" fmla="*/ 1562100 w 2558415"/>
              <a:gd name="connsiteY14" fmla="*/ 0 h 1066800"/>
              <a:gd name="connsiteX15" fmla="*/ 2085975 w 2558415"/>
              <a:gd name="connsiteY15" fmla="*/ 38100 h 1066800"/>
              <a:gd name="connsiteX16" fmla="*/ 2495550 w 2558415"/>
              <a:gd name="connsiteY16" fmla="*/ 257175 h 1066800"/>
              <a:gd name="connsiteX17" fmla="*/ 2558415 w 2558415"/>
              <a:gd name="connsiteY17" fmla="*/ 481965 h 1066800"/>
              <a:gd name="connsiteX0" fmla="*/ 2295525 w 2558415"/>
              <a:gd name="connsiteY0" fmla="*/ 552450 h 1066800"/>
              <a:gd name="connsiteX1" fmla="*/ 2276475 w 2558415"/>
              <a:gd name="connsiteY1" fmla="*/ 657225 h 1066800"/>
              <a:gd name="connsiteX2" fmla="*/ 2247900 w 2558415"/>
              <a:gd name="connsiteY2" fmla="*/ 800100 h 1066800"/>
              <a:gd name="connsiteX3" fmla="*/ 2295525 w 2558415"/>
              <a:gd name="connsiteY3" fmla="*/ 866775 h 1066800"/>
              <a:gd name="connsiteX4" fmla="*/ 2209800 w 2558415"/>
              <a:gd name="connsiteY4" fmla="*/ 952500 h 1066800"/>
              <a:gd name="connsiteX5" fmla="*/ 1504950 w 2558415"/>
              <a:gd name="connsiteY5" fmla="*/ 1057275 h 1066800"/>
              <a:gd name="connsiteX6" fmla="*/ 657225 w 2558415"/>
              <a:gd name="connsiteY6" fmla="*/ 1066800 h 1066800"/>
              <a:gd name="connsiteX7" fmla="*/ 0 w 2558415"/>
              <a:gd name="connsiteY7" fmla="*/ 1028700 h 1066800"/>
              <a:gd name="connsiteX8" fmla="*/ 0 w 2558415"/>
              <a:gd name="connsiteY8" fmla="*/ 866775 h 1066800"/>
              <a:gd name="connsiteX9" fmla="*/ 85725 w 2558415"/>
              <a:gd name="connsiteY9" fmla="*/ 590550 h 1066800"/>
              <a:gd name="connsiteX10" fmla="*/ 361950 w 2558415"/>
              <a:gd name="connsiteY10" fmla="*/ 476250 h 1066800"/>
              <a:gd name="connsiteX11" fmla="*/ 752475 w 2558415"/>
              <a:gd name="connsiteY11" fmla="*/ 200025 h 1066800"/>
              <a:gd name="connsiteX12" fmla="*/ 942975 w 2558415"/>
              <a:gd name="connsiteY12" fmla="*/ 66675 h 1066800"/>
              <a:gd name="connsiteX13" fmla="*/ 1562100 w 2558415"/>
              <a:gd name="connsiteY13" fmla="*/ 0 h 1066800"/>
              <a:gd name="connsiteX14" fmla="*/ 2085975 w 2558415"/>
              <a:gd name="connsiteY14" fmla="*/ 38100 h 1066800"/>
              <a:gd name="connsiteX15" fmla="*/ 2495550 w 2558415"/>
              <a:gd name="connsiteY15" fmla="*/ 257175 h 1066800"/>
              <a:gd name="connsiteX16" fmla="*/ 2558415 w 2558415"/>
              <a:gd name="connsiteY16" fmla="*/ 481965 h 1066800"/>
              <a:gd name="connsiteX0" fmla="*/ 2276475 w 2558415"/>
              <a:gd name="connsiteY0" fmla="*/ 657225 h 1066800"/>
              <a:gd name="connsiteX1" fmla="*/ 2247900 w 2558415"/>
              <a:gd name="connsiteY1" fmla="*/ 800100 h 1066800"/>
              <a:gd name="connsiteX2" fmla="*/ 2295525 w 2558415"/>
              <a:gd name="connsiteY2" fmla="*/ 866775 h 1066800"/>
              <a:gd name="connsiteX3" fmla="*/ 2209800 w 2558415"/>
              <a:gd name="connsiteY3" fmla="*/ 952500 h 1066800"/>
              <a:gd name="connsiteX4" fmla="*/ 1504950 w 2558415"/>
              <a:gd name="connsiteY4" fmla="*/ 1057275 h 1066800"/>
              <a:gd name="connsiteX5" fmla="*/ 657225 w 2558415"/>
              <a:gd name="connsiteY5" fmla="*/ 1066800 h 1066800"/>
              <a:gd name="connsiteX6" fmla="*/ 0 w 2558415"/>
              <a:gd name="connsiteY6" fmla="*/ 1028700 h 1066800"/>
              <a:gd name="connsiteX7" fmla="*/ 0 w 2558415"/>
              <a:gd name="connsiteY7" fmla="*/ 866775 h 1066800"/>
              <a:gd name="connsiteX8" fmla="*/ 85725 w 2558415"/>
              <a:gd name="connsiteY8" fmla="*/ 590550 h 1066800"/>
              <a:gd name="connsiteX9" fmla="*/ 361950 w 2558415"/>
              <a:gd name="connsiteY9" fmla="*/ 476250 h 1066800"/>
              <a:gd name="connsiteX10" fmla="*/ 752475 w 2558415"/>
              <a:gd name="connsiteY10" fmla="*/ 200025 h 1066800"/>
              <a:gd name="connsiteX11" fmla="*/ 942975 w 2558415"/>
              <a:gd name="connsiteY11" fmla="*/ 66675 h 1066800"/>
              <a:gd name="connsiteX12" fmla="*/ 1562100 w 2558415"/>
              <a:gd name="connsiteY12" fmla="*/ 0 h 1066800"/>
              <a:gd name="connsiteX13" fmla="*/ 2085975 w 2558415"/>
              <a:gd name="connsiteY13" fmla="*/ 38100 h 1066800"/>
              <a:gd name="connsiteX14" fmla="*/ 2495550 w 2558415"/>
              <a:gd name="connsiteY14" fmla="*/ 257175 h 1066800"/>
              <a:gd name="connsiteX15" fmla="*/ 2558415 w 2558415"/>
              <a:gd name="connsiteY15" fmla="*/ 481965 h 1066800"/>
              <a:gd name="connsiteX0" fmla="*/ 2567421 w 2567421"/>
              <a:gd name="connsiteY0" fmla="*/ 590723 h 1066800"/>
              <a:gd name="connsiteX1" fmla="*/ 2247900 w 2567421"/>
              <a:gd name="connsiteY1" fmla="*/ 800100 h 1066800"/>
              <a:gd name="connsiteX2" fmla="*/ 2295525 w 2567421"/>
              <a:gd name="connsiteY2" fmla="*/ 866775 h 1066800"/>
              <a:gd name="connsiteX3" fmla="*/ 2209800 w 2567421"/>
              <a:gd name="connsiteY3" fmla="*/ 952500 h 1066800"/>
              <a:gd name="connsiteX4" fmla="*/ 1504950 w 2567421"/>
              <a:gd name="connsiteY4" fmla="*/ 1057275 h 1066800"/>
              <a:gd name="connsiteX5" fmla="*/ 657225 w 2567421"/>
              <a:gd name="connsiteY5" fmla="*/ 1066800 h 1066800"/>
              <a:gd name="connsiteX6" fmla="*/ 0 w 2567421"/>
              <a:gd name="connsiteY6" fmla="*/ 1028700 h 1066800"/>
              <a:gd name="connsiteX7" fmla="*/ 0 w 2567421"/>
              <a:gd name="connsiteY7" fmla="*/ 866775 h 1066800"/>
              <a:gd name="connsiteX8" fmla="*/ 85725 w 2567421"/>
              <a:gd name="connsiteY8" fmla="*/ 590550 h 1066800"/>
              <a:gd name="connsiteX9" fmla="*/ 361950 w 2567421"/>
              <a:gd name="connsiteY9" fmla="*/ 476250 h 1066800"/>
              <a:gd name="connsiteX10" fmla="*/ 752475 w 2567421"/>
              <a:gd name="connsiteY10" fmla="*/ 200025 h 1066800"/>
              <a:gd name="connsiteX11" fmla="*/ 942975 w 2567421"/>
              <a:gd name="connsiteY11" fmla="*/ 66675 h 1066800"/>
              <a:gd name="connsiteX12" fmla="*/ 1562100 w 2567421"/>
              <a:gd name="connsiteY12" fmla="*/ 0 h 1066800"/>
              <a:gd name="connsiteX13" fmla="*/ 2085975 w 2567421"/>
              <a:gd name="connsiteY13" fmla="*/ 38100 h 1066800"/>
              <a:gd name="connsiteX14" fmla="*/ 2495550 w 2567421"/>
              <a:gd name="connsiteY14" fmla="*/ 257175 h 1066800"/>
              <a:gd name="connsiteX15" fmla="*/ 2558415 w 2567421"/>
              <a:gd name="connsiteY15" fmla="*/ 481965 h 1066800"/>
              <a:gd name="connsiteX0" fmla="*/ 2567421 w 2567421"/>
              <a:gd name="connsiteY0" fmla="*/ 590723 h 1066800"/>
              <a:gd name="connsiteX1" fmla="*/ 2364278 w 2567421"/>
              <a:gd name="connsiteY1" fmla="*/ 766849 h 1066800"/>
              <a:gd name="connsiteX2" fmla="*/ 2295525 w 2567421"/>
              <a:gd name="connsiteY2" fmla="*/ 866775 h 1066800"/>
              <a:gd name="connsiteX3" fmla="*/ 2209800 w 2567421"/>
              <a:gd name="connsiteY3" fmla="*/ 952500 h 1066800"/>
              <a:gd name="connsiteX4" fmla="*/ 1504950 w 2567421"/>
              <a:gd name="connsiteY4" fmla="*/ 1057275 h 1066800"/>
              <a:gd name="connsiteX5" fmla="*/ 657225 w 2567421"/>
              <a:gd name="connsiteY5" fmla="*/ 1066800 h 1066800"/>
              <a:gd name="connsiteX6" fmla="*/ 0 w 2567421"/>
              <a:gd name="connsiteY6" fmla="*/ 1028700 h 1066800"/>
              <a:gd name="connsiteX7" fmla="*/ 0 w 2567421"/>
              <a:gd name="connsiteY7" fmla="*/ 866775 h 1066800"/>
              <a:gd name="connsiteX8" fmla="*/ 85725 w 2567421"/>
              <a:gd name="connsiteY8" fmla="*/ 590550 h 1066800"/>
              <a:gd name="connsiteX9" fmla="*/ 361950 w 2567421"/>
              <a:gd name="connsiteY9" fmla="*/ 476250 h 1066800"/>
              <a:gd name="connsiteX10" fmla="*/ 752475 w 2567421"/>
              <a:gd name="connsiteY10" fmla="*/ 200025 h 1066800"/>
              <a:gd name="connsiteX11" fmla="*/ 942975 w 2567421"/>
              <a:gd name="connsiteY11" fmla="*/ 66675 h 1066800"/>
              <a:gd name="connsiteX12" fmla="*/ 1562100 w 2567421"/>
              <a:gd name="connsiteY12" fmla="*/ 0 h 1066800"/>
              <a:gd name="connsiteX13" fmla="*/ 2085975 w 2567421"/>
              <a:gd name="connsiteY13" fmla="*/ 38100 h 1066800"/>
              <a:gd name="connsiteX14" fmla="*/ 2495550 w 2567421"/>
              <a:gd name="connsiteY14" fmla="*/ 257175 h 1066800"/>
              <a:gd name="connsiteX15" fmla="*/ 2558415 w 2567421"/>
              <a:gd name="connsiteY15" fmla="*/ 481965 h 1066800"/>
              <a:gd name="connsiteX0" fmla="*/ 2592360 w 2592360"/>
              <a:gd name="connsiteY0" fmla="*/ 599036 h 1066800"/>
              <a:gd name="connsiteX1" fmla="*/ 2364278 w 2592360"/>
              <a:gd name="connsiteY1" fmla="*/ 766849 h 1066800"/>
              <a:gd name="connsiteX2" fmla="*/ 2295525 w 2592360"/>
              <a:gd name="connsiteY2" fmla="*/ 866775 h 1066800"/>
              <a:gd name="connsiteX3" fmla="*/ 2209800 w 2592360"/>
              <a:gd name="connsiteY3" fmla="*/ 952500 h 1066800"/>
              <a:gd name="connsiteX4" fmla="*/ 1504950 w 2592360"/>
              <a:gd name="connsiteY4" fmla="*/ 1057275 h 1066800"/>
              <a:gd name="connsiteX5" fmla="*/ 657225 w 2592360"/>
              <a:gd name="connsiteY5" fmla="*/ 1066800 h 1066800"/>
              <a:gd name="connsiteX6" fmla="*/ 0 w 2592360"/>
              <a:gd name="connsiteY6" fmla="*/ 1028700 h 1066800"/>
              <a:gd name="connsiteX7" fmla="*/ 0 w 2592360"/>
              <a:gd name="connsiteY7" fmla="*/ 866775 h 1066800"/>
              <a:gd name="connsiteX8" fmla="*/ 85725 w 2592360"/>
              <a:gd name="connsiteY8" fmla="*/ 590550 h 1066800"/>
              <a:gd name="connsiteX9" fmla="*/ 361950 w 2592360"/>
              <a:gd name="connsiteY9" fmla="*/ 476250 h 1066800"/>
              <a:gd name="connsiteX10" fmla="*/ 752475 w 2592360"/>
              <a:gd name="connsiteY10" fmla="*/ 200025 h 1066800"/>
              <a:gd name="connsiteX11" fmla="*/ 942975 w 2592360"/>
              <a:gd name="connsiteY11" fmla="*/ 66675 h 1066800"/>
              <a:gd name="connsiteX12" fmla="*/ 1562100 w 2592360"/>
              <a:gd name="connsiteY12" fmla="*/ 0 h 1066800"/>
              <a:gd name="connsiteX13" fmla="*/ 2085975 w 2592360"/>
              <a:gd name="connsiteY13" fmla="*/ 38100 h 1066800"/>
              <a:gd name="connsiteX14" fmla="*/ 2495550 w 2592360"/>
              <a:gd name="connsiteY14" fmla="*/ 257175 h 1066800"/>
              <a:gd name="connsiteX15" fmla="*/ 2558415 w 2592360"/>
              <a:gd name="connsiteY15" fmla="*/ 481965 h 1066800"/>
              <a:gd name="connsiteX0" fmla="*/ 2592360 w 2595303"/>
              <a:gd name="connsiteY0" fmla="*/ 1123257 h 1591021"/>
              <a:gd name="connsiteX1" fmla="*/ 2364278 w 2595303"/>
              <a:gd name="connsiteY1" fmla="*/ 1291070 h 1591021"/>
              <a:gd name="connsiteX2" fmla="*/ 2295525 w 2595303"/>
              <a:gd name="connsiteY2" fmla="*/ 1390996 h 1591021"/>
              <a:gd name="connsiteX3" fmla="*/ 2209800 w 2595303"/>
              <a:gd name="connsiteY3" fmla="*/ 1476721 h 1591021"/>
              <a:gd name="connsiteX4" fmla="*/ 1504950 w 2595303"/>
              <a:gd name="connsiteY4" fmla="*/ 1581496 h 1591021"/>
              <a:gd name="connsiteX5" fmla="*/ 657225 w 2595303"/>
              <a:gd name="connsiteY5" fmla="*/ 1591021 h 1591021"/>
              <a:gd name="connsiteX6" fmla="*/ 0 w 2595303"/>
              <a:gd name="connsiteY6" fmla="*/ 1552921 h 1591021"/>
              <a:gd name="connsiteX7" fmla="*/ 0 w 2595303"/>
              <a:gd name="connsiteY7" fmla="*/ 1390996 h 1591021"/>
              <a:gd name="connsiteX8" fmla="*/ 85725 w 2595303"/>
              <a:gd name="connsiteY8" fmla="*/ 1114771 h 1591021"/>
              <a:gd name="connsiteX9" fmla="*/ 361950 w 2595303"/>
              <a:gd name="connsiteY9" fmla="*/ 1000471 h 1591021"/>
              <a:gd name="connsiteX10" fmla="*/ 752475 w 2595303"/>
              <a:gd name="connsiteY10" fmla="*/ 724246 h 1591021"/>
              <a:gd name="connsiteX11" fmla="*/ 942975 w 2595303"/>
              <a:gd name="connsiteY11" fmla="*/ 590896 h 1591021"/>
              <a:gd name="connsiteX12" fmla="*/ 1562100 w 2595303"/>
              <a:gd name="connsiteY12" fmla="*/ 524221 h 1591021"/>
              <a:gd name="connsiteX13" fmla="*/ 2085975 w 2595303"/>
              <a:gd name="connsiteY13" fmla="*/ 562321 h 1591021"/>
              <a:gd name="connsiteX14" fmla="*/ 2595303 w 2595303"/>
              <a:gd name="connsiteY14" fmla="*/ 0 h 1591021"/>
              <a:gd name="connsiteX15" fmla="*/ 2558415 w 2595303"/>
              <a:gd name="connsiteY15" fmla="*/ 1006186 h 1591021"/>
              <a:gd name="connsiteX0" fmla="*/ 2592360 w 2595303"/>
              <a:gd name="connsiteY0" fmla="*/ 1123257 h 1591021"/>
              <a:gd name="connsiteX1" fmla="*/ 2364278 w 2595303"/>
              <a:gd name="connsiteY1" fmla="*/ 1291070 h 1591021"/>
              <a:gd name="connsiteX2" fmla="*/ 2295525 w 2595303"/>
              <a:gd name="connsiteY2" fmla="*/ 1390996 h 1591021"/>
              <a:gd name="connsiteX3" fmla="*/ 2209800 w 2595303"/>
              <a:gd name="connsiteY3" fmla="*/ 1476721 h 1591021"/>
              <a:gd name="connsiteX4" fmla="*/ 1504950 w 2595303"/>
              <a:gd name="connsiteY4" fmla="*/ 1581496 h 1591021"/>
              <a:gd name="connsiteX5" fmla="*/ 657225 w 2595303"/>
              <a:gd name="connsiteY5" fmla="*/ 1591021 h 1591021"/>
              <a:gd name="connsiteX6" fmla="*/ 0 w 2595303"/>
              <a:gd name="connsiteY6" fmla="*/ 1552921 h 1591021"/>
              <a:gd name="connsiteX7" fmla="*/ 0 w 2595303"/>
              <a:gd name="connsiteY7" fmla="*/ 1390996 h 1591021"/>
              <a:gd name="connsiteX8" fmla="*/ 85725 w 2595303"/>
              <a:gd name="connsiteY8" fmla="*/ 1114771 h 1591021"/>
              <a:gd name="connsiteX9" fmla="*/ 361950 w 2595303"/>
              <a:gd name="connsiteY9" fmla="*/ 1000471 h 1591021"/>
              <a:gd name="connsiteX10" fmla="*/ 752475 w 2595303"/>
              <a:gd name="connsiteY10" fmla="*/ 724246 h 1591021"/>
              <a:gd name="connsiteX11" fmla="*/ 942975 w 2595303"/>
              <a:gd name="connsiteY11" fmla="*/ 590896 h 1591021"/>
              <a:gd name="connsiteX12" fmla="*/ 1562100 w 2595303"/>
              <a:gd name="connsiteY12" fmla="*/ 524221 h 1591021"/>
              <a:gd name="connsiteX13" fmla="*/ 2085975 w 2595303"/>
              <a:gd name="connsiteY13" fmla="*/ 562321 h 1591021"/>
              <a:gd name="connsiteX14" fmla="*/ 2595303 w 2595303"/>
              <a:gd name="connsiteY14" fmla="*/ 0 h 1591021"/>
              <a:gd name="connsiteX0" fmla="*/ 2592360 w 2595303"/>
              <a:gd name="connsiteY0" fmla="*/ 1151139 h 1618903"/>
              <a:gd name="connsiteX1" fmla="*/ 2364278 w 2595303"/>
              <a:gd name="connsiteY1" fmla="*/ 1318952 h 1618903"/>
              <a:gd name="connsiteX2" fmla="*/ 2295525 w 2595303"/>
              <a:gd name="connsiteY2" fmla="*/ 1418878 h 1618903"/>
              <a:gd name="connsiteX3" fmla="*/ 2209800 w 2595303"/>
              <a:gd name="connsiteY3" fmla="*/ 1504603 h 1618903"/>
              <a:gd name="connsiteX4" fmla="*/ 1504950 w 2595303"/>
              <a:gd name="connsiteY4" fmla="*/ 1609378 h 1618903"/>
              <a:gd name="connsiteX5" fmla="*/ 657225 w 2595303"/>
              <a:gd name="connsiteY5" fmla="*/ 1618903 h 1618903"/>
              <a:gd name="connsiteX6" fmla="*/ 0 w 2595303"/>
              <a:gd name="connsiteY6" fmla="*/ 1580803 h 1618903"/>
              <a:gd name="connsiteX7" fmla="*/ 0 w 2595303"/>
              <a:gd name="connsiteY7" fmla="*/ 1418878 h 1618903"/>
              <a:gd name="connsiteX8" fmla="*/ 85725 w 2595303"/>
              <a:gd name="connsiteY8" fmla="*/ 1142653 h 1618903"/>
              <a:gd name="connsiteX9" fmla="*/ 361950 w 2595303"/>
              <a:gd name="connsiteY9" fmla="*/ 1028353 h 1618903"/>
              <a:gd name="connsiteX10" fmla="*/ 752475 w 2595303"/>
              <a:gd name="connsiteY10" fmla="*/ 752128 h 1618903"/>
              <a:gd name="connsiteX11" fmla="*/ 942975 w 2595303"/>
              <a:gd name="connsiteY11" fmla="*/ 618778 h 1618903"/>
              <a:gd name="connsiteX12" fmla="*/ 1562100 w 2595303"/>
              <a:gd name="connsiteY12" fmla="*/ 552103 h 1618903"/>
              <a:gd name="connsiteX13" fmla="*/ 1911407 w 2595303"/>
              <a:gd name="connsiteY13" fmla="*/ 0 h 1618903"/>
              <a:gd name="connsiteX14" fmla="*/ 2595303 w 2595303"/>
              <a:gd name="connsiteY14" fmla="*/ 27882 h 1618903"/>
              <a:gd name="connsiteX0" fmla="*/ 2592360 w 2877935"/>
              <a:gd name="connsiteY0" fmla="*/ 1151139 h 1618903"/>
              <a:gd name="connsiteX1" fmla="*/ 2364278 w 2877935"/>
              <a:gd name="connsiteY1" fmla="*/ 1318952 h 1618903"/>
              <a:gd name="connsiteX2" fmla="*/ 2295525 w 2877935"/>
              <a:gd name="connsiteY2" fmla="*/ 1418878 h 1618903"/>
              <a:gd name="connsiteX3" fmla="*/ 2209800 w 2877935"/>
              <a:gd name="connsiteY3" fmla="*/ 1504603 h 1618903"/>
              <a:gd name="connsiteX4" fmla="*/ 1504950 w 2877935"/>
              <a:gd name="connsiteY4" fmla="*/ 1609378 h 1618903"/>
              <a:gd name="connsiteX5" fmla="*/ 657225 w 2877935"/>
              <a:gd name="connsiteY5" fmla="*/ 1618903 h 1618903"/>
              <a:gd name="connsiteX6" fmla="*/ 0 w 2877935"/>
              <a:gd name="connsiteY6" fmla="*/ 1580803 h 1618903"/>
              <a:gd name="connsiteX7" fmla="*/ 0 w 2877935"/>
              <a:gd name="connsiteY7" fmla="*/ 1418878 h 1618903"/>
              <a:gd name="connsiteX8" fmla="*/ 85725 w 2877935"/>
              <a:gd name="connsiteY8" fmla="*/ 1142653 h 1618903"/>
              <a:gd name="connsiteX9" fmla="*/ 361950 w 2877935"/>
              <a:gd name="connsiteY9" fmla="*/ 1028353 h 1618903"/>
              <a:gd name="connsiteX10" fmla="*/ 752475 w 2877935"/>
              <a:gd name="connsiteY10" fmla="*/ 752128 h 1618903"/>
              <a:gd name="connsiteX11" fmla="*/ 942975 w 2877935"/>
              <a:gd name="connsiteY11" fmla="*/ 618778 h 1618903"/>
              <a:gd name="connsiteX12" fmla="*/ 1562100 w 2877935"/>
              <a:gd name="connsiteY12" fmla="*/ 552103 h 1618903"/>
              <a:gd name="connsiteX13" fmla="*/ 1911407 w 2877935"/>
              <a:gd name="connsiteY13" fmla="*/ 0 h 1618903"/>
              <a:gd name="connsiteX14" fmla="*/ 2877935 w 2877935"/>
              <a:gd name="connsiteY14" fmla="*/ 52820 h 1618903"/>
              <a:gd name="connsiteX0" fmla="*/ 2592360 w 2592360"/>
              <a:gd name="connsiteY0" fmla="*/ 1151139 h 1618903"/>
              <a:gd name="connsiteX1" fmla="*/ 2364278 w 2592360"/>
              <a:gd name="connsiteY1" fmla="*/ 1318952 h 1618903"/>
              <a:gd name="connsiteX2" fmla="*/ 2295525 w 2592360"/>
              <a:gd name="connsiteY2" fmla="*/ 1418878 h 1618903"/>
              <a:gd name="connsiteX3" fmla="*/ 2209800 w 2592360"/>
              <a:gd name="connsiteY3" fmla="*/ 1504603 h 1618903"/>
              <a:gd name="connsiteX4" fmla="*/ 1504950 w 2592360"/>
              <a:gd name="connsiteY4" fmla="*/ 1609378 h 1618903"/>
              <a:gd name="connsiteX5" fmla="*/ 657225 w 2592360"/>
              <a:gd name="connsiteY5" fmla="*/ 1618903 h 1618903"/>
              <a:gd name="connsiteX6" fmla="*/ 0 w 2592360"/>
              <a:gd name="connsiteY6" fmla="*/ 1580803 h 1618903"/>
              <a:gd name="connsiteX7" fmla="*/ 0 w 2592360"/>
              <a:gd name="connsiteY7" fmla="*/ 1418878 h 1618903"/>
              <a:gd name="connsiteX8" fmla="*/ 85725 w 2592360"/>
              <a:gd name="connsiteY8" fmla="*/ 1142653 h 1618903"/>
              <a:gd name="connsiteX9" fmla="*/ 361950 w 2592360"/>
              <a:gd name="connsiteY9" fmla="*/ 1028353 h 1618903"/>
              <a:gd name="connsiteX10" fmla="*/ 752475 w 2592360"/>
              <a:gd name="connsiteY10" fmla="*/ 752128 h 1618903"/>
              <a:gd name="connsiteX11" fmla="*/ 942975 w 2592360"/>
              <a:gd name="connsiteY11" fmla="*/ 618778 h 1618903"/>
              <a:gd name="connsiteX12" fmla="*/ 1562100 w 2592360"/>
              <a:gd name="connsiteY12" fmla="*/ 552103 h 1618903"/>
              <a:gd name="connsiteX13" fmla="*/ 1911407 w 2592360"/>
              <a:gd name="connsiteY13" fmla="*/ 0 h 1618903"/>
              <a:gd name="connsiteX14" fmla="*/ 2562051 w 2592360"/>
              <a:gd name="connsiteY14" fmla="*/ 252325 h 1618903"/>
              <a:gd name="connsiteX0" fmla="*/ 2592360 w 2628553"/>
              <a:gd name="connsiteY0" fmla="*/ 1151139 h 1618903"/>
              <a:gd name="connsiteX1" fmla="*/ 2364278 w 2628553"/>
              <a:gd name="connsiteY1" fmla="*/ 1318952 h 1618903"/>
              <a:gd name="connsiteX2" fmla="*/ 2295525 w 2628553"/>
              <a:gd name="connsiteY2" fmla="*/ 1418878 h 1618903"/>
              <a:gd name="connsiteX3" fmla="*/ 2209800 w 2628553"/>
              <a:gd name="connsiteY3" fmla="*/ 1504603 h 1618903"/>
              <a:gd name="connsiteX4" fmla="*/ 1504950 w 2628553"/>
              <a:gd name="connsiteY4" fmla="*/ 1609378 h 1618903"/>
              <a:gd name="connsiteX5" fmla="*/ 657225 w 2628553"/>
              <a:gd name="connsiteY5" fmla="*/ 1618903 h 1618903"/>
              <a:gd name="connsiteX6" fmla="*/ 0 w 2628553"/>
              <a:gd name="connsiteY6" fmla="*/ 1580803 h 1618903"/>
              <a:gd name="connsiteX7" fmla="*/ 0 w 2628553"/>
              <a:gd name="connsiteY7" fmla="*/ 1418878 h 1618903"/>
              <a:gd name="connsiteX8" fmla="*/ 85725 w 2628553"/>
              <a:gd name="connsiteY8" fmla="*/ 1142653 h 1618903"/>
              <a:gd name="connsiteX9" fmla="*/ 361950 w 2628553"/>
              <a:gd name="connsiteY9" fmla="*/ 1028353 h 1618903"/>
              <a:gd name="connsiteX10" fmla="*/ 752475 w 2628553"/>
              <a:gd name="connsiteY10" fmla="*/ 752128 h 1618903"/>
              <a:gd name="connsiteX11" fmla="*/ 942975 w 2628553"/>
              <a:gd name="connsiteY11" fmla="*/ 618778 h 1618903"/>
              <a:gd name="connsiteX12" fmla="*/ 1562100 w 2628553"/>
              <a:gd name="connsiteY12" fmla="*/ 552103 h 1618903"/>
              <a:gd name="connsiteX13" fmla="*/ 1911407 w 2628553"/>
              <a:gd name="connsiteY13" fmla="*/ 0 h 1618903"/>
              <a:gd name="connsiteX14" fmla="*/ 2628553 w 2628553"/>
              <a:gd name="connsiteY14" fmla="*/ 127634 h 1618903"/>
              <a:gd name="connsiteX0" fmla="*/ 2592360 w 2628553"/>
              <a:gd name="connsiteY0" fmla="*/ 1151139 h 1618903"/>
              <a:gd name="connsiteX1" fmla="*/ 2364278 w 2628553"/>
              <a:gd name="connsiteY1" fmla="*/ 1318952 h 1618903"/>
              <a:gd name="connsiteX2" fmla="*/ 2295525 w 2628553"/>
              <a:gd name="connsiteY2" fmla="*/ 1418878 h 1618903"/>
              <a:gd name="connsiteX3" fmla="*/ 2209800 w 2628553"/>
              <a:gd name="connsiteY3" fmla="*/ 1504603 h 1618903"/>
              <a:gd name="connsiteX4" fmla="*/ 1504950 w 2628553"/>
              <a:gd name="connsiteY4" fmla="*/ 1609378 h 1618903"/>
              <a:gd name="connsiteX5" fmla="*/ 657225 w 2628553"/>
              <a:gd name="connsiteY5" fmla="*/ 1618903 h 1618903"/>
              <a:gd name="connsiteX6" fmla="*/ 0 w 2628553"/>
              <a:gd name="connsiteY6" fmla="*/ 1580803 h 1618903"/>
              <a:gd name="connsiteX7" fmla="*/ 0 w 2628553"/>
              <a:gd name="connsiteY7" fmla="*/ 1418878 h 1618903"/>
              <a:gd name="connsiteX8" fmla="*/ 85725 w 2628553"/>
              <a:gd name="connsiteY8" fmla="*/ 1142653 h 1618903"/>
              <a:gd name="connsiteX9" fmla="*/ 361950 w 2628553"/>
              <a:gd name="connsiteY9" fmla="*/ 1028353 h 1618903"/>
              <a:gd name="connsiteX10" fmla="*/ 752475 w 2628553"/>
              <a:gd name="connsiteY10" fmla="*/ 752128 h 1618903"/>
              <a:gd name="connsiteX11" fmla="*/ 942975 w 2628553"/>
              <a:gd name="connsiteY11" fmla="*/ 618778 h 1618903"/>
              <a:gd name="connsiteX12" fmla="*/ 980209 w 2628553"/>
              <a:gd name="connsiteY12" fmla="*/ 402474 h 1618903"/>
              <a:gd name="connsiteX13" fmla="*/ 1911407 w 2628553"/>
              <a:gd name="connsiteY13" fmla="*/ 0 h 1618903"/>
              <a:gd name="connsiteX14" fmla="*/ 2628553 w 2628553"/>
              <a:gd name="connsiteY14" fmla="*/ 127634 h 1618903"/>
              <a:gd name="connsiteX0" fmla="*/ 2592360 w 2628553"/>
              <a:gd name="connsiteY0" fmla="*/ 1023505 h 1491269"/>
              <a:gd name="connsiteX1" fmla="*/ 2364278 w 2628553"/>
              <a:gd name="connsiteY1" fmla="*/ 1191318 h 1491269"/>
              <a:gd name="connsiteX2" fmla="*/ 2295525 w 2628553"/>
              <a:gd name="connsiteY2" fmla="*/ 1291244 h 1491269"/>
              <a:gd name="connsiteX3" fmla="*/ 2209800 w 2628553"/>
              <a:gd name="connsiteY3" fmla="*/ 1376969 h 1491269"/>
              <a:gd name="connsiteX4" fmla="*/ 1504950 w 2628553"/>
              <a:gd name="connsiteY4" fmla="*/ 1481744 h 1491269"/>
              <a:gd name="connsiteX5" fmla="*/ 657225 w 2628553"/>
              <a:gd name="connsiteY5" fmla="*/ 1491269 h 1491269"/>
              <a:gd name="connsiteX6" fmla="*/ 0 w 2628553"/>
              <a:gd name="connsiteY6" fmla="*/ 1453169 h 1491269"/>
              <a:gd name="connsiteX7" fmla="*/ 0 w 2628553"/>
              <a:gd name="connsiteY7" fmla="*/ 1291244 h 1491269"/>
              <a:gd name="connsiteX8" fmla="*/ 85725 w 2628553"/>
              <a:gd name="connsiteY8" fmla="*/ 1015019 h 1491269"/>
              <a:gd name="connsiteX9" fmla="*/ 361950 w 2628553"/>
              <a:gd name="connsiteY9" fmla="*/ 900719 h 1491269"/>
              <a:gd name="connsiteX10" fmla="*/ 752475 w 2628553"/>
              <a:gd name="connsiteY10" fmla="*/ 624494 h 1491269"/>
              <a:gd name="connsiteX11" fmla="*/ 942975 w 2628553"/>
              <a:gd name="connsiteY11" fmla="*/ 491144 h 1491269"/>
              <a:gd name="connsiteX12" fmla="*/ 980209 w 2628553"/>
              <a:gd name="connsiteY12" fmla="*/ 274840 h 1491269"/>
              <a:gd name="connsiteX13" fmla="*/ 764251 w 2628553"/>
              <a:gd name="connsiteY13" fmla="*/ 13682 h 1491269"/>
              <a:gd name="connsiteX14" fmla="*/ 2628553 w 2628553"/>
              <a:gd name="connsiteY14" fmla="*/ 0 h 1491269"/>
              <a:gd name="connsiteX0" fmla="*/ 2667175 w 2667175"/>
              <a:gd name="connsiteY0" fmla="*/ 757498 h 1491269"/>
              <a:gd name="connsiteX1" fmla="*/ 2364278 w 2667175"/>
              <a:gd name="connsiteY1" fmla="*/ 1191318 h 1491269"/>
              <a:gd name="connsiteX2" fmla="*/ 2295525 w 2667175"/>
              <a:gd name="connsiteY2" fmla="*/ 1291244 h 1491269"/>
              <a:gd name="connsiteX3" fmla="*/ 2209800 w 2667175"/>
              <a:gd name="connsiteY3" fmla="*/ 1376969 h 1491269"/>
              <a:gd name="connsiteX4" fmla="*/ 1504950 w 2667175"/>
              <a:gd name="connsiteY4" fmla="*/ 1481744 h 1491269"/>
              <a:gd name="connsiteX5" fmla="*/ 657225 w 2667175"/>
              <a:gd name="connsiteY5" fmla="*/ 1491269 h 1491269"/>
              <a:gd name="connsiteX6" fmla="*/ 0 w 2667175"/>
              <a:gd name="connsiteY6" fmla="*/ 1453169 h 1491269"/>
              <a:gd name="connsiteX7" fmla="*/ 0 w 2667175"/>
              <a:gd name="connsiteY7" fmla="*/ 1291244 h 1491269"/>
              <a:gd name="connsiteX8" fmla="*/ 85725 w 2667175"/>
              <a:gd name="connsiteY8" fmla="*/ 1015019 h 1491269"/>
              <a:gd name="connsiteX9" fmla="*/ 361950 w 2667175"/>
              <a:gd name="connsiteY9" fmla="*/ 900719 h 1491269"/>
              <a:gd name="connsiteX10" fmla="*/ 752475 w 2667175"/>
              <a:gd name="connsiteY10" fmla="*/ 624494 h 1491269"/>
              <a:gd name="connsiteX11" fmla="*/ 942975 w 2667175"/>
              <a:gd name="connsiteY11" fmla="*/ 491144 h 1491269"/>
              <a:gd name="connsiteX12" fmla="*/ 980209 w 2667175"/>
              <a:gd name="connsiteY12" fmla="*/ 274840 h 1491269"/>
              <a:gd name="connsiteX13" fmla="*/ 764251 w 2667175"/>
              <a:gd name="connsiteY13" fmla="*/ 13682 h 1491269"/>
              <a:gd name="connsiteX14" fmla="*/ 2628553 w 2667175"/>
              <a:gd name="connsiteY14" fmla="*/ 0 h 1491269"/>
              <a:gd name="connsiteX0" fmla="*/ 2725364 w 2725364"/>
              <a:gd name="connsiteY0" fmla="*/ 67542 h 1491269"/>
              <a:gd name="connsiteX1" fmla="*/ 2364278 w 2725364"/>
              <a:gd name="connsiteY1" fmla="*/ 1191318 h 1491269"/>
              <a:gd name="connsiteX2" fmla="*/ 2295525 w 2725364"/>
              <a:gd name="connsiteY2" fmla="*/ 1291244 h 1491269"/>
              <a:gd name="connsiteX3" fmla="*/ 2209800 w 2725364"/>
              <a:gd name="connsiteY3" fmla="*/ 1376969 h 1491269"/>
              <a:gd name="connsiteX4" fmla="*/ 1504950 w 2725364"/>
              <a:gd name="connsiteY4" fmla="*/ 1481744 h 1491269"/>
              <a:gd name="connsiteX5" fmla="*/ 657225 w 2725364"/>
              <a:gd name="connsiteY5" fmla="*/ 1491269 h 1491269"/>
              <a:gd name="connsiteX6" fmla="*/ 0 w 2725364"/>
              <a:gd name="connsiteY6" fmla="*/ 1453169 h 1491269"/>
              <a:gd name="connsiteX7" fmla="*/ 0 w 2725364"/>
              <a:gd name="connsiteY7" fmla="*/ 1291244 h 1491269"/>
              <a:gd name="connsiteX8" fmla="*/ 85725 w 2725364"/>
              <a:gd name="connsiteY8" fmla="*/ 1015019 h 1491269"/>
              <a:gd name="connsiteX9" fmla="*/ 361950 w 2725364"/>
              <a:gd name="connsiteY9" fmla="*/ 900719 h 1491269"/>
              <a:gd name="connsiteX10" fmla="*/ 752475 w 2725364"/>
              <a:gd name="connsiteY10" fmla="*/ 624494 h 1491269"/>
              <a:gd name="connsiteX11" fmla="*/ 942975 w 2725364"/>
              <a:gd name="connsiteY11" fmla="*/ 491144 h 1491269"/>
              <a:gd name="connsiteX12" fmla="*/ 980209 w 2725364"/>
              <a:gd name="connsiteY12" fmla="*/ 274840 h 1491269"/>
              <a:gd name="connsiteX13" fmla="*/ 764251 w 2725364"/>
              <a:gd name="connsiteY13" fmla="*/ 13682 h 1491269"/>
              <a:gd name="connsiteX14" fmla="*/ 2628553 w 2725364"/>
              <a:gd name="connsiteY14" fmla="*/ 0 h 1491269"/>
              <a:gd name="connsiteX0" fmla="*/ 2633924 w 2633924"/>
              <a:gd name="connsiteY0" fmla="*/ 0 h 1506854"/>
              <a:gd name="connsiteX1" fmla="*/ 2364278 w 2633924"/>
              <a:gd name="connsiteY1" fmla="*/ 1206903 h 1506854"/>
              <a:gd name="connsiteX2" fmla="*/ 2295525 w 2633924"/>
              <a:gd name="connsiteY2" fmla="*/ 1306829 h 1506854"/>
              <a:gd name="connsiteX3" fmla="*/ 2209800 w 2633924"/>
              <a:gd name="connsiteY3" fmla="*/ 1392554 h 1506854"/>
              <a:gd name="connsiteX4" fmla="*/ 1504950 w 2633924"/>
              <a:gd name="connsiteY4" fmla="*/ 1497329 h 1506854"/>
              <a:gd name="connsiteX5" fmla="*/ 657225 w 2633924"/>
              <a:gd name="connsiteY5" fmla="*/ 1506854 h 1506854"/>
              <a:gd name="connsiteX6" fmla="*/ 0 w 2633924"/>
              <a:gd name="connsiteY6" fmla="*/ 1468754 h 1506854"/>
              <a:gd name="connsiteX7" fmla="*/ 0 w 2633924"/>
              <a:gd name="connsiteY7" fmla="*/ 1306829 h 1506854"/>
              <a:gd name="connsiteX8" fmla="*/ 85725 w 2633924"/>
              <a:gd name="connsiteY8" fmla="*/ 1030604 h 1506854"/>
              <a:gd name="connsiteX9" fmla="*/ 361950 w 2633924"/>
              <a:gd name="connsiteY9" fmla="*/ 916304 h 1506854"/>
              <a:gd name="connsiteX10" fmla="*/ 752475 w 2633924"/>
              <a:gd name="connsiteY10" fmla="*/ 640079 h 1506854"/>
              <a:gd name="connsiteX11" fmla="*/ 942975 w 2633924"/>
              <a:gd name="connsiteY11" fmla="*/ 506729 h 1506854"/>
              <a:gd name="connsiteX12" fmla="*/ 980209 w 2633924"/>
              <a:gd name="connsiteY12" fmla="*/ 290425 h 1506854"/>
              <a:gd name="connsiteX13" fmla="*/ 764251 w 2633924"/>
              <a:gd name="connsiteY13" fmla="*/ 29267 h 1506854"/>
              <a:gd name="connsiteX14" fmla="*/ 2628553 w 2633924"/>
              <a:gd name="connsiteY14" fmla="*/ 15585 h 1506854"/>
              <a:gd name="connsiteX0" fmla="*/ 2633924 w 2633924"/>
              <a:gd name="connsiteY0" fmla="*/ 0 h 1506854"/>
              <a:gd name="connsiteX1" fmla="*/ 2364278 w 2633924"/>
              <a:gd name="connsiteY1" fmla="*/ 1206903 h 1506854"/>
              <a:gd name="connsiteX2" fmla="*/ 2295525 w 2633924"/>
              <a:gd name="connsiteY2" fmla="*/ 1306829 h 1506854"/>
              <a:gd name="connsiteX3" fmla="*/ 2209800 w 2633924"/>
              <a:gd name="connsiteY3" fmla="*/ 1392554 h 1506854"/>
              <a:gd name="connsiteX4" fmla="*/ 1504950 w 2633924"/>
              <a:gd name="connsiteY4" fmla="*/ 1497329 h 1506854"/>
              <a:gd name="connsiteX5" fmla="*/ 657225 w 2633924"/>
              <a:gd name="connsiteY5" fmla="*/ 1506854 h 1506854"/>
              <a:gd name="connsiteX6" fmla="*/ 0 w 2633924"/>
              <a:gd name="connsiteY6" fmla="*/ 1468754 h 1506854"/>
              <a:gd name="connsiteX7" fmla="*/ 0 w 2633924"/>
              <a:gd name="connsiteY7" fmla="*/ 1306829 h 1506854"/>
              <a:gd name="connsiteX8" fmla="*/ 85725 w 2633924"/>
              <a:gd name="connsiteY8" fmla="*/ 1030604 h 1506854"/>
              <a:gd name="connsiteX9" fmla="*/ 361950 w 2633924"/>
              <a:gd name="connsiteY9" fmla="*/ 916304 h 1506854"/>
              <a:gd name="connsiteX10" fmla="*/ 752475 w 2633924"/>
              <a:gd name="connsiteY10" fmla="*/ 640079 h 1506854"/>
              <a:gd name="connsiteX11" fmla="*/ 942975 w 2633924"/>
              <a:gd name="connsiteY11" fmla="*/ 506729 h 1506854"/>
              <a:gd name="connsiteX12" fmla="*/ 980209 w 2633924"/>
              <a:gd name="connsiteY12" fmla="*/ 290425 h 1506854"/>
              <a:gd name="connsiteX13" fmla="*/ 764251 w 2633924"/>
              <a:gd name="connsiteY13" fmla="*/ 29267 h 1506854"/>
              <a:gd name="connsiteX14" fmla="*/ 2628553 w 2633924"/>
              <a:gd name="connsiteY14" fmla="*/ 15585 h 1506854"/>
              <a:gd name="connsiteX15" fmla="*/ 2633924 w 2633924"/>
              <a:gd name="connsiteY15" fmla="*/ 0 h 1506854"/>
              <a:gd name="connsiteX0" fmla="*/ 2766928 w 2766928"/>
              <a:gd name="connsiteY0" fmla="*/ 67542 h 1491269"/>
              <a:gd name="connsiteX1" fmla="*/ 2364278 w 2766928"/>
              <a:gd name="connsiteY1" fmla="*/ 1191318 h 1491269"/>
              <a:gd name="connsiteX2" fmla="*/ 2295525 w 2766928"/>
              <a:gd name="connsiteY2" fmla="*/ 1291244 h 1491269"/>
              <a:gd name="connsiteX3" fmla="*/ 2209800 w 2766928"/>
              <a:gd name="connsiteY3" fmla="*/ 1376969 h 1491269"/>
              <a:gd name="connsiteX4" fmla="*/ 1504950 w 2766928"/>
              <a:gd name="connsiteY4" fmla="*/ 1481744 h 1491269"/>
              <a:gd name="connsiteX5" fmla="*/ 657225 w 2766928"/>
              <a:gd name="connsiteY5" fmla="*/ 1491269 h 1491269"/>
              <a:gd name="connsiteX6" fmla="*/ 0 w 2766928"/>
              <a:gd name="connsiteY6" fmla="*/ 1453169 h 1491269"/>
              <a:gd name="connsiteX7" fmla="*/ 0 w 2766928"/>
              <a:gd name="connsiteY7" fmla="*/ 1291244 h 1491269"/>
              <a:gd name="connsiteX8" fmla="*/ 85725 w 2766928"/>
              <a:gd name="connsiteY8" fmla="*/ 1015019 h 1491269"/>
              <a:gd name="connsiteX9" fmla="*/ 361950 w 2766928"/>
              <a:gd name="connsiteY9" fmla="*/ 900719 h 1491269"/>
              <a:gd name="connsiteX10" fmla="*/ 752475 w 2766928"/>
              <a:gd name="connsiteY10" fmla="*/ 624494 h 1491269"/>
              <a:gd name="connsiteX11" fmla="*/ 942975 w 2766928"/>
              <a:gd name="connsiteY11" fmla="*/ 491144 h 1491269"/>
              <a:gd name="connsiteX12" fmla="*/ 980209 w 2766928"/>
              <a:gd name="connsiteY12" fmla="*/ 274840 h 1491269"/>
              <a:gd name="connsiteX13" fmla="*/ 764251 w 2766928"/>
              <a:gd name="connsiteY13" fmla="*/ 13682 h 1491269"/>
              <a:gd name="connsiteX14" fmla="*/ 2628553 w 2766928"/>
              <a:gd name="connsiteY14" fmla="*/ 0 h 1491269"/>
              <a:gd name="connsiteX15" fmla="*/ 2766928 w 2766928"/>
              <a:gd name="connsiteY15" fmla="*/ 67542 h 1491269"/>
              <a:gd name="connsiteX0" fmla="*/ 2858368 w 2858368"/>
              <a:gd name="connsiteY0" fmla="*/ 267048 h 1491269"/>
              <a:gd name="connsiteX1" fmla="*/ 2364278 w 2858368"/>
              <a:gd name="connsiteY1" fmla="*/ 1191318 h 1491269"/>
              <a:gd name="connsiteX2" fmla="*/ 2295525 w 2858368"/>
              <a:gd name="connsiteY2" fmla="*/ 1291244 h 1491269"/>
              <a:gd name="connsiteX3" fmla="*/ 2209800 w 2858368"/>
              <a:gd name="connsiteY3" fmla="*/ 1376969 h 1491269"/>
              <a:gd name="connsiteX4" fmla="*/ 1504950 w 2858368"/>
              <a:gd name="connsiteY4" fmla="*/ 1481744 h 1491269"/>
              <a:gd name="connsiteX5" fmla="*/ 657225 w 2858368"/>
              <a:gd name="connsiteY5" fmla="*/ 1491269 h 1491269"/>
              <a:gd name="connsiteX6" fmla="*/ 0 w 2858368"/>
              <a:gd name="connsiteY6" fmla="*/ 1453169 h 1491269"/>
              <a:gd name="connsiteX7" fmla="*/ 0 w 2858368"/>
              <a:gd name="connsiteY7" fmla="*/ 1291244 h 1491269"/>
              <a:gd name="connsiteX8" fmla="*/ 85725 w 2858368"/>
              <a:gd name="connsiteY8" fmla="*/ 1015019 h 1491269"/>
              <a:gd name="connsiteX9" fmla="*/ 361950 w 2858368"/>
              <a:gd name="connsiteY9" fmla="*/ 900719 h 1491269"/>
              <a:gd name="connsiteX10" fmla="*/ 752475 w 2858368"/>
              <a:gd name="connsiteY10" fmla="*/ 624494 h 1491269"/>
              <a:gd name="connsiteX11" fmla="*/ 942975 w 2858368"/>
              <a:gd name="connsiteY11" fmla="*/ 491144 h 1491269"/>
              <a:gd name="connsiteX12" fmla="*/ 980209 w 2858368"/>
              <a:gd name="connsiteY12" fmla="*/ 274840 h 1491269"/>
              <a:gd name="connsiteX13" fmla="*/ 764251 w 2858368"/>
              <a:gd name="connsiteY13" fmla="*/ 13682 h 1491269"/>
              <a:gd name="connsiteX14" fmla="*/ 2628553 w 2858368"/>
              <a:gd name="connsiteY14" fmla="*/ 0 h 1491269"/>
              <a:gd name="connsiteX15" fmla="*/ 2858368 w 2858368"/>
              <a:gd name="connsiteY15" fmla="*/ 267048 h 1491269"/>
              <a:gd name="connsiteX0" fmla="*/ 2700426 w 2700426"/>
              <a:gd name="connsiteY0" fmla="*/ 973630 h 1491269"/>
              <a:gd name="connsiteX1" fmla="*/ 2364278 w 2700426"/>
              <a:gd name="connsiteY1" fmla="*/ 1191318 h 1491269"/>
              <a:gd name="connsiteX2" fmla="*/ 2295525 w 2700426"/>
              <a:gd name="connsiteY2" fmla="*/ 1291244 h 1491269"/>
              <a:gd name="connsiteX3" fmla="*/ 2209800 w 2700426"/>
              <a:gd name="connsiteY3" fmla="*/ 1376969 h 1491269"/>
              <a:gd name="connsiteX4" fmla="*/ 1504950 w 2700426"/>
              <a:gd name="connsiteY4" fmla="*/ 1481744 h 1491269"/>
              <a:gd name="connsiteX5" fmla="*/ 657225 w 2700426"/>
              <a:gd name="connsiteY5" fmla="*/ 1491269 h 1491269"/>
              <a:gd name="connsiteX6" fmla="*/ 0 w 2700426"/>
              <a:gd name="connsiteY6" fmla="*/ 1453169 h 1491269"/>
              <a:gd name="connsiteX7" fmla="*/ 0 w 2700426"/>
              <a:gd name="connsiteY7" fmla="*/ 1291244 h 1491269"/>
              <a:gd name="connsiteX8" fmla="*/ 85725 w 2700426"/>
              <a:gd name="connsiteY8" fmla="*/ 1015019 h 1491269"/>
              <a:gd name="connsiteX9" fmla="*/ 361950 w 2700426"/>
              <a:gd name="connsiteY9" fmla="*/ 900719 h 1491269"/>
              <a:gd name="connsiteX10" fmla="*/ 752475 w 2700426"/>
              <a:gd name="connsiteY10" fmla="*/ 624494 h 1491269"/>
              <a:gd name="connsiteX11" fmla="*/ 942975 w 2700426"/>
              <a:gd name="connsiteY11" fmla="*/ 491144 h 1491269"/>
              <a:gd name="connsiteX12" fmla="*/ 980209 w 2700426"/>
              <a:gd name="connsiteY12" fmla="*/ 274840 h 1491269"/>
              <a:gd name="connsiteX13" fmla="*/ 764251 w 2700426"/>
              <a:gd name="connsiteY13" fmla="*/ 13682 h 1491269"/>
              <a:gd name="connsiteX14" fmla="*/ 2628553 w 2700426"/>
              <a:gd name="connsiteY14" fmla="*/ 0 h 1491269"/>
              <a:gd name="connsiteX15" fmla="*/ 2700426 w 2700426"/>
              <a:gd name="connsiteY15" fmla="*/ 973630 h 1491269"/>
              <a:gd name="connsiteX0" fmla="*/ 2642237 w 2642237"/>
              <a:gd name="connsiteY0" fmla="*/ 998568 h 1491269"/>
              <a:gd name="connsiteX1" fmla="*/ 2364278 w 2642237"/>
              <a:gd name="connsiteY1" fmla="*/ 1191318 h 1491269"/>
              <a:gd name="connsiteX2" fmla="*/ 2295525 w 2642237"/>
              <a:gd name="connsiteY2" fmla="*/ 1291244 h 1491269"/>
              <a:gd name="connsiteX3" fmla="*/ 2209800 w 2642237"/>
              <a:gd name="connsiteY3" fmla="*/ 1376969 h 1491269"/>
              <a:gd name="connsiteX4" fmla="*/ 1504950 w 2642237"/>
              <a:gd name="connsiteY4" fmla="*/ 1481744 h 1491269"/>
              <a:gd name="connsiteX5" fmla="*/ 657225 w 2642237"/>
              <a:gd name="connsiteY5" fmla="*/ 1491269 h 1491269"/>
              <a:gd name="connsiteX6" fmla="*/ 0 w 2642237"/>
              <a:gd name="connsiteY6" fmla="*/ 1453169 h 1491269"/>
              <a:gd name="connsiteX7" fmla="*/ 0 w 2642237"/>
              <a:gd name="connsiteY7" fmla="*/ 1291244 h 1491269"/>
              <a:gd name="connsiteX8" fmla="*/ 85725 w 2642237"/>
              <a:gd name="connsiteY8" fmla="*/ 1015019 h 1491269"/>
              <a:gd name="connsiteX9" fmla="*/ 361950 w 2642237"/>
              <a:gd name="connsiteY9" fmla="*/ 900719 h 1491269"/>
              <a:gd name="connsiteX10" fmla="*/ 752475 w 2642237"/>
              <a:gd name="connsiteY10" fmla="*/ 624494 h 1491269"/>
              <a:gd name="connsiteX11" fmla="*/ 942975 w 2642237"/>
              <a:gd name="connsiteY11" fmla="*/ 491144 h 1491269"/>
              <a:gd name="connsiteX12" fmla="*/ 980209 w 2642237"/>
              <a:gd name="connsiteY12" fmla="*/ 274840 h 1491269"/>
              <a:gd name="connsiteX13" fmla="*/ 764251 w 2642237"/>
              <a:gd name="connsiteY13" fmla="*/ 13682 h 1491269"/>
              <a:gd name="connsiteX14" fmla="*/ 2628553 w 2642237"/>
              <a:gd name="connsiteY14" fmla="*/ 0 h 1491269"/>
              <a:gd name="connsiteX15" fmla="*/ 2642237 w 2642237"/>
              <a:gd name="connsiteY15" fmla="*/ 998568 h 1491269"/>
              <a:gd name="connsiteX0" fmla="*/ 2642237 w 2642237"/>
              <a:gd name="connsiteY0" fmla="*/ 998568 h 1491269"/>
              <a:gd name="connsiteX1" fmla="*/ 2364278 w 2642237"/>
              <a:gd name="connsiteY1" fmla="*/ 1191318 h 1491269"/>
              <a:gd name="connsiteX2" fmla="*/ 2295525 w 2642237"/>
              <a:gd name="connsiteY2" fmla="*/ 1291244 h 1491269"/>
              <a:gd name="connsiteX3" fmla="*/ 2209800 w 2642237"/>
              <a:gd name="connsiteY3" fmla="*/ 1376969 h 1491269"/>
              <a:gd name="connsiteX4" fmla="*/ 1504950 w 2642237"/>
              <a:gd name="connsiteY4" fmla="*/ 1481744 h 1491269"/>
              <a:gd name="connsiteX5" fmla="*/ 657225 w 2642237"/>
              <a:gd name="connsiteY5" fmla="*/ 1491269 h 1491269"/>
              <a:gd name="connsiteX6" fmla="*/ 0 w 2642237"/>
              <a:gd name="connsiteY6" fmla="*/ 1453169 h 1491269"/>
              <a:gd name="connsiteX7" fmla="*/ 0 w 2642237"/>
              <a:gd name="connsiteY7" fmla="*/ 1291244 h 1491269"/>
              <a:gd name="connsiteX8" fmla="*/ 85725 w 2642237"/>
              <a:gd name="connsiteY8" fmla="*/ 1015019 h 1491269"/>
              <a:gd name="connsiteX9" fmla="*/ 361950 w 2642237"/>
              <a:gd name="connsiteY9" fmla="*/ 900719 h 1491269"/>
              <a:gd name="connsiteX10" fmla="*/ 752475 w 2642237"/>
              <a:gd name="connsiteY10" fmla="*/ 624494 h 1491269"/>
              <a:gd name="connsiteX11" fmla="*/ 942975 w 2642237"/>
              <a:gd name="connsiteY11" fmla="*/ 491144 h 1491269"/>
              <a:gd name="connsiteX12" fmla="*/ 996834 w 2642237"/>
              <a:gd name="connsiteY12" fmla="*/ 249902 h 1491269"/>
              <a:gd name="connsiteX13" fmla="*/ 764251 w 2642237"/>
              <a:gd name="connsiteY13" fmla="*/ 13682 h 1491269"/>
              <a:gd name="connsiteX14" fmla="*/ 2628553 w 2642237"/>
              <a:gd name="connsiteY14" fmla="*/ 0 h 1491269"/>
              <a:gd name="connsiteX15" fmla="*/ 2642237 w 2642237"/>
              <a:gd name="connsiteY15" fmla="*/ 998568 h 1491269"/>
              <a:gd name="connsiteX0" fmla="*/ 2642237 w 2642237"/>
              <a:gd name="connsiteY0" fmla="*/ 998568 h 1491269"/>
              <a:gd name="connsiteX1" fmla="*/ 2364278 w 2642237"/>
              <a:gd name="connsiteY1" fmla="*/ 1191318 h 1491269"/>
              <a:gd name="connsiteX2" fmla="*/ 2295525 w 2642237"/>
              <a:gd name="connsiteY2" fmla="*/ 1291244 h 1491269"/>
              <a:gd name="connsiteX3" fmla="*/ 2209800 w 2642237"/>
              <a:gd name="connsiteY3" fmla="*/ 1376969 h 1491269"/>
              <a:gd name="connsiteX4" fmla="*/ 1504950 w 2642237"/>
              <a:gd name="connsiteY4" fmla="*/ 1481744 h 1491269"/>
              <a:gd name="connsiteX5" fmla="*/ 657225 w 2642237"/>
              <a:gd name="connsiteY5" fmla="*/ 1491269 h 1491269"/>
              <a:gd name="connsiteX6" fmla="*/ 0 w 2642237"/>
              <a:gd name="connsiteY6" fmla="*/ 1453169 h 1491269"/>
              <a:gd name="connsiteX7" fmla="*/ 0 w 2642237"/>
              <a:gd name="connsiteY7" fmla="*/ 1291244 h 1491269"/>
              <a:gd name="connsiteX8" fmla="*/ 85725 w 2642237"/>
              <a:gd name="connsiteY8" fmla="*/ 1015019 h 1491269"/>
              <a:gd name="connsiteX9" fmla="*/ 361950 w 2642237"/>
              <a:gd name="connsiteY9" fmla="*/ 900719 h 1491269"/>
              <a:gd name="connsiteX10" fmla="*/ 752475 w 2642237"/>
              <a:gd name="connsiteY10" fmla="*/ 624494 h 1491269"/>
              <a:gd name="connsiteX11" fmla="*/ 1009476 w 2642237"/>
              <a:gd name="connsiteY11" fmla="*/ 457893 h 1491269"/>
              <a:gd name="connsiteX12" fmla="*/ 996834 w 2642237"/>
              <a:gd name="connsiteY12" fmla="*/ 249902 h 1491269"/>
              <a:gd name="connsiteX13" fmla="*/ 764251 w 2642237"/>
              <a:gd name="connsiteY13" fmla="*/ 13682 h 1491269"/>
              <a:gd name="connsiteX14" fmla="*/ 2628553 w 2642237"/>
              <a:gd name="connsiteY14" fmla="*/ 0 h 1491269"/>
              <a:gd name="connsiteX15" fmla="*/ 2642237 w 2642237"/>
              <a:gd name="connsiteY15" fmla="*/ 998568 h 1491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642237" h="1491269">
                <a:moveTo>
                  <a:pt x="2642237" y="998568"/>
                </a:moveTo>
                <a:lnTo>
                  <a:pt x="2364278" y="1191318"/>
                </a:lnTo>
                <a:lnTo>
                  <a:pt x="2295525" y="1291244"/>
                </a:lnTo>
                <a:lnTo>
                  <a:pt x="2209800" y="1376969"/>
                </a:lnTo>
                <a:lnTo>
                  <a:pt x="1504950" y="1481744"/>
                </a:lnTo>
                <a:lnTo>
                  <a:pt x="657225" y="1491269"/>
                </a:lnTo>
                <a:lnTo>
                  <a:pt x="0" y="1453169"/>
                </a:lnTo>
                <a:lnTo>
                  <a:pt x="0" y="1291244"/>
                </a:lnTo>
                <a:lnTo>
                  <a:pt x="85725" y="1015019"/>
                </a:lnTo>
                <a:lnTo>
                  <a:pt x="361950" y="900719"/>
                </a:lnTo>
                <a:lnTo>
                  <a:pt x="752475" y="624494"/>
                </a:lnTo>
                <a:lnTo>
                  <a:pt x="1009476" y="457893"/>
                </a:lnTo>
                <a:lnTo>
                  <a:pt x="996834" y="249902"/>
                </a:lnTo>
                <a:lnTo>
                  <a:pt x="764251" y="13682"/>
                </a:lnTo>
                <a:lnTo>
                  <a:pt x="2628553" y="0"/>
                </a:lnTo>
                <a:lnTo>
                  <a:pt x="2642237" y="998568"/>
                </a:lnTo>
                <a:close/>
              </a:path>
            </a:pathLst>
          </a:cu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BC44FC9D-640B-4DC3-B6A7-C31C3EE75960}"/>
              </a:ext>
            </a:extLst>
          </p:cNvPr>
          <p:cNvSpPr/>
          <p:nvPr/>
        </p:nvSpPr>
        <p:spPr>
          <a:xfrm>
            <a:off x="3233651" y="1122219"/>
            <a:ext cx="1562793" cy="1936866"/>
          </a:xfrm>
          <a:custGeom>
            <a:avLst/>
            <a:gdLst>
              <a:gd name="connsiteX0" fmla="*/ 365760 w 1562793"/>
              <a:gd name="connsiteY0" fmla="*/ 1903615 h 1928553"/>
              <a:gd name="connsiteX1" fmla="*/ 24938 w 1562793"/>
              <a:gd name="connsiteY1" fmla="*/ 1762298 h 1928553"/>
              <a:gd name="connsiteX2" fmla="*/ 0 w 1562793"/>
              <a:gd name="connsiteY2" fmla="*/ 1479666 h 1928553"/>
              <a:gd name="connsiteX3" fmla="*/ 49876 w 1562793"/>
              <a:gd name="connsiteY3" fmla="*/ 1221971 h 1928553"/>
              <a:gd name="connsiteX4" fmla="*/ 241069 w 1562793"/>
              <a:gd name="connsiteY4" fmla="*/ 1105593 h 1928553"/>
              <a:gd name="connsiteX5" fmla="*/ 473825 w 1562793"/>
              <a:gd name="connsiteY5" fmla="*/ 1047404 h 1928553"/>
              <a:gd name="connsiteX6" fmla="*/ 548640 w 1562793"/>
              <a:gd name="connsiteY6" fmla="*/ 648393 h 1928553"/>
              <a:gd name="connsiteX7" fmla="*/ 507076 w 1562793"/>
              <a:gd name="connsiteY7" fmla="*/ 457200 h 1928553"/>
              <a:gd name="connsiteX8" fmla="*/ 689956 w 1562793"/>
              <a:gd name="connsiteY8" fmla="*/ 157942 h 1928553"/>
              <a:gd name="connsiteX9" fmla="*/ 1088967 w 1562793"/>
              <a:gd name="connsiteY9" fmla="*/ 49877 h 1928553"/>
              <a:gd name="connsiteX10" fmla="*/ 1512916 w 1562793"/>
              <a:gd name="connsiteY10" fmla="*/ 0 h 1928553"/>
              <a:gd name="connsiteX11" fmla="*/ 1562793 w 1562793"/>
              <a:gd name="connsiteY11" fmla="*/ 1928553 h 1928553"/>
              <a:gd name="connsiteX12" fmla="*/ 365760 w 1562793"/>
              <a:gd name="connsiteY12" fmla="*/ 1903615 h 1928553"/>
              <a:gd name="connsiteX0" fmla="*/ 382386 w 1562793"/>
              <a:gd name="connsiteY0" fmla="*/ 1936866 h 1936866"/>
              <a:gd name="connsiteX1" fmla="*/ 24938 w 1562793"/>
              <a:gd name="connsiteY1" fmla="*/ 1762298 h 1936866"/>
              <a:gd name="connsiteX2" fmla="*/ 0 w 1562793"/>
              <a:gd name="connsiteY2" fmla="*/ 1479666 h 1936866"/>
              <a:gd name="connsiteX3" fmla="*/ 49876 w 1562793"/>
              <a:gd name="connsiteY3" fmla="*/ 1221971 h 1936866"/>
              <a:gd name="connsiteX4" fmla="*/ 241069 w 1562793"/>
              <a:gd name="connsiteY4" fmla="*/ 1105593 h 1936866"/>
              <a:gd name="connsiteX5" fmla="*/ 473825 w 1562793"/>
              <a:gd name="connsiteY5" fmla="*/ 1047404 h 1936866"/>
              <a:gd name="connsiteX6" fmla="*/ 548640 w 1562793"/>
              <a:gd name="connsiteY6" fmla="*/ 648393 h 1936866"/>
              <a:gd name="connsiteX7" fmla="*/ 507076 w 1562793"/>
              <a:gd name="connsiteY7" fmla="*/ 457200 h 1936866"/>
              <a:gd name="connsiteX8" fmla="*/ 689956 w 1562793"/>
              <a:gd name="connsiteY8" fmla="*/ 157942 h 1936866"/>
              <a:gd name="connsiteX9" fmla="*/ 1088967 w 1562793"/>
              <a:gd name="connsiteY9" fmla="*/ 49877 h 1936866"/>
              <a:gd name="connsiteX10" fmla="*/ 1512916 w 1562793"/>
              <a:gd name="connsiteY10" fmla="*/ 0 h 1936866"/>
              <a:gd name="connsiteX11" fmla="*/ 1562793 w 1562793"/>
              <a:gd name="connsiteY11" fmla="*/ 1928553 h 1936866"/>
              <a:gd name="connsiteX12" fmla="*/ 382386 w 1562793"/>
              <a:gd name="connsiteY12" fmla="*/ 1936866 h 1936866"/>
              <a:gd name="connsiteX0" fmla="*/ 382386 w 1562793"/>
              <a:gd name="connsiteY0" fmla="*/ 1936866 h 1936866"/>
              <a:gd name="connsiteX1" fmla="*/ 24938 w 1562793"/>
              <a:gd name="connsiteY1" fmla="*/ 1762298 h 1936866"/>
              <a:gd name="connsiteX2" fmla="*/ 0 w 1562793"/>
              <a:gd name="connsiteY2" fmla="*/ 1479666 h 1936866"/>
              <a:gd name="connsiteX3" fmla="*/ 49876 w 1562793"/>
              <a:gd name="connsiteY3" fmla="*/ 1221971 h 1936866"/>
              <a:gd name="connsiteX4" fmla="*/ 241069 w 1562793"/>
              <a:gd name="connsiteY4" fmla="*/ 1105593 h 1936866"/>
              <a:gd name="connsiteX5" fmla="*/ 473825 w 1562793"/>
              <a:gd name="connsiteY5" fmla="*/ 1047404 h 1936866"/>
              <a:gd name="connsiteX6" fmla="*/ 548640 w 1562793"/>
              <a:gd name="connsiteY6" fmla="*/ 648393 h 1936866"/>
              <a:gd name="connsiteX7" fmla="*/ 507076 w 1562793"/>
              <a:gd name="connsiteY7" fmla="*/ 457200 h 1936866"/>
              <a:gd name="connsiteX8" fmla="*/ 689956 w 1562793"/>
              <a:gd name="connsiteY8" fmla="*/ 157942 h 1936866"/>
              <a:gd name="connsiteX9" fmla="*/ 1088967 w 1562793"/>
              <a:gd name="connsiteY9" fmla="*/ 49877 h 1936866"/>
              <a:gd name="connsiteX10" fmla="*/ 1554479 w 1562793"/>
              <a:gd name="connsiteY10" fmla="*/ 0 h 1936866"/>
              <a:gd name="connsiteX11" fmla="*/ 1562793 w 1562793"/>
              <a:gd name="connsiteY11" fmla="*/ 1928553 h 1936866"/>
              <a:gd name="connsiteX12" fmla="*/ 382386 w 1562793"/>
              <a:gd name="connsiteY12" fmla="*/ 1936866 h 1936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62793" h="1936866">
                <a:moveTo>
                  <a:pt x="382386" y="1936866"/>
                </a:moveTo>
                <a:lnTo>
                  <a:pt x="24938" y="1762298"/>
                </a:lnTo>
                <a:lnTo>
                  <a:pt x="0" y="1479666"/>
                </a:lnTo>
                <a:lnTo>
                  <a:pt x="49876" y="1221971"/>
                </a:lnTo>
                <a:lnTo>
                  <a:pt x="241069" y="1105593"/>
                </a:lnTo>
                <a:lnTo>
                  <a:pt x="473825" y="1047404"/>
                </a:lnTo>
                <a:lnTo>
                  <a:pt x="548640" y="648393"/>
                </a:lnTo>
                <a:lnTo>
                  <a:pt x="507076" y="457200"/>
                </a:lnTo>
                <a:lnTo>
                  <a:pt x="689956" y="157942"/>
                </a:lnTo>
                <a:lnTo>
                  <a:pt x="1088967" y="49877"/>
                </a:lnTo>
                <a:lnTo>
                  <a:pt x="1554479" y="0"/>
                </a:lnTo>
                <a:cubicBezTo>
                  <a:pt x="1557250" y="642851"/>
                  <a:pt x="1560022" y="1285702"/>
                  <a:pt x="1562793" y="1928553"/>
                </a:cubicBezTo>
                <a:lnTo>
                  <a:pt x="382386" y="1936866"/>
                </a:lnTo>
                <a:close/>
              </a:path>
            </a:pathLst>
          </a:cu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DE2F2D0-DBCF-4EE8-AB15-230C97DDADA9}"/>
              </a:ext>
            </a:extLst>
          </p:cNvPr>
          <p:cNvSpPr/>
          <p:nvPr/>
        </p:nvSpPr>
        <p:spPr>
          <a:xfrm>
            <a:off x="4788131" y="1005840"/>
            <a:ext cx="1770611" cy="1188720"/>
          </a:xfrm>
          <a:custGeom>
            <a:avLst/>
            <a:gdLst>
              <a:gd name="connsiteX0" fmla="*/ 0 w 1770611"/>
              <a:gd name="connsiteY0" fmla="*/ 91440 h 1188720"/>
              <a:gd name="connsiteX1" fmla="*/ 257694 w 1770611"/>
              <a:gd name="connsiteY1" fmla="*/ 58189 h 1188720"/>
              <a:gd name="connsiteX2" fmla="*/ 440574 w 1770611"/>
              <a:gd name="connsiteY2" fmla="*/ 0 h 1188720"/>
              <a:gd name="connsiteX3" fmla="*/ 997527 w 1770611"/>
              <a:gd name="connsiteY3" fmla="*/ 74815 h 1188720"/>
              <a:gd name="connsiteX4" fmla="*/ 1496291 w 1770611"/>
              <a:gd name="connsiteY4" fmla="*/ 232756 h 1188720"/>
              <a:gd name="connsiteX5" fmla="*/ 1770611 w 1770611"/>
              <a:gd name="connsiteY5" fmla="*/ 698269 h 1188720"/>
              <a:gd name="connsiteX6" fmla="*/ 1712422 w 1770611"/>
              <a:gd name="connsiteY6" fmla="*/ 831273 h 1188720"/>
              <a:gd name="connsiteX7" fmla="*/ 1562793 w 1770611"/>
              <a:gd name="connsiteY7" fmla="*/ 1005840 h 1188720"/>
              <a:gd name="connsiteX8" fmla="*/ 1521229 w 1770611"/>
              <a:gd name="connsiteY8" fmla="*/ 1188720 h 1188720"/>
              <a:gd name="connsiteX9" fmla="*/ 0 w 1770611"/>
              <a:gd name="connsiteY9" fmla="*/ 1180407 h 1188720"/>
              <a:gd name="connsiteX10" fmla="*/ 0 w 1770611"/>
              <a:gd name="connsiteY10" fmla="*/ 91440 h 1188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770611" h="1188720">
                <a:moveTo>
                  <a:pt x="0" y="91440"/>
                </a:moveTo>
                <a:lnTo>
                  <a:pt x="257694" y="58189"/>
                </a:lnTo>
                <a:lnTo>
                  <a:pt x="440574" y="0"/>
                </a:lnTo>
                <a:lnTo>
                  <a:pt x="997527" y="74815"/>
                </a:lnTo>
                <a:lnTo>
                  <a:pt x="1496291" y="232756"/>
                </a:lnTo>
                <a:lnTo>
                  <a:pt x="1770611" y="698269"/>
                </a:lnTo>
                <a:lnTo>
                  <a:pt x="1712422" y="831273"/>
                </a:lnTo>
                <a:lnTo>
                  <a:pt x="1562793" y="1005840"/>
                </a:lnTo>
                <a:lnTo>
                  <a:pt x="1521229" y="1188720"/>
                </a:lnTo>
                <a:lnTo>
                  <a:pt x="0" y="1180407"/>
                </a:lnTo>
                <a:lnTo>
                  <a:pt x="0" y="91440"/>
                </a:lnTo>
                <a:close/>
              </a:path>
            </a:pathLst>
          </a:cu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87D097C-01CE-4A3A-BCD5-85BC19196A57}"/>
              </a:ext>
            </a:extLst>
          </p:cNvPr>
          <p:cNvSpPr/>
          <p:nvPr/>
        </p:nvSpPr>
        <p:spPr>
          <a:xfrm>
            <a:off x="4804756" y="2186247"/>
            <a:ext cx="1612669" cy="1895302"/>
          </a:xfrm>
          <a:custGeom>
            <a:avLst/>
            <a:gdLst>
              <a:gd name="connsiteX0" fmla="*/ 0 w 1612669"/>
              <a:gd name="connsiteY0" fmla="*/ 0 h 1895302"/>
              <a:gd name="connsiteX1" fmla="*/ 8313 w 1612669"/>
              <a:gd name="connsiteY1" fmla="*/ 881149 h 1895302"/>
              <a:gd name="connsiteX2" fmla="*/ 706582 w 1612669"/>
              <a:gd name="connsiteY2" fmla="*/ 872837 h 1895302"/>
              <a:gd name="connsiteX3" fmla="*/ 731520 w 1612669"/>
              <a:gd name="connsiteY3" fmla="*/ 1895302 h 1895302"/>
              <a:gd name="connsiteX4" fmla="*/ 1130531 w 1612669"/>
              <a:gd name="connsiteY4" fmla="*/ 1645920 h 1895302"/>
              <a:gd name="connsiteX5" fmla="*/ 1263535 w 1612669"/>
              <a:gd name="connsiteY5" fmla="*/ 1546168 h 1895302"/>
              <a:gd name="connsiteX6" fmla="*/ 1454728 w 1612669"/>
              <a:gd name="connsiteY6" fmla="*/ 1030778 h 1895302"/>
              <a:gd name="connsiteX7" fmla="*/ 1596044 w 1612669"/>
              <a:gd name="connsiteY7" fmla="*/ 723208 h 1895302"/>
              <a:gd name="connsiteX8" fmla="*/ 1612669 w 1612669"/>
              <a:gd name="connsiteY8" fmla="*/ 565266 h 1895302"/>
              <a:gd name="connsiteX9" fmla="*/ 1504604 w 1612669"/>
              <a:gd name="connsiteY9" fmla="*/ 282633 h 1895302"/>
              <a:gd name="connsiteX10" fmla="*/ 1504604 w 1612669"/>
              <a:gd name="connsiteY10" fmla="*/ 16626 h 1895302"/>
              <a:gd name="connsiteX11" fmla="*/ 0 w 1612669"/>
              <a:gd name="connsiteY11" fmla="*/ 0 h 1895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612669" h="1895302">
                <a:moveTo>
                  <a:pt x="0" y="0"/>
                </a:moveTo>
                <a:lnTo>
                  <a:pt x="8313" y="881149"/>
                </a:lnTo>
                <a:lnTo>
                  <a:pt x="706582" y="872837"/>
                </a:lnTo>
                <a:lnTo>
                  <a:pt x="731520" y="1895302"/>
                </a:lnTo>
                <a:lnTo>
                  <a:pt x="1130531" y="1645920"/>
                </a:lnTo>
                <a:lnTo>
                  <a:pt x="1263535" y="1546168"/>
                </a:lnTo>
                <a:lnTo>
                  <a:pt x="1454728" y="1030778"/>
                </a:lnTo>
                <a:lnTo>
                  <a:pt x="1596044" y="723208"/>
                </a:lnTo>
                <a:lnTo>
                  <a:pt x="1612669" y="565266"/>
                </a:lnTo>
                <a:lnTo>
                  <a:pt x="1504604" y="282633"/>
                </a:lnTo>
                <a:lnTo>
                  <a:pt x="1504604" y="16626"/>
                </a:lnTo>
                <a:lnTo>
                  <a:pt x="0" y="0"/>
                </a:lnTo>
                <a:close/>
              </a:path>
            </a:pathLst>
          </a:custGeom>
          <a:solidFill>
            <a:srgbClr val="5B9BD5">
              <a:alpha val="50196"/>
            </a:srgbClr>
          </a:solidFill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82471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A698550-FB6C-4999-9E14-EED704ECF00C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1998" cy="685102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90801">
                  <a:extLst>
                    <a:ext uri="{9D8B030D-6E8A-4147-A177-3AD203B41FA5}">
                      <a16:colId xmlns:a16="http://schemas.microsoft.com/office/drawing/2014/main" val="2745701971"/>
                    </a:ext>
                  </a:extLst>
                </a:gridCol>
                <a:gridCol w="7776144">
                  <a:extLst>
                    <a:ext uri="{9D8B030D-6E8A-4147-A177-3AD203B41FA5}">
                      <a16:colId xmlns:a16="http://schemas.microsoft.com/office/drawing/2014/main" val="3724013289"/>
                    </a:ext>
                  </a:extLst>
                </a:gridCol>
                <a:gridCol w="2325053">
                  <a:extLst>
                    <a:ext uri="{9D8B030D-6E8A-4147-A177-3AD203B41FA5}">
                      <a16:colId xmlns:a16="http://schemas.microsoft.com/office/drawing/2014/main" val="1431369543"/>
                    </a:ext>
                  </a:extLst>
                </a:gridCol>
              </a:tblGrid>
              <a:tr h="350982">
                <a:tc gridSpan="3">
                  <a:txBody>
                    <a:bodyPr/>
                    <a:lstStyle/>
                    <a:p>
                      <a:endParaRPr lang="en-CA" sz="18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95523167"/>
                  </a:ext>
                </a:extLst>
              </a:tr>
              <a:tr h="4542530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2000" dirty="0"/>
                        <a:t>Base map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8301362"/>
                  </a:ext>
                </a:extLst>
              </a:tr>
              <a:tr h="1942732">
                <a:tc vMerge="1">
                  <a:txBody>
                    <a:bodyPr/>
                    <a:lstStyle/>
                    <a:p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67190758"/>
                  </a:ext>
                </a:extLst>
              </a:tr>
            </a:tbl>
          </a:graphicData>
        </a:graphic>
      </p:graphicFrame>
      <p:sp>
        <p:nvSpPr>
          <p:cNvPr id="16" name="Flowchart: Extract 15">
            <a:extLst>
              <a:ext uri="{FF2B5EF4-FFF2-40B4-BE49-F238E27FC236}">
                <a16:creationId xmlns:a16="http://schemas.microsoft.com/office/drawing/2014/main" id="{9337D849-34B8-4B17-95F2-D16AAD3E4D24}"/>
              </a:ext>
            </a:extLst>
          </p:cNvPr>
          <p:cNvSpPr/>
          <p:nvPr/>
        </p:nvSpPr>
        <p:spPr>
          <a:xfrm rot="5400000">
            <a:off x="2028313" y="3190366"/>
            <a:ext cx="223026" cy="98385"/>
          </a:xfrm>
          <a:prstGeom prst="flowChartExtra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686D646-B06A-4212-B79B-753EDF1FBD4D}"/>
              </a:ext>
            </a:extLst>
          </p:cNvPr>
          <p:cNvSpPr/>
          <p:nvPr/>
        </p:nvSpPr>
        <p:spPr>
          <a:xfrm>
            <a:off x="9407084" y="3799725"/>
            <a:ext cx="238478" cy="6984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+</a:t>
            </a:r>
          </a:p>
          <a:p>
            <a:pPr algn="ctr"/>
            <a:endParaRPr lang="en-CA" dirty="0"/>
          </a:p>
          <a:p>
            <a:pPr algn="ctr"/>
            <a:r>
              <a:rPr lang="en-CA" dirty="0">
                <a:sym typeface="Symbol" panose="05050102010706020507" pitchFamily="18" charset="2"/>
              </a:rPr>
              <a:t></a:t>
            </a:r>
            <a:endParaRPr lang="en-CA" dirty="0"/>
          </a:p>
        </p:txBody>
      </p:sp>
      <p:pic>
        <p:nvPicPr>
          <p:cNvPr id="23" name="Graphic 22" descr="World">
            <a:extLst>
              <a:ext uri="{FF2B5EF4-FFF2-40B4-BE49-F238E27FC236}">
                <a16:creationId xmlns:a16="http://schemas.microsoft.com/office/drawing/2014/main" id="{9507020A-1811-4735-A2F3-4B68E21537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69582" y="4552351"/>
            <a:ext cx="318011" cy="300740"/>
          </a:xfrm>
          <a:prstGeom prst="rect">
            <a:avLst/>
          </a:prstGeom>
        </p:spPr>
      </p:pic>
      <p:pic>
        <p:nvPicPr>
          <p:cNvPr id="43" name="Graphic 42" descr="Map compass">
            <a:extLst>
              <a:ext uri="{FF2B5EF4-FFF2-40B4-BE49-F238E27FC236}">
                <a16:creationId xmlns:a16="http://schemas.microsoft.com/office/drawing/2014/main" id="{DB381C0F-CC79-4181-B3E6-CE01523AE0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364105" y="3446094"/>
            <a:ext cx="318011" cy="300740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336F726D-84E8-40F9-ADB6-266FB2FA1F71}"/>
              </a:ext>
            </a:extLst>
          </p:cNvPr>
          <p:cNvSpPr txBox="1"/>
          <p:nvPr/>
        </p:nvSpPr>
        <p:spPr>
          <a:xfrm>
            <a:off x="9345185" y="3076126"/>
            <a:ext cx="294819" cy="3085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chemeClr val="accent1"/>
                </a:solidFill>
              </a:rPr>
              <a:t>N</a:t>
            </a:r>
          </a:p>
        </p:txBody>
      </p:sp>
      <p:sp>
        <p:nvSpPr>
          <p:cNvPr id="62" name="Flowchart: Extract 61">
            <a:extLst>
              <a:ext uri="{FF2B5EF4-FFF2-40B4-BE49-F238E27FC236}">
                <a16:creationId xmlns:a16="http://schemas.microsoft.com/office/drawing/2014/main" id="{7607E503-7C4E-4B9D-93A9-509E2108790B}"/>
              </a:ext>
            </a:extLst>
          </p:cNvPr>
          <p:cNvSpPr/>
          <p:nvPr/>
        </p:nvSpPr>
        <p:spPr>
          <a:xfrm rot="16200000">
            <a:off x="9681013" y="3191254"/>
            <a:ext cx="268556" cy="96607"/>
          </a:xfrm>
          <a:prstGeom prst="flowChartExtra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6295ABE3-E73E-49CF-A065-8BE7C4B55E02}"/>
              </a:ext>
            </a:extLst>
          </p:cNvPr>
          <p:cNvGrpSpPr/>
          <p:nvPr/>
        </p:nvGrpSpPr>
        <p:grpSpPr>
          <a:xfrm>
            <a:off x="2972" y="-31959"/>
            <a:ext cx="12192001" cy="430887"/>
            <a:chOff x="0" y="2909500"/>
            <a:chExt cx="12192001" cy="430887"/>
          </a:xfrm>
        </p:grpSpPr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8D5BD3F6-2D74-4063-B10E-540114A998EE}"/>
                </a:ext>
              </a:extLst>
            </p:cNvPr>
            <p:cNvSpPr/>
            <p:nvPr/>
          </p:nvSpPr>
          <p:spPr>
            <a:xfrm>
              <a:off x="0" y="2939749"/>
              <a:ext cx="12192001" cy="36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93" name="Picture 2" descr="Related image">
              <a:extLst>
                <a:ext uri="{FF2B5EF4-FFF2-40B4-BE49-F238E27FC236}">
                  <a16:creationId xmlns:a16="http://schemas.microsoft.com/office/drawing/2014/main" id="{9012132D-3AF5-4409-B508-B500AC96F4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70182" y="2939749"/>
              <a:ext cx="381187" cy="3811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B45079A4-C082-48F7-8103-5A0960BF47B8}"/>
                </a:ext>
              </a:extLst>
            </p:cNvPr>
            <p:cNvSpPr txBox="1"/>
            <p:nvPr/>
          </p:nvSpPr>
          <p:spPr>
            <a:xfrm>
              <a:off x="9050284" y="2909500"/>
              <a:ext cx="275240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CA" sz="1100" dirty="0">
                  <a:solidFill>
                    <a:schemeClr val="bg1"/>
                  </a:solidFill>
                  <a:hlinkClick r:id="rId8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shawn-uoguelph@email.ca</a:t>
              </a:r>
              <a:r>
                <a:rPr lang="en-CA" sz="1100" dirty="0">
                  <a:solidFill>
                    <a:schemeClr val="bg1"/>
                  </a:solidFill>
                </a:rPr>
                <a:t> (admin)</a:t>
              </a:r>
            </a:p>
            <a:p>
              <a:pPr algn="r"/>
              <a:r>
                <a:rPr lang="en-CA" sz="1100" dirty="0">
                  <a:solidFill>
                    <a:schemeClr val="bg1"/>
                  </a:solidFill>
                </a:rPr>
                <a:t>UNIVERSITY OF GUELPH</a:t>
              </a:r>
            </a:p>
          </p:txBody>
        </p:sp>
        <p:pic>
          <p:nvPicPr>
            <p:cNvPr id="95" name="Graphic 94" descr="Smiling face with no fill">
              <a:extLst>
                <a:ext uri="{FF2B5EF4-FFF2-40B4-BE49-F238E27FC236}">
                  <a16:creationId xmlns:a16="http://schemas.microsoft.com/office/drawing/2014/main" id="{E62F91EE-339C-4843-8CA2-C1CD563F17D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232138" y="2951232"/>
              <a:ext cx="288000" cy="288000"/>
            </a:xfrm>
            <a:prstGeom prst="rect">
              <a:avLst/>
            </a:prstGeom>
          </p:spPr>
        </p:pic>
        <p:pic>
          <p:nvPicPr>
            <p:cNvPr id="96" name="Graphic 95" descr="Question mark">
              <a:extLst>
                <a:ext uri="{FF2B5EF4-FFF2-40B4-BE49-F238E27FC236}">
                  <a16:creationId xmlns:a16="http://schemas.microsoft.com/office/drawing/2014/main" id="{CD57FEE1-E177-44E3-B44A-246F80B5DF9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8760798" y="2962471"/>
              <a:ext cx="288000" cy="288000"/>
            </a:xfrm>
            <a:prstGeom prst="rect">
              <a:avLst/>
            </a:prstGeom>
          </p:spPr>
        </p:pic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65476391-437B-4289-A3A7-832D286EF9E1}"/>
                </a:ext>
              </a:extLst>
            </p:cNvPr>
            <p:cNvSpPr/>
            <p:nvPr/>
          </p:nvSpPr>
          <p:spPr>
            <a:xfrm>
              <a:off x="101210" y="2962472"/>
              <a:ext cx="288000" cy="288000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CA" sz="700" dirty="0"/>
                <a:t>Logo</a:t>
              </a:r>
              <a:endParaRPr lang="en-CA" sz="600" dirty="0"/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80A99E68-5D11-414D-92E9-E793E3340E0B}"/>
                </a:ext>
              </a:extLst>
            </p:cNvPr>
            <p:cNvSpPr txBox="1"/>
            <p:nvPr/>
          </p:nvSpPr>
          <p:spPr>
            <a:xfrm>
              <a:off x="383364" y="2983448"/>
              <a:ext cx="26078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200" dirty="0">
                  <a:solidFill>
                    <a:schemeClr val="bg1"/>
                  </a:solidFill>
                </a:rPr>
                <a:t>University of Guelph ESAT</a:t>
              </a:r>
            </a:p>
          </p:txBody>
        </p:sp>
      </p:grpSp>
      <p:graphicFrame>
        <p:nvGraphicFramePr>
          <p:cNvPr id="70" name="Table 69">
            <a:extLst>
              <a:ext uri="{FF2B5EF4-FFF2-40B4-BE49-F238E27FC236}">
                <a16:creationId xmlns:a16="http://schemas.microsoft.com/office/drawing/2014/main" id="{A026E1AA-6F54-4659-A81E-B238770A47E9}"/>
              </a:ext>
            </a:extLst>
          </p:cNvPr>
          <p:cNvGraphicFramePr>
            <a:graphicFrameLocks noGrp="1"/>
          </p:cNvGraphicFramePr>
          <p:nvPr/>
        </p:nvGraphicFramePr>
        <p:xfrm>
          <a:off x="8626009" y="429469"/>
          <a:ext cx="1189282" cy="228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4641">
                  <a:extLst>
                    <a:ext uri="{9D8B030D-6E8A-4147-A177-3AD203B41FA5}">
                      <a16:colId xmlns:a16="http://schemas.microsoft.com/office/drawing/2014/main" val="1294337786"/>
                    </a:ext>
                  </a:extLst>
                </a:gridCol>
                <a:gridCol w="594641">
                  <a:extLst>
                    <a:ext uri="{9D8B030D-6E8A-4147-A177-3AD203B41FA5}">
                      <a16:colId xmlns:a16="http://schemas.microsoft.com/office/drawing/2014/main" val="2005279972"/>
                    </a:ext>
                  </a:extLst>
                </a:gridCol>
              </a:tblGrid>
              <a:tr h="186890"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Map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Satellite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041495"/>
                  </a:ext>
                </a:extLst>
              </a:tr>
            </a:tbl>
          </a:graphicData>
        </a:graphic>
      </p:graphicFrame>
      <p:sp>
        <p:nvSpPr>
          <p:cNvPr id="83" name="TextBox 82">
            <a:extLst>
              <a:ext uri="{FF2B5EF4-FFF2-40B4-BE49-F238E27FC236}">
                <a16:creationId xmlns:a16="http://schemas.microsoft.com/office/drawing/2014/main" id="{64429CDE-D253-4E7B-BCA5-845E3253967A}"/>
              </a:ext>
            </a:extLst>
          </p:cNvPr>
          <p:cNvSpPr txBox="1"/>
          <p:nvPr/>
        </p:nvSpPr>
        <p:spPr>
          <a:xfrm>
            <a:off x="584805" y="769356"/>
            <a:ext cx="1555021" cy="16927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lstStyle/>
          <a:p>
            <a:r>
              <a:rPr lang="en-CA" sz="1100" b="1" dirty="0">
                <a:solidFill>
                  <a:schemeClr val="accent1"/>
                </a:solidFill>
              </a:rPr>
              <a:t>Watershed information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6F8D7000-FD80-45A8-84A3-4283C6C4F829}"/>
              </a:ext>
            </a:extLst>
          </p:cNvPr>
          <p:cNvSpPr txBox="1"/>
          <p:nvPr/>
        </p:nvSpPr>
        <p:spPr>
          <a:xfrm>
            <a:off x="583873" y="1199501"/>
            <a:ext cx="1626354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CA" sz="1100" dirty="0"/>
              <a:t>Intelligent BMP selection</a:t>
            </a:r>
          </a:p>
        </p:txBody>
      </p:sp>
      <p:pic>
        <p:nvPicPr>
          <p:cNvPr id="99" name="Picture 98" descr="A picture containing text&#10;&#10;Description automatically generated">
            <a:extLst>
              <a:ext uri="{FF2B5EF4-FFF2-40B4-BE49-F238E27FC236}">
                <a16:creationId xmlns:a16="http://schemas.microsoft.com/office/drawing/2014/main" id="{B0A3C24C-F44B-4D02-BADD-BE3268449F6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904" y="747788"/>
            <a:ext cx="288000" cy="216000"/>
          </a:xfrm>
          <a:prstGeom prst="rect">
            <a:avLst/>
          </a:prstGeom>
        </p:spPr>
      </p:pic>
      <p:sp>
        <p:nvSpPr>
          <p:cNvPr id="101" name="Arrow: Chevron 100">
            <a:extLst>
              <a:ext uri="{FF2B5EF4-FFF2-40B4-BE49-F238E27FC236}">
                <a16:creationId xmlns:a16="http://schemas.microsoft.com/office/drawing/2014/main" id="{69A3D952-3125-4500-9035-BE55FBF01312}"/>
              </a:ext>
            </a:extLst>
          </p:cNvPr>
          <p:cNvSpPr/>
          <p:nvPr/>
        </p:nvSpPr>
        <p:spPr>
          <a:xfrm>
            <a:off x="81997" y="794843"/>
            <a:ext cx="80962" cy="116681"/>
          </a:xfrm>
          <a:prstGeom prst="chevron">
            <a:avLst>
              <a:gd name="adj" fmla="val 5588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pic>
        <p:nvPicPr>
          <p:cNvPr id="102" name="Graphic 101" descr="Lightbulb and gear">
            <a:extLst>
              <a:ext uri="{FF2B5EF4-FFF2-40B4-BE49-F238E27FC236}">
                <a16:creationId xmlns:a16="http://schemas.microsoft.com/office/drawing/2014/main" id="{1CA28652-5DE1-47D1-9A6E-8D3E437072F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32333" y="1148105"/>
            <a:ext cx="288000" cy="288000"/>
          </a:xfrm>
          <a:prstGeom prst="rect">
            <a:avLst/>
          </a:prstGeom>
        </p:spPr>
      </p:pic>
      <p:sp>
        <p:nvSpPr>
          <p:cNvPr id="103" name="Arrow: Chevron 102">
            <a:extLst>
              <a:ext uri="{FF2B5EF4-FFF2-40B4-BE49-F238E27FC236}">
                <a16:creationId xmlns:a16="http://schemas.microsoft.com/office/drawing/2014/main" id="{EDD95B84-9981-4D9C-A209-C48CDECB287D}"/>
              </a:ext>
            </a:extLst>
          </p:cNvPr>
          <p:cNvSpPr/>
          <p:nvPr/>
        </p:nvSpPr>
        <p:spPr>
          <a:xfrm>
            <a:off x="87893" y="1250657"/>
            <a:ext cx="80962" cy="116681"/>
          </a:xfrm>
          <a:prstGeom prst="chevron">
            <a:avLst>
              <a:gd name="adj" fmla="val 5588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567C9C86-A4D2-4DF4-91A3-2E2EBE194299}"/>
              </a:ext>
            </a:extLst>
          </p:cNvPr>
          <p:cNvGrpSpPr/>
          <p:nvPr/>
        </p:nvGrpSpPr>
        <p:grpSpPr>
          <a:xfrm>
            <a:off x="70033" y="1611420"/>
            <a:ext cx="1951335" cy="288000"/>
            <a:chOff x="76879" y="2649964"/>
            <a:chExt cx="1951335" cy="288000"/>
          </a:xfrm>
        </p:grpSpPr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9850739A-2AF7-415E-BE93-A94EC675B140}"/>
                </a:ext>
              </a:extLst>
            </p:cNvPr>
            <p:cNvSpPr txBox="1"/>
            <p:nvPr/>
          </p:nvSpPr>
          <p:spPr>
            <a:xfrm>
              <a:off x="601700" y="2702939"/>
              <a:ext cx="1426514" cy="1692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100" dirty="0"/>
                <a:t>BMP selection overview</a:t>
              </a:r>
            </a:p>
          </p:txBody>
        </p:sp>
        <p:sp>
          <p:nvSpPr>
            <p:cNvPr id="106" name="Arrow: Chevron 105">
              <a:extLst>
                <a:ext uri="{FF2B5EF4-FFF2-40B4-BE49-F238E27FC236}">
                  <a16:creationId xmlns:a16="http://schemas.microsoft.com/office/drawing/2014/main" id="{C3DF5E77-A8A5-46AE-B8F2-FDE2286D411F}"/>
                </a:ext>
              </a:extLst>
            </p:cNvPr>
            <p:cNvSpPr/>
            <p:nvPr/>
          </p:nvSpPr>
          <p:spPr>
            <a:xfrm>
              <a:off x="76879" y="2723173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111" name="Graphic 110" descr="List">
              <a:extLst>
                <a:ext uri="{FF2B5EF4-FFF2-40B4-BE49-F238E27FC236}">
                  <a16:creationId xmlns:a16="http://schemas.microsoft.com/office/drawing/2014/main" id="{C4761AD4-4739-4E2C-8FBA-29E8212A8BD9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247731" y="2649964"/>
              <a:ext cx="288000" cy="288000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D6355551-62D7-43C3-B0EA-5CFC727C767A}"/>
              </a:ext>
            </a:extLst>
          </p:cNvPr>
          <p:cNvGrpSpPr/>
          <p:nvPr/>
        </p:nvGrpSpPr>
        <p:grpSpPr>
          <a:xfrm>
            <a:off x="2847868" y="1024088"/>
            <a:ext cx="3687889" cy="3525348"/>
            <a:chOff x="2847868" y="1024088"/>
            <a:chExt cx="3687889" cy="3525348"/>
          </a:xfrm>
        </p:grpSpPr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D17E602E-6817-4632-87F3-1A6FE934550D}"/>
                </a:ext>
              </a:extLst>
            </p:cNvPr>
            <p:cNvSpPr/>
            <p:nvPr/>
          </p:nvSpPr>
          <p:spPr>
            <a:xfrm>
              <a:off x="2847868" y="1024088"/>
              <a:ext cx="3687889" cy="3525348"/>
            </a:xfrm>
            <a:custGeom>
              <a:avLst/>
              <a:gdLst>
                <a:gd name="connsiteX0" fmla="*/ 2118266 w 3643907"/>
                <a:gd name="connsiteY0" fmla="*/ 87427 h 4033235"/>
                <a:gd name="connsiteX1" fmla="*/ 1691546 w 3643907"/>
                <a:gd name="connsiteY1" fmla="*/ 122261 h 4033235"/>
                <a:gd name="connsiteX2" fmla="*/ 1447706 w 3643907"/>
                <a:gd name="connsiteY2" fmla="*/ 200638 h 4033235"/>
                <a:gd name="connsiteX3" fmla="*/ 1108071 w 3643907"/>
                <a:gd name="connsiteY3" fmla="*/ 305141 h 4033235"/>
                <a:gd name="connsiteX4" fmla="*/ 925191 w 3643907"/>
                <a:gd name="connsiteY4" fmla="*/ 575107 h 4033235"/>
                <a:gd name="connsiteX5" fmla="*/ 925191 w 3643907"/>
                <a:gd name="connsiteY5" fmla="*/ 879907 h 4033235"/>
                <a:gd name="connsiteX6" fmla="*/ 881648 w 3643907"/>
                <a:gd name="connsiteY6" fmla="*/ 1263084 h 4033235"/>
                <a:gd name="connsiteX7" fmla="*/ 794563 w 3643907"/>
                <a:gd name="connsiteY7" fmla="*/ 1332752 h 4033235"/>
                <a:gd name="connsiteX8" fmla="*/ 585557 w 3643907"/>
                <a:gd name="connsiteY8" fmla="*/ 1393712 h 4033235"/>
                <a:gd name="connsiteX9" fmla="*/ 454928 w 3643907"/>
                <a:gd name="connsiteY9" fmla="*/ 1524341 h 4033235"/>
                <a:gd name="connsiteX10" fmla="*/ 385260 w 3643907"/>
                <a:gd name="connsiteY10" fmla="*/ 1715930 h 4033235"/>
                <a:gd name="connsiteX11" fmla="*/ 428803 w 3643907"/>
                <a:gd name="connsiteY11" fmla="*/ 2064272 h 4033235"/>
                <a:gd name="connsiteX12" fmla="*/ 515888 w 3643907"/>
                <a:gd name="connsiteY12" fmla="*/ 2203610 h 4033235"/>
                <a:gd name="connsiteX13" fmla="*/ 838106 w 3643907"/>
                <a:gd name="connsiteY13" fmla="*/ 2395198 h 4033235"/>
                <a:gd name="connsiteX14" fmla="*/ 1020986 w 3643907"/>
                <a:gd name="connsiteY14" fmla="*/ 2560661 h 4033235"/>
                <a:gd name="connsiteX15" fmla="*/ 1055820 w 3643907"/>
                <a:gd name="connsiteY15" fmla="*/ 2708707 h 4033235"/>
                <a:gd name="connsiteX16" fmla="*/ 1038403 w 3643907"/>
                <a:gd name="connsiteY16" fmla="*/ 2865461 h 4033235"/>
                <a:gd name="connsiteX17" fmla="*/ 751020 w 3643907"/>
                <a:gd name="connsiteY17" fmla="*/ 3118010 h 4033235"/>
                <a:gd name="connsiteX18" fmla="*/ 454928 w 3643907"/>
                <a:gd name="connsiteY18" fmla="*/ 3318307 h 4033235"/>
                <a:gd name="connsiteX19" fmla="*/ 176254 w 3643907"/>
                <a:gd name="connsiteY19" fmla="*/ 3466352 h 4033235"/>
                <a:gd name="connsiteX20" fmla="*/ 89168 w 3643907"/>
                <a:gd name="connsiteY20" fmla="*/ 3596981 h 4033235"/>
                <a:gd name="connsiteX21" fmla="*/ 36917 w 3643907"/>
                <a:gd name="connsiteY21" fmla="*/ 3823404 h 4033235"/>
                <a:gd name="connsiteX22" fmla="*/ 97877 w 3643907"/>
                <a:gd name="connsiteY22" fmla="*/ 3971450 h 4033235"/>
                <a:gd name="connsiteX23" fmla="*/ 1099363 w 3643907"/>
                <a:gd name="connsiteY23" fmla="*/ 4032410 h 4033235"/>
                <a:gd name="connsiteX24" fmla="*/ 1648003 w 3643907"/>
                <a:gd name="connsiteY24" fmla="*/ 3997575 h 4033235"/>
                <a:gd name="connsiteX25" fmla="*/ 2248894 w 3643907"/>
                <a:gd name="connsiteY25" fmla="*/ 3875655 h 4033235"/>
                <a:gd name="connsiteX26" fmla="*/ 2562403 w 3643907"/>
                <a:gd name="connsiteY26" fmla="*/ 3605690 h 4033235"/>
                <a:gd name="connsiteX27" fmla="*/ 3137168 w 3643907"/>
                <a:gd name="connsiteY27" fmla="*/ 3248638 h 4033235"/>
                <a:gd name="connsiteX28" fmla="*/ 3407134 w 3643907"/>
                <a:gd name="connsiteY28" fmla="*/ 2734832 h 4033235"/>
                <a:gd name="connsiteX29" fmla="*/ 3642266 w 3643907"/>
                <a:gd name="connsiteY29" fmla="*/ 2116524 h 4033235"/>
                <a:gd name="connsiteX30" fmla="*/ 3502928 w 3643907"/>
                <a:gd name="connsiteY30" fmla="*/ 1637552 h 4033235"/>
                <a:gd name="connsiteX31" fmla="*/ 3337466 w 3643907"/>
                <a:gd name="connsiteY31" fmla="*/ 1210832 h 4033235"/>
                <a:gd name="connsiteX32" fmla="*/ 3598723 w 3643907"/>
                <a:gd name="connsiteY32" fmla="*/ 827655 h 4033235"/>
                <a:gd name="connsiteX33" fmla="*/ 3520346 w 3643907"/>
                <a:gd name="connsiteY33" fmla="*/ 322558 h 4033235"/>
                <a:gd name="connsiteX34" fmla="*/ 3172003 w 3643907"/>
                <a:gd name="connsiteY34" fmla="*/ 87427 h 4033235"/>
                <a:gd name="connsiteX35" fmla="*/ 2423066 w 3643907"/>
                <a:gd name="connsiteY35" fmla="*/ 341 h 4033235"/>
                <a:gd name="connsiteX36" fmla="*/ 2118266 w 3643907"/>
                <a:gd name="connsiteY36" fmla="*/ 87427 h 4033235"/>
                <a:gd name="connsiteX0" fmla="*/ 2093566 w 3619207"/>
                <a:gd name="connsiteY0" fmla="*/ 87427 h 4054379"/>
                <a:gd name="connsiteX1" fmla="*/ 1666846 w 3619207"/>
                <a:gd name="connsiteY1" fmla="*/ 122261 h 4054379"/>
                <a:gd name="connsiteX2" fmla="*/ 1423006 w 3619207"/>
                <a:gd name="connsiteY2" fmla="*/ 200638 h 4054379"/>
                <a:gd name="connsiteX3" fmla="*/ 1083371 w 3619207"/>
                <a:gd name="connsiteY3" fmla="*/ 305141 h 4054379"/>
                <a:gd name="connsiteX4" fmla="*/ 900491 w 3619207"/>
                <a:gd name="connsiteY4" fmla="*/ 575107 h 4054379"/>
                <a:gd name="connsiteX5" fmla="*/ 900491 w 3619207"/>
                <a:gd name="connsiteY5" fmla="*/ 879907 h 4054379"/>
                <a:gd name="connsiteX6" fmla="*/ 856948 w 3619207"/>
                <a:gd name="connsiteY6" fmla="*/ 1263084 h 4054379"/>
                <a:gd name="connsiteX7" fmla="*/ 769863 w 3619207"/>
                <a:gd name="connsiteY7" fmla="*/ 1332752 h 4054379"/>
                <a:gd name="connsiteX8" fmla="*/ 560857 w 3619207"/>
                <a:gd name="connsiteY8" fmla="*/ 1393712 h 4054379"/>
                <a:gd name="connsiteX9" fmla="*/ 430228 w 3619207"/>
                <a:gd name="connsiteY9" fmla="*/ 1524341 h 4054379"/>
                <a:gd name="connsiteX10" fmla="*/ 360560 w 3619207"/>
                <a:gd name="connsiteY10" fmla="*/ 1715930 h 4054379"/>
                <a:gd name="connsiteX11" fmla="*/ 404103 w 3619207"/>
                <a:gd name="connsiteY11" fmla="*/ 2064272 h 4054379"/>
                <a:gd name="connsiteX12" fmla="*/ 491188 w 3619207"/>
                <a:gd name="connsiteY12" fmla="*/ 2203610 h 4054379"/>
                <a:gd name="connsiteX13" fmla="*/ 813406 w 3619207"/>
                <a:gd name="connsiteY13" fmla="*/ 2395198 h 4054379"/>
                <a:gd name="connsiteX14" fmla="*/ 996286 w 3619207"/>
                <a:gd name="connsiteY14" fmla="*/ 2560661 h 4054379"/>
                <a:gd name="connsiteX15" fmla="*/ 1031120 w 3619207"/>
                <a:gd name="connsiteY15" fmla="*/ 2708707 h 4054379"/>
                <a:gd name="connsiteX16" fmla="*/ 1013703 w 3619207"/>
                <a:gd name="connsiteY16" fmla="*/ 2865461 h 4054379"/>
                <a:gd name="connsiteX17" fmla="*/ 726320 w 3619207"/>
                <a:gd name="connsiteY17" fmla="*/ 3118010 h 4054379"/>
                <a:gd name="connsiteX18" fmla="*/ 430228 w 3619207"/>
                <a:gd name="connsiteY18" fmla="*/ 3318307 h 4054379"/>
                <a:gd name="connsiteX19" fmla="*/ 151554 w 3619207"/>
                <a:gd name="connsiteY19" fmla="*/ 3466352 h 4054379"/>
                <a:gd name="connsiteX20" fmla="*/ 64468 w 3619207"/>
                <a:gd name="connsiteY20" fmla="*/ 3596981 h 4054379"/>
                <a:gd name="connsiteX21" fmla="*/ 12217 w 3619207"/>
                <a:gd name="connsiteY21" fmla="*/ 3823404 h 4054379"/>
                <a:gd name="connsiteX22" fmla="*/ 114751 w 3619207"/>
                <a:gd name="connsiteY22" fmla="*/ 4039081 h 4054379"/>
                <a:gd name="connsiteX23" fmla="*/ 1074663 w 3619207"/>
                <a:gd name="connsiteY23" fmla="*/ 4032410 h 4054379"/>
                <a:gd name="connsiteX24" fmla="*/ 1623303 w 3619207"/>
                <a:gd name="connsiteY24" fmla="*/ 3997575 h 4054379"/>
                <a:gd name="connsiteX25" fmla="*/ 2224194 w 3619207"/>
                <a:gd name="connsiteY25" fmla="*/ 3875655 h 4054379"/>
                <a:gd name="connsiteX26" fmla="*/ 2537703 w 3619207"/>
                <a:gd name="connsiteY26" fmla="*/ 3605690 h 4054379"/>
                <a:gd name="connsiteX27" fmla="*/ 3112468 w 3619207"/>
                <a:gd name="connsiteY27" fmla="*/ 3248638 h 4054379"/>
                <a:gd name="connsiteX28" fmla="*/ 3382434 w 3619207"/>
                <a:gd name="connsiteY28" fmla="*/ 2734832 h 4054379"/>
                <a:gd name="connsiteX29" fmla="*/ 3617566 w 3619207"/>
                <a:gd name="connsiteY29" fmla="*/ 2116524 h 4054379"/>
                <a:gd name="connsiteX30" fmla="*/ 3478228 w 3619207"/>
                <a:gd name="connsiteY30" fmla="*/ 1637552 h 4054379"/>
                <a:gd name="connsiteX31" fmla="*/ 3312766 w 3619207"/>
                <a:gd name="connsiteY31" fmla="*/ 1210832 h 4054379"/>
                <a:gd name="connsiteX32" fmla="*/ 3574023 w 3619207"/>
                <a:gd name="connsiteY32" fmla="*/ 827655 h 4054379"/>
                <a:gd name="connsiteX33" fmla="*/ 3495646 w 3619207"/>
                <a:gd name="connsiteY33" fmla="*/ 322558 h 4054379"/>
                <a:gd name="connsiteX34" fmla="*/ 3147303 w 3619207"/>
                <a:gd name="connsiteY34" fmla="*/ 87427 h 4054379"/>
                <a:gd name="connsiteX35" fmla="*/ 2398366 w 3619207"/>
                <a:gd name="connsiteY35" fmla="*/ 341 h 4054379"/>
                <a:gd name="connsiteX36" fmla="*/ 2093566 w 3619207"/>
                <a:gd name="connsiteY36" fmla="*/ 87427 h 4054379"/>
                <a:gd name="connsiteX0" fmla="*/ 2093566 w 3618850"/>
                <a:gd name="connsiteY0" fmla="*/ 87427 h 4054379"/>
                <a:gd name="connsiteX1" fmla="*/ 1666846 w 3618850"/>
                <a:gd name="connsiteY1" fmla="*/ 122261 h 4054379"/>
                <a:gd name="connsiteX2" fmla="*/ 1423006 w 3618850"/>
                <a:gd name="connsiteY2" fmla="*/ 200638 h 4054379"/>
                <a:gd name="connsiteX3" fmla="*/ 1083371 w 3618850"/>
                <a:gd name="connsiteY3" fmla="*/ 305141 h 4054379"/>
                <a:gd name="connsiteX4" fmla="*/ 900491 w 3618850"/>
                <a:gd name="connsiteY4" fmla="*/ 575107 h 4054379"/>
                <a:gd name="connsiteX5" fmla="*/ 900491 w 3618850"/>
                <a:gd name="connsiteY5" fmla="*/ 879907 h 4054379"/>
                <a:gd name="connsiteX6" fmla="*/ 856948 w 3618850"/>
                <a:gd name="connsiteY6" fmla="*/ 1263084 h 4054379"/>
                <a:gd name="connsiteX7" fmla="*/ 769863 w 3618850"/>
                <a:gd name="connsiteY7" fmla="*/ 1332752 h 4054379"/>
                <a:gd name="connsiteX8" fmla="*/ 560857 w 3618850"/>
                <a:gd name="connsiteY8" fmla="*/ 1393712 h 4054379"/>
                <a:gd name="connsiteX9" fmla="*/ 430228 w 3618850"/>
                <a:gd name="connsiteY9" fmla="*/ 1524341 h 4054379"/>
                <a:gd name="connsiteX10" fmla="*/ 360560 w 3618850"/>
                <a:gd name="connsiteY10" fmla="*/ 1715930 h 4054379"/>
                <a:gd name="connsiteX11" fmla="*/ 404103 w 3618850"/>
                <a:gd name="connsiteY11" fmla="*/ 2064272 h 4054379"/>
                <a:gd name="connsiteX12" fmla="*/ 491188 w 3618850"/>
                <a:gd name="connsiteY12" fmla="*/ 2203610 h 4054379"/>
                <a:gd name="connsiteX13" fmla="*/ 813406 w 3618850"/>
                <a:gd name="connsiteY13" fmla="*/ 2395198 h 4054379"/>
                <a:gd name="connsiteX14" fmla="*/ 996286 w 3618850"/>
                <a:gd name="connsiteY14" fmla="*/ 2560661 h 4054379"/>
                <a:gd name="connsiteX15" fmla="*/ 1031120 w 3618850"/>
                <a:gd name="connsiteY15" fmla="*/ 2708707 h 4054379"/>
                <a:gd name="connsiteX16" fmla="*/ 1013703 w 3618850"/>
                <a:gd name="connsiteY16" fmla="*/ 2865461 h 4054379"/>
                <a:gd name="connsiteX17" fmla="*/ 726320 w 3618850"/>
                <a:gd name="connsiteY17" fmla="*/ 3118010 h 4054379"/>
                <a:gd name="connsiteX18" fmla="*/ 430228 w 3618850"/>
                <a:gd name="connsiteY18" fmla="*/ 3318307 h 4054379"/>
                <a:gd name="connsiteX19" fmla="*/ 151554 w 3618850"/>
                <a:gd name="connsiteY19" fmla="*/ 3466352 h 4054379"/>
                <a:gd name="connsiteX20" fmla="*/ 64468 w 3618850"/>
                <a:gd name="connsiteY20" fmla="*/ 3596981 h 4054379"/>
                <a:gd name="connsiteX21" fmla="*/ 12217 w 3618850"/>
                <a:gd name="connsiteY21" fmla="*/ 3823404 h 4054379"/>
                <a:gd name="connsiteX22" fmla="*/ 114751 w 3618850"/>
                <a:gd name="connsiteY22" fmla="*/ 4039081 h 4054379"/>
                <a:gd name="connsiteX23" fmla="*/ 1074663 w 3618850"/>
                <a:gd name="connsiteY23" fmla="*/ 4032410 h 4054379"/>
                <a:gd name="connsiteX24" fmla="*/ 1623303 w 3618850"/>
                <a:gd name="connsiteY24" fmla="*/ 3997575 h 4054379"/>
                <a:gd name="connsiteX25" fmla="*/ 2224194 w 3618850"/>
                <a:gd name="connsiteY25" fmla="*/ 3875655 h 4054379"/>
                <a:gd name="connsiteX26" fmla="*/ 2537703 w 3618850"/>
                <a:gd name="connsiteY26" fmla="*/ 3605690 h 4054379"/>
                <a:gd name="connsiteX27" fmla="*/ 3112468 w 3618850"/>
                <a:gd name="connsiteY27" fmla="*/ 3248638 h 4054379"/>
                <a:gd name="connsiteX28" fmla="*/ 3382434 w 3618850"/>
                <a:gd name="connsiteY28" fmla="*/ 2734832 h 4054379"/>
                <a:gd name="connsiteX29" fmla="*/ 3617566 w 3618850"/>
                <a:gd name="connsiteY29" fmla="*/ 2116524 h 4054379"/>
                <a:gd name="connsiteX30" fmla="*/ 3478228 w 3618850"/>
                <a:gd name="connsiteY30" fmla="*/ 1637552 h 4054379"/>
                <a:gd name="connsiteX31" fmla="*/ 3512323 w 3618850"/>
                <a:gd name="connsiteY31" fmla="*/ 1219287 h 4054379"/>
                <a:gd name="connsiteX32" fmla="*/ 3574023 w 3618850"/>
                <a:gd name="connsiteY32" fmla="*/ 827655 h 4054379"/>
                <a:gd name="connsiteX33" fmla="*/ 3495646 w 3618850"/>
                <a:gd name="connsiteY33" fmla="*/ 322558 h 4054379"/>
                <a:gd name="connsiteX34" fmla="*/ 3147303 w 3618850"/>
                <a:gd name="connsiteY34" fmla="*/ 87427 h 4054379"/>
                <a:gd name="connsiteX35" fmla="*/ 2398366 w 3618850"/>
                <a:gd name="connsiteY35" fmla="*/ 341 h 4054379"/>
                <a:gd name="connsiteX36" fmla="*/ 2093566 w 3618850"/>
                <a:gd name="connsiteY36" fmla="*/ 87427 h 4054379"/>
                <a:gd name="connsiteX0" fmla="*/ 2093566 w 3715411"/>
                <a:gd name="connsiteY0" fmla="*/ 87427 h 4054379"/>
                <a:gd name="connsiteX1" fmla="*/ 1666846 w 3715411"/>
                <a:gd name="connsiteY1" fmla="*/ 122261 h 4054379"/>
                <a:gd name="connsiteX2" fmla="*/ 1423006 w 3715411"/>
                <a:gd name="connsiteY2" fmla="*/ 200638 h 4054379"/>
                <a:gd name="connsiteX3" fmla="*/ 1083371 w 3715411"/>
                <a:gd name="connsiteY3" fmla="*/ 305141 h 4054379"/>
                <a:gd name="connsiteX4" fmla="*/ 900491 w 3715411"/>
                <a:gd name="connsiteY4" fmla="*/ 575107 h 4054379"/>
                <a:gd name="connsiteX5" fmla="*/ 900491 w 3715411"/>
                <a:gd name="connsiteY5" fmla="*/ 879907 h 4054379"/>
                <a:gd name="connsiteX6" fmla="*/ 856948 w 3715411"/>
                <a:gd name="connsiteY6" fmla="*/ 1263084 h 4054379"/>
                <a:gd name="connsiteX7" fmla="*/ 769863 w 3715411"/>
                <a:gd name="connsiteY7" fmla="*/ 1332752 h 4054379"/>
                <a:gd name="connsiteX8" fmla="*/ 560857 w 3715411"/>
                <a:gd name="connsiteY8" fmla="*/ 1393712 h 4054379"/>
                <a:gd name="connsiteX9" fmla="*/ 430228 w 3715411"/>
                <a:gd name="connsiteY9" fmla="*/ 1524341 h 4054379"/>
                <a:gd name="connsiteX10" fmla="*/ 360560 w 3715411"/>
                <a:gd name="connsiteY10" fmla="*/ 1715930 h 4054379"/>
                <a:gd name="connsiteX11" fmla="*/ 404103 w 3715411"/>
                <a:gd name="connsiteY11" fmla="*/ 2064272 h 4054379"/>
                <a:gd name="connsiteX12" fmla="*/ 491188 w 3715411"/>
                <a:gd name="connsiteY12" fmla="*/ 2203610 h 4054379"/>
                <a:gd name="connsiteX13" fmla="*/ 813406 w 3715411"/>
                <a:gd name="connsiteY13" fmla="*/ 2395198 h 4054379"/>
                <a:gd name="connsiteX14" fmla="*/ 996286 w 3715411"/>
                <a:gd name="connsiteY14" fmla="*/ 2560661 h 4054379"/>
                <a:gd name="connsiteX15" fmla="*/ 1031120 w 3715411"/>
                <a:gd name="connsiteY15" fmla="*/ 2708707 h 4054379"/>
                <a:gd name="connsiteX16" fmla="*/ 1013703 w 3715411"/>
                <a:gd name="connsiteY16" fmla="*/ 2865461 h 4054379"/>
                <a:gd name="connsiteX17" fmla="*/ 726320 w 3715411"/>
                <a:gd name="connsiteY17" fmla="*/ 3118010 h 4054379"/>
                <a:gd name="connsiteX18" fmla="*/ 430228 w 3715411"/>
                <a:gd name="connsiteY18" fmla="*/ 3318307 h 4054379"/>
                <a:gd name="connsiteX19" fmla="*/ 151554 w 3715411"/>
                <a:gd name="connsiteY19" fmla="*/ 3466352 h 4054379"/>
                <a:gd name="connsiteX20" fmla="*/ 64468 w 3715411"/>
                <a:gd name="connsiteY20" fmla="*/ 3596981 h 4054379"/>
                <a:gd name="connsiteX21" fmla="*/ 12217 w 3715411"/>
                <a:gd name="connsiteY21" fmla="*/ 3823404 h 4054379"/>
                <a:gd name="connsiteX22" fmla="*/ 114751 w 3715411"/>
                <a:gd name="connsiteY22" fmla="*/ 4039081 h 4054379"/>
                <a:gd name="connsiteX23" fmla="*/ 1074663 w 3715411"/>
                <a:gd name="connsiteY23" fmla="*/ 4032410 h 4054379"/>
                <a:gd name="connsiteX24" fmla="*/ 1623303 w 3715411"/>
                <a:gd name="connsiteY24" fmla="*/ 3997575 h 4054379"/>
                <a:gd name="connsiteX25" fmla="*/ 2224194 w 3715411"/>
                <a:gd name="connsiteY25" fmla="*/ 3875655 h 4054379"/>
                <a:gd name="connsiteX26" fmla="*/ 2537703 w 3715411"/>
                <a:gd name="connsiteY26" fmla="*/ 3605690 h 4054379"/>
                <a:gd name="connsiteX27" fmla="*/ 3112468 w 3715411"/>
                <a:gd name="connsiteY27" fmla="*/ 3248638 h 4054379"/>
                <a:gd name="connsiteX28" fmla="*/ 3382434 w 3715411"/>
                <a:gd name="connsiteY28" fmla="*/ 2734832 h 4054379"/>
                <a:gd name="connsiteX29" fmla="*/ 3617566 w 3715411"/>
                <a:gd name="connsiteY29" fmla="*/ 2116524 h 4054379"/>
                <a:gd name="connsiteX30" fmla="*/ 3478228 w 3715411"/>
                <a:gd name="connsiteY30" fmla="*/ 1637552 h 4054379"/>
                <a:gd name="connsiteX31" fmla="*/ 3512323 w 3715411"/>
                <a:gd name="connsiteY31" fmla="*/ 1219287 h 4054379"/>
                <a:gd name="connsiteX32" fmla="*/ 3715377 w 3715411"/>
                <a:gd name="connsiteY32" fmla="*/ 785386 h 4054379"/>
                <a:gd name="connsiteX33" fmla="*/ 3495646 w 3715411"/>
                <a:gd name="connsiteY33" fmla="*/ 322558 h 4054379"/>
                <a:gd name="connsiteX34" fmla="*/ 3147303 w 3715411"/>
                <a:gd name="connsiteY34" fmla="*/ 87427 h 4054379"/>
                <a:gd name="connsiteX35" fmla="*/ 2398366 w 3715411"/>
                <a:gd name="connsiteY35" fmla="*/ 341 h 4054379"/>
                <a:gd name="connsiteX36" fmla="*/ 2093566 w 3715411"/>
                <a:gd name="connsiteY36" fmla="*/ 87427 h 4054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3715411" h="4054379">
                  <a:moveTo>
                    <a:pt x="2093566" y="87427"/>
                  </a:moveTo>
                  <a:cubicBezTo>
                    <a:pt x="1971646" y="107747"/>
                    <a:pt x="1778606" y="103393"/>
                    <a:pt x="1666846" y="122261"/>
                  </a:cubicBezTo>
                  <a:cubicBezTo>
                    <a:pt x="1555086" y="141129"/>
                    <a:pt x="1423006" y="200638"/>
                    <a:pt x="1423006" y="200638"/>
                  </a:cubicBezTo>
                  <a:cubicBezTo>
                    <a:pt x="1325760" y="231118"/>
                    <a:pt x="1170457" y="242729"/>
                    <a:pt x="1083371" y="305141"/>
                  </a:cubicBezTo>
                  <a:cubicBezTo>
                    <a:pt x="996285" y="367553"/>
                    <a:pt x="930971" y="479313"/>
                    <a:pt x="900491" y="575107"/>
                  </a:cubicBezTo>
                  <a:cubicBezTo>
                    <a:pt x="870011" y="670901"/>
                    <a:pt x="907748" y="765244"/>
                    <a:pt x="900491" y="879907"/>
                  </a:cubicBezTo>
                  <a:cubicBezTo>
                    <a:pt x="893234" y="994570"/>
                    <a:pt x="878719" y="1187610"/>
                    <a:pt x="856948" y="1263084"/>
                  </a:cubicBezTo>
                  <a:cubicBezTo>
                    <a:pt x="835177" y="1338558"/>
                    <a:pt x="819211" y="1310981"/>
                    <a:pt x="769863" y="1332752"/>
                  </a:cubicBezTo>
                  <a:cubicBezTo>
                    <a:pt x="720515" y="1354523"/>
                    <a:pt x="617463" y="1361781"/>
                    <a:pt x="560857" y="1393712"/>
                  </a:cubicBezTo>
                  <a:cubicBezTo>
                    <a:pt x="504251" y="1425643"/>
                    <a:pt x="463611" y="1470638"/>
                    <a:pt x="430228" y="1524341"/>
                  </a:cubicBezTo>
                  <a:cubicBezTo>
                    <a:pt x="396845" y="1578044"/>
                    <a:pt x="364914" y="1625942"/>
                    <a:pt x="360560" y="1715930"/>
                  </a:cubicBezTo>
                  <a:cubicBezTo>
                    <a:pt x="356206" y="1805919"/>
                    <a:pt x="382332" y="1982992"/>
                    <a:pt x="404103" y="2064272"/>
                  </a:cubicBezTo>
                  <a:cubicBezTo>
                    <a:pt x="425874" y="2145552"/>
                    <a:pt x="422971" y="2148456"/>
                    <a:pt x="491188" y="2203610"/>
                  </a:cubicBezTo>
                  <a:cubicBezTo>
                    <a:pt x="559405" y="2258764"/>
                    <a:pt x="729223" y="2335690"/>
                    <a:pt x="813406" y="2395198"/>
                  </a:cubicBezTo>
                  <a:cubicBezTo>
                    <a:pt x="897589" y="2454706"/>
                    <a:pt x="960000" y="2508410"/>
                    <a:pt x="996286" y="2560661"/>
                  </a:cubicBezTo>
                  <a:cubicBezTo>
                    <a:pt x="1032572" y="2612912"/>
                    <a:pt x="1028217" y="2657907"/>
                    <a:pt x="1031120" y="2708707"/>
                  </a:cubicBezTo>
                  <a:cubicBezTo>
                    <a:pt x="1034023" y="2759507"/>
                    <a:pt x="1064503" y="2797244"/>
                    <a:pt x="1013703" y="2865461"/>
                  </a:cubicBezTo>
                  <a:cubicBezTo>
                    <a:pt x="962903" y="2933678"/>
                    <a:pt x="823566" y="3042536"/>
                    <a:pt x="726320" y="3118010"/>
                  </a:cubicBezTo>
                  <a:cubicBezTo>
                    <a:pt x="629074" y="3193484"/>
                    <a:pt x="526022" y="3260250"/>
                    <a:pt x="430228" y="3318307"/>
                  </a:cubicBezTo>
                  <a:cubicBezTo>
                    <a:pt x="334434" y="3376364"/>
                    <a:pt x="212514" y="3419906"/>
                    <a:pt x="151554" y="3466352"/>
                  </a:cubicBezTo>
                  <a:cubicBezTo>
                    <a:pt x="90594" y="3512798"/>
                    <a:pt x="87691" y="3537472"/>
                    <a:pt x="64468" y="3596981"/>
                  </a:cubicBezTo>
                  <a:cubicBezTo>
                    <a:pt x="41245" y="3656490"/>
                    <a:pt x="3837" y="3749721"/>
                    <a:pt x="12217" y="3823404"/>
                  </a:cubicBezTo>
                  <a:cubicBezTo>
                    <a:pt x="20597" y="3897087"/>
                    <a:pt x="-62323" y="4004247"/>
                    <a:pt x="114751" y="4039081"/>
                  </a:cubicBezTo>
                  <a:cubicBezTo>
                    <a:pt x="291825" y="4073915"/>
                    <a:pt x="823238" y="4039328"/>
                    <a:pt x="1074663" y="4032410"/>
                  </a:cubicBezTo>
                  <a:cubicBezTo>
                    <a:pt x="1326088" y="4025492"/>
                    <a:pt x="1431715" y="4023701"/>
                    <a:pt x="1623303" y="3997575"/>
                  </a:cubicBezTo>
                  <a:cubicBezTo>
                    <a:pt x="1814891" y="3971449"/>
                    <a:pt x="2071794" y="3940969"/>
                    <a:pt x="2224194" y="3875655"/>
                  </a:cubicBezTo>
                  <a:cubicBezTo>
                    <a:pt x="2376594" y="3810341"/>
                    <a:pt x="2389657" y="3710193"/>
                    <a:pt x="2537703" y="3605690"/>
                  </a:cubicBezTo>
                  <a:cubicBezTo>
                    <a:pt x="2685749" y="3501187"/>
                    <a:pt x="2971679" y="3393781"/>
                    <a:pt x="3112468" y="3248638"/>
                  </a:cubicBezTo>
                  <a:cubicBezTo>
                    <a:pt x="3253257" y="3103495"/>
                    <a:pt x="3298251" y="2923518"/>
                    <a:pt x="3382434" y="2734832"/>
                  </a:cubicBezTo>
                  <a:cubicBezTo>
                    <a:pt x="3466617" y="2546146"/>
                    <a:pt x="3601600" y="2299404"/>
                    <a:pt x="3617566" y="2116524"/>
                  </a:cubicBezTo>
                  <a:cubicBezTo>
                    <a:pt x="3633532" y="1933644"/>
                    <a:pt x="3495769" y="1787092"/>
                    <a:pt x="3478228" y="1637552"/>
                  </a:cubicBezTo>
                  <a:cubicBezTo>
                    <a:pt x="3460688" y="1488013"/>
                    <a:pt x="3472798" y="1361315"/>
                    <a:pt x="3512323" y="1219287"/>
                  </a:cubicBezTo>
                  <a:cubicBezTo>
                    <a:pt x="3551848" y="1077259"/>
                    <a:pt x="3718156" y="934841"/>
                    <a:pt x="3715377" y="785386"/>
                  </a:cubicBezTo>
                  <a:cubicBezTo>
                    <a:pt x="3712598" y="635931"/>
                    <a:pt x="3590325" y="438885"/>
                    <a:pt x="3495646" y="322558"/>
                  </a:cubicBezTo>
                  <a:cubicBezTo>
                    <a:pt x="3400967" y="206231"/>
                    <a:pt x="3330183" y="141130"/>
                    <a:pt x="3147303" y="87427"/>
                  </a:cubicBezTo>
                  <a:cubicBezTo>
                    <a:pt x="2964423" y="33724"/>
                    <a:pt x="2571086" y="-4013"/>
                    <a:pt x="2398366" y="341"/>
                  </a:cubicBezTo>
                  <a:cubicBezTo>
                    <a:pt x="2225646" y="4695"/>
                    <a:pt x="2215486" y="67107"/>
                    <a:pt x="2093566" y="87427"/>
                  </a:cubicBezTo>
                  <a:close/>
                </a:path>
              </a:pathLst>
            </a:cu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E116901B-07BF-4FB4-BFFE-A665479CEE37}"/>
                </a:ext>
              </a:extLst>
            </p:cNvPr>
            <p:cNvGrpSpPr/>
            <p:nvPr/>
          </p:nvGrpSpPr>
          <p:grpSpPr>
            <a:xfrm>
              <a:off x="3229736" y="1194962"/>
              <a:ext cx="3127994" cy="3094630"/>
              <a:chOff x="4333102" y="2559858"/>
              <a:chExt cx="2334331" cy="2027172"/>
            </a:xfrm>
          </p:grpSpPr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F1E2502B-241F-4A5A-B3FE-78ABAE1D6F39}"/>
                  </a:ext>
                </a:extLst>
              </p:cNvPr>
              <p:cNvSpPr/>
              <p:nvPr/>
            </p:nvSpPr>
            <p:spPr>
              <a:xfrm>
                <a:off x="4333102" y="2559858"/>
                <a:ext cx="1978110" cy="2027172"/>
              </a:xfrm>
              <a:custGeom>
                <a:avLst/>
                <a:gdLst>
                  <a:gd name="connsiteX0" fmla="*/ 0 w 2796880"/>
                  <a:gd name="connsiteY0" fmla="*/ 3666309 h 3666309"/>
                  <a:gd name="connsiteX1" fmla="*/ 1018903 w 2796880"/>
                  <a:gd name="connsiteY1" fmla="*/ 3483429 h 3666309"/>
                  <a:gd name="connsiteX2" fmla="*/ 1820091 w 2796880"/>
                  <a:gd name="connsiteY2" fmla="*/ 3204755 h 3666309"/>
                  <a:gd name="connsiteX3" fmla="*/ 2386149 w 2796880"/>
                  <a:gd name="connsiteY3" fmla="*/ 2647406 h 3666309"/>
                  <a:gd name="connsiteX4" fmla="*/ 2717074 w 2796880"/>
                  <a:gd name="connsiteY4" fmla="*/ 1933303 h 3666309"/>
                  <a:gd name="connsiteX5" fmla="*/ 2786743 w 2796880"/>
                  <a:gd name="connsiteY5" fmla="*/ 1314995 h 3666309"/>
                  <a:gd name="connsiteX6" fmla="*/ 2551611 w 2796880"/>
                  <a:gd name="connsiteY6" fmla="*/ 766355 h 3666309"/>
                  <a:gd name="connsiteX7" fmla="*/ 1837509 w 2796880"/>
                  <a:gd name="connsiteY7" fmla="*/ 365760 h 3666309"/>
                  <a:gd name="connsiteX8" fmla="*/ 1419497 w 2796880"/>
                  <a:gd name="connsiteY8" fmla="*/ 313509 h 3666309"/>
                  <a:gd name="connsiteX9" fmla="*/ 1210491 w 2796880"/>
                  <a:gd name="connsiteY9" fmla="*/ 156755 h 3666309"/>
                  <a:gd name="connsiteX10" fmla="*/ 1140823 w 2796880"/>
                  <a:gd name="connsiteY10" fmla="*/ 0 h 36663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796880" h="3666309">
                    <a:moveTo>
                      <a:pt x="0" y="3666309"/>
                    </a:moveTo>
                    <a:cubicBezTo>
                      <a:pt x="357777" y="3613332"/>
                      <a:pt x="715555" y="3560355"/>
                      <a:pt x="1018903" y="3483429"/>
                    </a:cubicBezTo>
                    <a:cubicBezTo>
                      <a:pt x="1322251" y="3406503"/>
                      <a:pt x="1592217" y="3344092"/>
                      <a:pt x="1820091" y="3204755"/>
                    </a:cubicBezTo>
                    <a:cubicBezTo>
                      <a:pt x="2047965" y="3065418"/>
                      <a:pt x="2236652" y="2859315"/>
                      <a:pt x="2386149" y="2647406"/>
                    </a:cubicBezTo>
                    <a:cubicBezTo>
                      <a:pt x="2535646" y="2435497"/>
                      <a:pt x="2650308" y="2155371"/>
                      <a:pt x="2717074" y="1933303"/>
                    </a:cubicBezTo>
                    <a:cubicBezTo>
                      <a:pt x="2783840" y="1711234"/>
                      <a:pt x="2814320" y="1509486"/>
                      <a:pt x="2786743" y="1314995"/>
                    </a:cubicBezTo>
                    <a:cubicBezTo>
                      <a:pt x="2759166" y="1120504"/>
                      <a:pt x="2709817" y="924561"/>
                      <a:pt x="2551611" y="766355"/>
                    </a:cubicBezTo>
                    <a:cubicBezTo>
                      <a:pt x="2393405" y="608149"/>
                      <a:pt x="2026195" y="441234"/>
                      <a:pt x="1837509" y="365760"/>
                    </a:cubicBezTo>
                    <a:cubicBezTo>
                      <a:pt x="1648823" y="290286"/>
                      <a:pt x="1524000" y="348343"/>
                      <a:pt x="1419497" y="313509"/>
                    </a:cubicBezTo>
                    <a:cubicBezTo>
                      <a:pt x="1314994" y="278675"/>
                      <a:pt x="1256937" y="209006"/>
                      <a:pt x="1210491" y="156755"/>
                    </a:cubicBezTo>
                    <a:cubicBezTo>
                      <a:pt x="1164045" y="104504"/>
                      <a:pt x="1152434" y="52252"/>
                      <a:pt x="1140823" y="0"/>
                    </a:cubicBezTo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479D99CC-75E9-473F-901D-762D8E1716A4}"/>
                  </a:ext>
                </a:extLst>
              </p:cNvPr>
              <p:cNvSpPr/>
              <p:nvPr/>
            </p:nvSpPr>
            <p:spPr>
              <a:xfrm>
                <a:off x="4733449" y="2632086"/>
                <a:ext cx="431143" cy="991918"/>
              </a:xfrm>
              <a:custGeom>
                <a:avLst/>
                <a:gdLst>
                  <a:gd name="connsiteX0" fmla="*/ 0 w 609600"/>
                  <a:gd name="connsiteY0" fmla="*/ 1793966 h 1793966"/>
                  <a:gd name="connsiteX1" fmla="*/ 435429 w 609600"/>
                  <a:gd name="connsiteY1" fmla="*/ 1402080 h 1793966"/>
                  <a:gd name="connsiteX2" fmla="*/ 531223 w 609600"/>
                  <a:gd name="connsiteY2" fmla="*/ 940526 h 1793966"/>
                  <a:gd name="connsiteX3" fmla="*/ 269966 w 609600"/>
                  <a:gd name="connsiteY3" fmla="*/ 452846 h 1793966"/>
                  <a:gd name="connsiteX4" fmla="*/ 261257 w 609600"/>
                  <a:gd name="connsiteY4" fmla="*/ 174171 h 1793966"/>
                  <a:gd name="connsiteX5" fmla="*/ 418012 w 609600"/>
                  <a:gd name="connsiteY5" fmla="*/ 60960 h 1793966"/>
                  <a:gd name="connsiteX6" fmla="*/ 609600 w 609600"/>
                  <a:gd name="connsiteY6" fmla="*/ 0 h 17939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09600" h="1793966">
                    <a:moveTo>
                      <a:pt x="0" y="1793966"/>
                    </a:moveTo>
                    <a:cubicBezTo>
                      <a:pt x="173446" y="1669143"/>
                      <a:pt x="346892" y="1544320"/>
                      <a:pt x="435429" y="1402080"/>
                    </a:cubicBezTo>
                    <a:cubicBezTo>
                      <a:pt x="523966" y="1259840"/>
                      <a:pt x="558800" y="1098732"/>
                      <a:pt x="531223" y="940526"/>
                    </a:cubicBezTo>
                    <a:cubicBezTo>
                      <a:pt x="503646" y="782320"/>
                      <a:pt x="314960" y="580572"/>
                      <a:pt x="269966" y="452846"/>
                    </a:cubicBezTo>
                    <a:cubicBezTo>
                      <a:pt x="224972" y="325120"/>
                      <a:pt x="236583" y="239485"/>
                      <a:pt x="261257" y="174171"/>
                    </a:cubicBezTo>
                    <a:cubicBezTo>
                      <a:pt x="285931" y="108857"/>
                      <a:pt x="359955" y="89988"/>
                      <a:pt x="418012" y="60960"/>
                    </a:cubicBezTo>
                    <a:cubicBezTo>
                      <a:pt x="476069" y="31931"/>
                      <a:pt x="542834" y="15965"/>
                      <a:pt x="609600" y="0"/>
                    </a:cubicBezTo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6DB44468-2A81-4DB0-9170-620FDBFBA264}"/>
                  </a:ext>
                </a:extLst>
              </p:cNvPr>
              <p:cNvSpPr/>
              <p:nvPr/>
            </p:nvSpPr>
            <p:spPr>
              <a:xfrm>
                <a:off x="5380164" y="2766910"/>
                <a:ext cx="271004" cy="910061"/>
              </a:xfrm>
              <a:custGeom>
                <a:avLst/>
                <a:gdLst>
                  <a:gd name="connsiteX0" fmla="*/ 383177 w 383177"/>
                  <a:gd name="connsiteY0" fmla="*/ 0 h 1645920"/>
                  <a:gd name="connsiteX1" fmla="*/ 130629 w 383177"/>
                  <a:gd name="connsiteY1" fmla="*/ 461555 h 1645920"/>
                  <a:gd name="connsiteX2" fmla="*/ 60960 w 383177"/>
                  <a:gd name="connsiteY2" fmla="*/ 896983 h 1645920"/>
                  <a:gd name="connsiteX3" fmla="*/ 182880 w 383177"/>
                  <a:gd name="connsiteY3" fmla="*/ 1245326 h 1645920"/>
                  <a:gd name="connsiteX4" fmla="*/ 0 w 383177"/>
                  <a:gd name="connsiteY4" fmla="*/ 1645920 h 1645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3177" h="1645920">
                    <a:moveTo>
                      <a:pt x="383177" y="0"/>
                    </a:moveTo>
                    <a:cubicBezTo>
                      <a:pt x="283754" y="156029"/>
                      <a:pt x="184332" y="312058"/>
                      <a:pt x="130629" y="461555"/>
                    </a:cubicBezTo>
                    <a:cubicBezTo>
                      <a:pt x="76926" y="611052"/>
                      <a:pt x="52251" y="766355"/>
                      <a:pt x="60960" y="896983"/>
                    </a:cubicBezTo>
                    <a:cubicBezTo>
                      <a:pt x="69668" y="1027612"/>
                      <a:pt x="193040" y="1120503"/>
                      <a:pt x="182880" y="1245326"/>
                    </a:cubicBezTo>
                    <a:cubicBezTo>
                      <a:pt x="172720" y="1370149"/>
                      <a:pt x="86360" y="1508034"/>
                      <a:pt x="0" y="1645920"/>
                    </a:cubicBezTo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F6896C66-73EA-431A-BA62-E049291D147C}"/>
                  </a:ext>
                </a:extLst>
              </p:cNvPr>
              <p:cNvSpPr/>
              <p:nvPr/>
            </p:nvSpPr>
            <p:spPr>
              <a:xfrm>
                <a:off x="6063833" y="2906549"/>
                <a:ext cx="603600" cy="73069"/>
              </a:xfrm>
              <a:custGeom>
                <a:avLst/>
                <a:gdLst>
                  <a:gd name="connsiteX0" fmla="*/ 0 w 853440"/>
                  <a:gd name="connsiteY0" fmla="*/ 43542 h 132152"/>
                  <a:gd name="connsiteX1" fmla="*/ 400595 w 853440"/>
                  <a:gd name="connsiteY1" fmla="*/ 69668 h 132152"/>
                  <a:gd name="connsiteX2" fmla="*/ 670560 w 853440"/>
                  <a:gd name="connsiteY2" fmla="*/ 130628 h 132152"/>
                  <a:gd name="connsiteX3" fmla="*/ 853440 w 853440"/>
                  <a:gd name="connsiteY3" fmla="*/ 0 h 1321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53440" h="132152">
                    <a:moveTo>
                      <a:pt x="0" y="43542"/>
                    </a:moveTo>
                    <a:cubicBezTo>
                      <a:pt x="144417" y="49348"/>
                      <a:pt x="288835" y="55154"/>
                      <a:pt x="400595" y="69668"/>
                    </a:cubicBezTo>
                    <a:cubicBezTo>
                      <a:pt x="512355" y="84182"/>
                      <a:pt x="595086" y="142239"/>
                      <a:pt x="670560" y="130628"/>
                    </a:cubicBezTo>
                    <a:cubicBezTo>
                      <a:pt x="746034" y="119017"/>
                      <a:pt x="799737" y="59508"/>
                      <a:pt x="853440" y="0"/>
                    </a:cubicBezTo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</p:grpSp>
      <p:graphicFrame>
        <p:nvGraphicFramePr>
          <p:cNvPr id="176" name="Table 175">
            <a:extLst>
              <a:ext uri="{FF2B5EF4-FFF2-40B4-BE49-F238E27FC236}">
                <a16:creationId xmlns:a16="http://schemas.microsoft.com/office/drawing/2014/main" id="{3B536BE5-DED1-45EC-93EA-01023EC5C4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3472840"/>
              </p:ext>
            </p:extLst>
          </p:nvPr>
        </p:nvGraphicFramePr>
        <p:xfrm>
          <a:off x="2090633" y="4918474"/>
          <a:ext cx="7769731" cy="1918514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862117">
                  <a:extLst>
                    <a:ext uri="{9D8B030D-6E8A-4147-A177-3AD203B41FA5}">
                      <a16:colId xmlns:a16="http://schemas.microsoft.com/office/drawing/2014/main" val="1196878192"/>
                    </a:ext>
                  </a:extLst>
                </a:gridCol>
                <a:gridCol w="514350">
                  <a:extLst>
                    <a:ext uri="{9D8B030D-6E8A-4147-A177-3AD203B41FA5}">
                      <a16:colId xmlns:a16="http://schemas.microsoft.com/office/drawing/2014/main" val="4019459785"/>
                    </a:ext>
                  </a:extLst>
                </a:gridCol>
                <a:gridCol w="666750">
                  <a:extLst>
                    <a:ext uri="{9D8B030D-6E8A-4147-A177-3AD203B41FA5}">
                      <a16:colId xmlns:a16="http://schemas.microsoft.com/office/drawing/2014/main" val="4058391018"/>
                    </a:ext>
                  </a:extLst>
                </a:gridCol>
                <a:gridCol w="504825">
                  <a:extLst>
                    <a:ext uri="{9D8B030D-6E8A-4147-A177-3AD203B41FA5}">
                      <a16:colId xmlns:a16="http://schemas.microsoft.com/office/drawing/2014/main" val="2407327584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2297515603"/>
                    </a:ext>
                  </a:extLst>
                </a:gridCol>
                <a:gridCol w="795110">
                  <a:extLst>
                    <a:ext uri="{9D8B030D-6E8A-4147-A177-3AD203B41FA5}">
                      <a16:colId xmlns:a16="http://schemas.microsoft.com/office/drawing/2014/main" val="3116716651"/>
                    </a:ext>
                  </a:extLst>
                </a:gridCol>
                <a:gridCol w="713521">
                  <a:extLst>
                    <a:ext uri="{9D8B030D-6E8A-4147-A177-3AD203B41FA5}">
                      <a16:colId xmlns:a16="http://schemas.microsoft.com/office/drawing/2014/main" val="2722676953"/>
                    </a:ext>
                  </a:extLst>
                </a:gridCol>
                <a:gridCol w="896747">
                  <a:extLst>
                    <a:ext uri="{9D8B030D-6E8A-4147-A177-3AD203B41FA5}">
                      <a16:colId xmlns:a16="http://schemas.microsoft.com/office/drawing/2014/main" val="1592253575"/>
                    </a:ext>
                  </a:extLst>
                </a:gridCol>
                <a:gridCol w="697471">
                  <a:extLst>
                    <a:ext uri="{9D8B030D-6E8A-4147-A177-3AD203B41FA5}">
                      <a16:colId xmlns:a16="http://schemas.microsoft.com/office/drawing/2014/main" val="988220278"/>
                    </a:ext>
                  </a:extLst>
                </a:gridCol>
                <a:gridCol w="697469">
                  <a:extLst>
                    <a:ext uri="{9D8B030D-6E8A-4147-A177-3AD203B41FA5}">
                      <a16:colId xmlns:a16="http://schemas.microsoft.com/office/drawing/2014/main" val="425290532"/>
                    </a:ext>
                  </a:extLst>
                </a:gridCol>
                <a:gridCol w="697471">
                  <a:extLst>
                    <a:ext uri="{9D8B030D-6E8A-4147-A177-3AD203B41FA5}">
                      <a16:colId xmlns:a16="http://schemas.microsoft.com/office/drawing/2014/main" val="3561964601"/>
                    </a:ext>
                  </a:extLst>
                </a:gridCol>
              </a:tblGrid>
              <a:tr h="764298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Contributing area to reach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Area </a:t>
                      </a:r>
                    </a:p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(ha)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Elevation (m)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Slope (%)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Dominant land use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Dominant soil texture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Runoff (mm/</a:t>
                      </a:r>
                      <a:r>
                        <a:rPr lang="en-CA" sz="1000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Runoff std (mm/</a:t>
                      </a:r>
                      <a:r>
                        <a:rPr lang="en-CA" sz="1000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TSS (ton/</a:t>
                      </a:r>
                      <a:r>
                        <a:rPr lang="en-CA" sz="1000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TSS std (ton/</a:t>
                      </a:r>
                      <a:r>
                        <a:rPr lang="en-CA" sz="1000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…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0991502"/>
                  </a:ext>
                </a:extLst>
              </a:tr>
              <a:tr h="1154216">
                <a:tc>
                  <a:txBody>
                    <a:bodyPr/>
                    <a:lstStyle/>
                    <a:p>
                      <a:r>
                        <a:rPr lang="en-CA" sz="1000" dirty="0"/>
                        <a:t>251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5274275"/>
                  </a:ext>
                </a:extLst>
              </a:tr>
            </a:tbl>
          </a:graphicData>
        </a:graphic>
      </p:graphicFrame>
      <p:graphicFrame>
        <p:nvGraphicFramePr>
          <p:cNvPr id="177" name="Table 176">
            <a:extLst>
              <a:ext uri="{FF2B5EF4-FFF2-40B4-BE49-F238E27FC236}">
                <a16:creationId xmlns:a16="http://schemas.microsoft.com/office/drawing/2014/main" id="{6724B4EC-D67D-440E-AFD5-32274BFA7431}"/>
              </a:ext>
            </a:extLst>
          </p:cNvPr>
          <p:cNvGraphicFramePr>
            <a:graphicFrameLocks noGrp="1"/>
          </p:cNvGraphicFramePr>
          <p:nvPr/>
        </p:nvGraphicFramePr>
        <p:xfrm>
          <a:off x="9905504" y="4058155"/>
          <a:ext cx="2165396" cy="1588926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1395784">
                  <a:extLst>
                    <a:ext uri="{9D8B030D-6E8A-4147-A177-3AD203B41FA5}">
                      <a16:colId xmlns:a16="http://schemas.microsoft.com/office/drawing/2014/main" val="4226717433"/>
                    </a:ext>
                  </a:extLst>
                </a:gridCol>
                <a:gridCol w="769612">
                  <a:extLst>
                    <a:ext uri="{9D8B030D-6E8A-4147-A177-3AD203B41FA5}">
                      <a16:colId xmlns:a16="http://schemas.microsoft.com/office/drawing/2014/main" val="2569481145"/>
                    </a:ext>
                  </a:extLst>
                </a:gridCol>
              </a:tblGrid>
              <a:tr h="226074">
                <a:tc>
                  <a:txBody>
                    <a:bodyPr/>
                    <a:lstStyle/>
                    <a:p>
                      <a:r>
                        <a:rPr lang="en-CA" sz="1000" b="1" dirty="0">
                          <a:solidFill>
                            <a:schemeClr val="bg1"/>
                          </a:solidFill>
                        </a:rPr>
                        <a:t>Effectiveness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b="1" dirty="0">
                          <a:solidFill>
                            <a:schemeClr val="bg1"/>
                          </a:solidFill>
                        </a:rPr>
                        <a:t>Value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607"/>
                  </a:ext>
                </a:extLst>
              </a:tr>
              <a:tr h="226074">
                <a:tc>
                  <a:txBody>
                    <a:bodyPr/>
                    <a:lstStyle/>
                    <a:p>
                      <a:r>
                        <a:rPr lang="en-CA" sz="1000" dirty="0"/>
                        <a:t>Total P off-site (kg/</a:t>
                      </a:r>
                      <a:r>
                        <a:rPr lang="en-CA" sz="1000" dirty="0" err="1"/>
                        <a:t>yr</a:t>
                      </a:r>
                      <a:r>
                        <a:rPr lang="en-CA" sz="1000" dirty="0"/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-3,521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9618606"/>
                  </a:ext>
                </a:extLst>
              </a:tr>
              <a:tr h="283262">
                <a:tc>
                  <a:txBody>
                    <a:bodyPr/>
                    <a:lstStyle/>
                    <a:p>
                      <a:r>
                        <a:rPr lang="en-CA" sz="1000" dirty="0"/>
                        <a:t>Carbon (ton/</a:t>
                      </a:r>
                      <a:r>
                        <a:rPr lang="en-CA" sz="1000" dirty="0" err="1"/>
                        <a:t>yr</a:t>
                      </a:r>
                      <a:r>
                        <a:rPr lang="en-CA" sz="1000" dirty="0"/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151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527315"/>
                  </a:ext>
                </a:extLst>
              </a:tr>
              <a:tr h="283262">
                <a:tc>
                  <a:txBody>
                    <a:bodyPr/>
                    <a:lstStyle/>
                    <a:p>
                      <a:r>
                        <a:rPr lang="en-CA" sz="1000" dirty="0"/>
                        <a:t>Flood mitigation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403665"/>
                  </a:ext>
                </a:extLst>
              </a:tr>
              <a:tr h="283262">
                <a:tc>
                  <a:txBody>
                    <a:bodyPr/>
                    <a:lstStyle/>
                    <a:p>
                      <a:r>
                        <a:rPr lang="en-CA" sz="1000" dirty="0"/>
                        <a:t>Soil water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1411932"/>
                  </a:ext>
                </a:extLst>
              </a:tr>
              <a:tr h="226074">
                <a:tc>
                  <a:txBody>
                    <a:bodyPr/>
                    <a:lstStyle/>
                    <a:p>
                      <a:r>
                        <a:rPr lang="en-CA" sz="1050" dirty="0"/>
                        <a:t>…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5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6457140"/>
                  </a:ext>
                </a:extLst>
              </a:tr>
            </a:tbl>
          </a:graphicData>
        </a:graphic>
      </p:graphicFrame>
      <p:graphicFrame>
        <p:nvGraphicFramePr>
          <p:cNvPr id="178" name="Table 177">
            <a:extLst>
              <a:ext uri="{FF2B5EF4-FFF2-40B4-BE49-F238E27FC236}">
                <a16:creationId xmlns:a16="http://schemas.microsoft.com/office/drawing/2014/main" id="{3DA6531A-5B16-408C-A31B-1160155B5B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6743910"/>
              </p:ext>
            </p:extLst>
          </p:nvPr>
        </p:nvGraphicFramePr>
        <p:xfrm>
          <a:off x="9897758" y="633002"/>
          <a:ext cx="2257298" cy="2535695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758843">
                  <a:extLst>
                    <a:ext uri="{9D8B030D-6E8A-4147-A177-3AD203B41FA5}">
                      <a16:colId xmlns:a16="http://schemas.microsoft.com/office/drawing/2014/main" val="4226717433"/>
                    </a:ext>
                  </a:extLst>
                </a:gridCol>
                <a:gridCol w="559413">
                  <a:extLst>
                    <a:ext uri="{9D8B030D-6E8A-4147-A177-3AD203B41FA5}">
                      <a16:colId xmlns:a16="http://schemas.microsoft.com/office/drawing/2014/main" val="2569481145"/>
                    </a:ext>
                  </a:extLst>
                </a:gridCol>
                <a:gridCol w="473997">
                  <a:extLst>
                    <a:ext uri="{9D8B030D-6E8A-4147-A177-3AD203B41FA5}">
                      <a16:colId xmlns:a16="http://schemas.microsoft.com/office/drawing/2014/main" val="3485704139"/>
                    </a:ext>
                  </a:extLst>
                </a:gridCol>
                <a:gridCol w="465045">
                  <a:extLst>
                    <a:ext uri="{9D8B030D-6E8A-4147-A177-3AD203B41FA5}">
                      <a16:colId xmlns:a16="http://schemas.microsoft.com/office/drawing/2014/main" val="3680190404"/>
                    </a:ext>
                  </a:extLst>
                </a:gridCol>
              </a:tblGrid>
              <a:tr h="301675">
                <a:tc>
                  <a:txBody>
                    <a:bodyPr/>
                    <a:lstStyle/>
                    <a:p>
                      <a:r>
                        <a:rPr lang="en-CA" sz="800" b="1" dirty="0">
                          <a:solidFill>
                            <a:schemeClr val="bg1"/>
                          </a:solidFill>
                        </a:rPr>
                        <a:t>BMP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b="1" dirty="0">
                          <a:solidFill>
                            <a:schemeClr val="bg1"/>
                          </a:solidFill>
                        </a:rPr>
                        <a:t>Count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b="1" dirty="0">
                          <a:solidFill>
                            <a:schemeClr val="bg1"/>
                          </a:solidFill>
                        </a:rPr>
                        <a:t>Area (ha)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b="1" dirty="0">
                          <a:solidFill>
                            <a:schemeClr val="bg1"/>
                          </a:solidFill>
                        </a:rPr>
                        <a:t>Cost</a:t>
                      </a:r>
                    </a:p>
                    <a:p>
                      <a:r>
                        <a:rPr lang="en-CA" sz="800" b="1" dirty="0">
                          <a:solidFill>
                            <a:schemeClr val="bg1"/>
                          </a:solidFill>
                        </a:rPr>
                        <a:t>($/ha)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607"/>
                  </a:ext>
                </a:extLst>
              </a:tr>
              <a:tr h="345210">
                <a:tc>
                  <a:txBody>
                    <a:bodyPr/>
                    <a:lstStyle/>
                    <a:p>
                      <a:r>
                        <a:rPr lang="en-CA" sz="700" dirty="0"/>
                        <a:t>Cover crop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132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527315"/>
                  </a:ext>
                </a:extLst>
              </a:tr>
              <a:tr h="252265">
                <a:tc>
                  <a:txBody>
                    <a:bodyPr/>
                    <a:lstStyle/>
                    <a:p>
                      <a:r>
                        <a:rPr lang="en-CA" sz="700" dirty="0"/>
                        <a:t>Wetland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15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403665"/>
                  </a:ext>
                </a:extLst>
              </a:tr>
              <a:tr h="301675">
                <a:tc>
                  <a:txBody>
                    <a:bodyPr/>
                    <a:lstStyle/>
                    <a:p>
                      <a:r>
                        <a:rPr lang="en-CA" sz="700" dirty="0"/>
                        <a:t>…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6457140"/>
                  </a:ext>
                </a:extLst>
              </a:tr>
              <a:tr h="301675"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9403073"/>
                  </a:ext>
                </a:extLst>
              </a:tr>
              <a:tr h="301675"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1727525"/>
                  </a:ext>
                </a:extLst>
              </a:tr>
              <a:tr h="301675"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0374012"/>
                  </a:ext>
                </a:extLst>
              </a:tr>
              <a:tr h="388100">
                <a:tc>
                  <a:txBody>
                    <a:bodyPr/>
                    <a:lstStyle/>
                    <a:p>
                      <a:pPr algn="ctr"/>
                      <a:r>
                        <a:rPr lang="en-CA" sz="1000" b="1" dirty="0">
                          <a:solidFill>
                            <a:schemeClr val="bg1"/>
                          </a:solidFill>
                        </a:rPr>
                        <a:t>Total cost</a:t>
                      </a:r>
                    </a:p>
                    <a:p>
                      <a:pPr algn="ctr"/>
                      <a:r>
                        <a:rPr lang="en-CA" sz="1000" b="1" dirty="0">
                          <a:solidFill>
                            <a:schemeClr val="bg1"/>
                          </a:solidFill>
                        </a:rPr>
                        <a:t>($/</a:t>
                      </a:r>
                      <a:r>
                        <a:rPr lang="en-CA" sz="1000" b="1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1000" b="1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CA" sz="1200" b="1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CA" sz="7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sz="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050421"/>
                  </a:ext>
                </a:extLst>
              </a:tr>
            </a:tbl>
          </a:graphicData>
        </a:graphic>
      </p:graphicFrame>
      <p:sp>
        <p:nvSpPr>
          <p:cNvPr id="179" name="Rectangle 178">
            <a:extLst>
              <a:ext uri="{FF2B5EF4-FFF2-40B4-BE49-F238E27FC236}">
                <a16:creationId xmlns:a16="http://schemas.microsoft.com/office/drawing/2014/main" id="{882130AC-AD1C-4E9D-9FC7-3BC2A7C7881A}"/>
              </a:ext>
            </a:extLst>
          </p:cNvPr>
          <p:cNvSpPr/>
          <p:nvPr/>
        </p:nvSpPr>
        <p:spPr>
          <a:xfrm>
            <a:off x="10039823" y="6523688"/>
            <a:ext cx="828000" cy="21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dirty="0"/>
              <a:t>Export </a:t>
            </a:r>
            <a:r>
              <a:rPr lang="en-CA" sz="1200" baseline="30000" dirty="0"/>
              <a:t>(?)</a:t>
            </a: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87C2E434-693C-4787-A9E6-6974A5B13771}"/>
              </a:ext>
            </a:extLst>
          </p:cNvPr>
          <p:cNvSpPr txBox="1"/>
          <p:nvPr/>
        </p:nvSpPr>
        <p:spPr>
          <a:xfrm>
            <a:off x="9873157" y="3841278"/>
            <a:ext cx="21977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/>
              <a:t>Watershed outlet summary</a:t>
            </a:r>
            <a:r>
              <a:rPr lang="en-CA" sz="1100" b="1" baseline="30000" dirty="0"/>
              <a:t>(?)</a:t>
            </a:r>
          </a:p>
        </p:txBody>
      </p:sp>
      <p:sp>
        <p:nvSpPr>
          <p:cNvPr id="181" name="Rectangle 180">
            <a:extLst>
              <a:ext uri="{FF2B5EF4-FFF2-40B4-BE49-F238E27FC236}">
                <a16:creationId xmlns:a16="http://schemas.microsoft.com/office/drawing/2014/main" id="{85101149-2821-4022-A5F7-EE73C42D82DF}"/>
              </a:ext>
            </a:extLst>
          </p:cNvPr>
          <p:cNvSpPr/>
          <p:nvPr/>
        </p:nvSpPr>
        <p:spPr>
          <a:xfrm>
            <a:off x="11087193" y="6523688"/>
            <a:ext cx="828000" cy="21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dirty="0"/>
              <a:t>Report </a:t>
            </a:r>
            <a:r>
              <a:rPr lang="en-CA" sz="1200" baseline="30000" dirty="0"/>
              <a:t>(?)</a:t>
            </a: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62D1FC62-234F-46AC-9E7F-3A847EEB41AD}"/>
              </a:ext>
            </a:extLst>
          </p:cNvPr>
          <p:cNvSpPr txBox="1"/>
          <p:nvPr/>
        </p:nvSpPr>
        <p:spPr>
          <a:xfrm>
            <a:off x="9860364" y="390756"/>
            <a:ext cx="18004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/>
              <a:t>Existing BMP summary</a:t>
            </a:r>
            <a:r>
              <a:rPr lang="en-CA" sz="1100" b="1" baseline="30000" dirty="0"/>
              <a:t>(?)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1974450-871E-4BB2-9330-9239FFDD6549}"/>
              </a:ext>
            </a:extLst>
          </p:cNvPr>
          <p:cNvGrpSpPr/>
          <p:nvPr/>
        </p:nvGrpSpPr>
        <p:grpSpPr>
          <a:xfrm>
            <a:off x="3209925" y="1062038"/>
            <a:ext cx="3148013" cy="3457575"/>
            <a:chOff x="3209925" y="1062038"/>
            <a:chExt cx="3148013" cy="3457575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B60630BD-F292-4646-9EF3-7465ED491041}"/>
                </a:ext>
              </a:extLst>
            </p:cNvPr>
            <p:cNvSpPr/>
            <p:nvPr/>
          </p:nvSpPr>
          <p:spPr>
            <a:xfrm>
              <a:off x="3209925" y="3957638"/>
              <a:ext cx="500063" cy="271462"/>
            </a:xfrm>
            <a:custGeom>
              <a:avLst/>
              <a:gdLst>
                <a:gd name="connsiteX0" fmla="*/ 500063 w 500063"/>
                <a:gd name="connsiteY0" fmla="*/ 271462 h 271462"/>
                <a:gd name="connsiteX1" fmla="*/ 452438 w 500063"/>
                <a:gd name="connsiteY1" fmla="*/ 161925 h 271462"/>
                <a:gd name="connsiteX2" fmla="*/ 395288 w 500063"/>
                <a:gd name="connsiteY2" fmla="*/ 114300 h 271462"/>
                <a:gd name="connsiteX3" fmla="*/ 252413 w 500063"/>
                <a:gd name="connsiteY3" fmla="*/ 47625 h 271462"/>
                <a:gd name="connsiteX4" fmla="*/ 171450 w 500063"/>
                <a:gd name="connsiteY4" fmla="*/ 19050 h 271462"/>
                <a:gd name="connsiteX5" fmla="*/ 95250 w 500063"/>
                <a:gd name="connsiteY5" fmla="*/ 0 h 271462"/>
                <a:gd name="connsiteX6" fmla="*/ 0 w 500063"/>
                <a:gd name="connsiteY6" fmla="*/ 0 h 271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0063" h="271462">
                  <a:moveTo>
                    <a:pt x="500063" y="271462"/>
                  </a:moveTo>
                  <a:lnTo>
                    <a:pt x="452438" y="161925"/>
                  </a:lnTo>
                  <a:lnTo>
                    <a:pt x="395288" y="114300"/>
                  </a:lnTo>
                  <a:lnTo>
                    <a:pt x="252413" y="47625"/>
                  </a:lnTo>
                  <a:lnTo>
                    <a:pt x="171450" y="19050"/>
                  </a:lnTo>
                  <a:lnTo>
                    <a:pt x="95250" y="0"/>
                  </a:lnTo>
                  <a:lnTo>
                    <a:pt x="0" y="0"/>
                  </a:lnTo>
                </a:path>
              </a:pathLst>
            </a:custGeom>
            <a:noFill/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72DF0899-FA6D-41EF-B643-330426149FDA}"/>
                </a:ext>
              </a:extLst>
            </p:cNvPr>
            <p:cNvSpPr/>
            <p:nvPr/>
          </p:nvSpPr>
          <p:spPr>
            <a:xfrm>
              <a:off x="3405188" y="4219575"/>
              <a:ext cx="295275" cy="300038"/>
            </a:xfrm>
            <a:custGeom>
              <a:avLst/>
              <a:gdLst>
                <a:gd name="connsiteX0" fmla="*/ 295275 w 295275"/>
                <a:gd name="connsiteY0" fmla="*/ 0 h 300038"/>
                <a:gd name="connsiteX1" fmla="*/ 219075 w 295275"/>
                <a:gd name="connsiteY1" fmla="*/ 90488 h 300038"/>
                <a:gd name="connsiteX2" fmla="*/ 147637 w 295275"/>
                <a:gd name="connsiteY2" fmla="*/ 185738 h 300038"/>
                <a:gd name="connsiteX3" fmla="*/ 42862 w 295275"/>
                <a:gd name="connsiteY3" fmla="*/ 285750 h 300038"/>
                <a:gd name="connsiteX4" fmla="*/ 0 w 295275"/>
                <a:gd name="connsiteY4" fmla="*/ 300038 h 300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275" h="300038">
                  <a:moveTo>
                    <a:pt x="295275" y="0"/>
                  </a:moveTo>
                  <a:lnTo>
                    <a:pt x="219075" y="90488"/>
                  </a:lnTo>
                  <a:lnTo>
                    <a:pt x="147637" y="185738"/>
                  </a:lnTo>
                  <a:lnTo>
                    <a:pt x="42862" y="285750"/>
                  </a:lnTo>
                  <a:lnTo>
                    <a:pt x="0" y="300038"/>
                  </a:lnTo>
                </a:path>
              </a:pathLst>
            </a:custGeom>
            <a:noFill/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CB95B8B5-CD40-4728-8569-B3F9AA48FAF0}"/>
                </a:ext>
              </a:extLst>
            </p:cNvPr>
            <p:cNvSpPr/>
            <p:nvPr/>
          </p:nvSpPr>
          <p:spPr>
            <a:xfrm>
              <a:off x="5562600" y="1414463"/>
              <a:ext cx="795338" cy="657225"/>
            </a:xfrm>
            <a:custGeom>
              <a:avLst/>
              <a:gdLst>
                <a:gd name="connsiteX0" fmla="*/ 771525 w 795338"/>
                <a:gd name="connsiteY0" fmla="*/ 657225 h 657225"/>
                <a:gd name="connsiteX1" fmla="*/ 628650 w 795338"/>
                <a:gd name="connsiteY1" fmla="*/ 623887 h 657225"/>
                <a:gd name="connsiteX2" fmla="*/ 366713 w 795338"/>
                <a:gd name="connsiteY2" fmla="*/ 538162 h 657225"/>
                <a:gd name="connsiteX3" fmla="*/ 233363 w 795338"/>
                <a:gd name="connsiteY3" fmla="*/ 476250 h 657225"/>
                <a:gd name="connsiteX4" fmla="*/ 133350 w 795338"/>
                <a:gd name="connsiteY4" fmla="*/ 419100 h 657225"/>
                <a:gd name="connsiteX5" fmla="*/ 47625 w 795338"/>
                <a:gd name="connsiteY5" fmla="*/ 376237 h 657225"/>
                <a:gd name="connsiteX6" fmla="*/ 0 w 795338"/>
                <a:gd name="connsiteY6" fmla="*/ 357187 h 657225"/>
                <a:gd name="connsiteX7" fmla="*/ 47625 w 795338"/>
                <a:gd name="connsiteY7" fmla="*/ 280987 h 657225"/>
                <a:gd name="connsiteX8" fmla="*/ 200025 w 795338"/>
                <a:gd name="connsiteY8" fmla="*/ 247650 h 657225"/>
                <a:gd name="connsiteX9" fmla="*/ 376238 w 795338"/>
                <a:gd name="connsiteY9" fmla="*/ 204787 h 657225"/>
                <a:gd name="connsiteX10" fmla="*/ 438150 w 795338"/>
                <a:gd name="connsiteY10" fmla="*/ 104775 h 657225"/>
                <a:gd name="connsiteX11" fmla="*/ 471488 w 795338"/>
                <a:gd name="connsiteY11" fmla="*/ 57150 h 657225"/>
                <a:gd name="connsiteX12" fmla="*/ 528638 w 795338"/>
                <a:gd name="connsiteY12" fmla="*/ 42862 h 657225"/>
                <a:gd name="connsiteX13" fmla="*/ 581025 w 795338"/>
                <a:gd name="connsiteY13" fmla="*/ 28575 h 657225"/>
                <a:gd name="connsiteX14" fmla="*/ 595313 w 795338"/>
                <a:gd name="connsiteY14" fmla="*/ 23812 h 657225"/>
                <a:gd name="connsiteX15" fmla="*/ 652463 w 795338"/>
                <a:gd name="connsiteY15" fmla="*/ 4762 h 657225"/>
                <a:gd name="connsiteX16" fmla="*/ 695325 w 795338"/>
                <a:gd name="connsiteY16" fmla="*/ 4762 h 657225"/>
                <a:gd name="connsiteX17" fmla="*/ 738188 w 795338"/>
                <a:gd name="connsiteY17" fmla="*/ 0 h 657225"/>
                <a:gd name="connsiteX18" fmla="*/ 747713 w 795338"/>
                <a:gd name="connsiteY18" fmla="*/ 0 h 657225"/>
                <a:gd name="connsiteX19" fmla="*/ 795338 w 795338"/>
                <a:gd name="connsiteY19" fmla="*/ 4762 h 657225"/>
                <a:gd name="connsiteX20" fmla="*/ 795338 w 795338"/>
                <a:gd name="connsiteY20" fmla="*/ 4762 h 657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795338" h="657225">
                  <a:moveTo>
                    <a:pt x="771525" y="657225"/>
                  </a:moveTo>
                  <a:lnTo>
                    <a:pt x="628650" y="623887"/>
                  </a:lnTo>
                  <a:lnTo>
                    <a:pt x="366713" y="538162"/>
                  </a:lnTo>
                  <a:lnTo>
                    <a:pt x="233363" y="476250"/>
                  </a:lnTo>
                  <a:lnTo>
                    <a:pt x="133350" y="419100"/>
                  </a:lnTo>
                  <a:lnTo>
                    <a:pt x="47625" y="376237"/>
                  </a:lnTo>
                  <a:lnTo>
                    <a:pt x="0" y="357187"/>
                  </a:lnTo>
                  <a:lnTo>
                    <a:pt x="47625" y="280987"/>
                  </a:lnTo>
                  <a:lnTo>
                    <a:pt x="200025" y="247650"/>
                  </a:lnTo>
                  <a:lnTo>
                    <a:pt x="376238" y="204787"/>
                  </a:lnTo>
                  <a:lnTo>
                    <a:pt x="438150" y="104775"/>
                  </a:lnTo>
                  <a:lnTo>
                    <a:pt x="471488" y="57150"/>
                  </a:lnTo>
                  <a:lnTo>
                    <a:pt x="528638" y="42862"/>
                  </a:lnTo>
                  <a:lnTo>
                    <a:pt x="581025" y="28575"/>
                  </a:lnTo>
                  <a:cubicBezTo>
                    <a:pt x="585852" y="27196"/>
                    <a:pt x="595313" y="23812"/>
                    <a:pt x="595313" y="23812"/>
                  </a:cubicBezTo>
                  <a:lnTo>
                    <a:pt x="652463" y="4762"/>
                  </a:lnTo>
                  <a:lnTo>
                    <a:pt x="695325" y="4762"/>
                  </a:lnTo>
                  <a:lnTo>
                    <a:pt x="738188" y="0"/>
                  </a:lnTo>
                  <a:lnTo>
                    <a:pt x="747713" y="0"/>
                  </a:lnTo>
                  <a:lnTo>
                    <a:pt x="795338" y="4762"/>
                  </a:lnTo>
                  <a:lnTo>
                    <a:pt x="795338" y="4762"/>
                  </a:lnTo>
                </a:path>
              </a:pathLst>
            </a:custGeom>
            <a:noFill/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3BB70D7-4F98-4A9B-9293-687D43B1C1DE}"/>
                </a:ext>
              </a:extLst>
            </p:cNvPr>
            <p:cNvSpPr/>
            <p:nvPr/>
          </p:nvSpPr>
          <p:spPr>
            <a:xfrm>
              <a:off x="3786188" y="1514475"/>
              <a:ext cx="1404937" cy="2066925"/>
            </a:xfrm>
            <a:custGeom>
              <a:avLst/>
              <a:gdLst>
                <a:gd name="connsiteX0" fmla="*/ 0 w 1404937"/>
                <a:gd name="connsiteY0" fmla="*/ 1685925 h 2066925"/>
                <a:gd name="connsiteX1" fmla="*/ 271462 w 1404937"/>
                <a:gd name="connsiteY1" fmla="*/ 1566863 h 2066925"/>
                <a:gd name="connsiteX2" fmla="*/ 400050 w 1404937"/>
                <a:gd name="connsiteY2" fmla="*/ 1438275 h 2066925"/>
                <a:gd name="connsiteX3" fmla="*/ 533400 w 1404937"/>
                <a:gd name="connsiteY3" fmla="*/ 1281113 h 2066925"/>
                <a:gd name="connsiteX4" fmla="*/ 633412 w 1404937"/>
                <a:gd name="connsiteY4" fmla="*/ 1147763 h 2066925"/>
                <a:gd name="connsiteX5" fmla="*/ 652462 w 1404937"/>
                <a:gd name="connsiteY5" fmla="*/ 1042988 h 2066925"/>
                <a:gd name="connsiteX6" fmla="*/ 661987 w 1404937"/>
                <a:gd name="connsiteY6" fmla="*/ 876300 h 2066925"/>
                <a:gd name="connsiteX7" fmla="*/ 738187 w 1404937"/>
                <a:gd name="connsiteY7" fmla="*/ 623888 h 2066925"/>
                <a:gd name="connsiteX8" fmla="*/ 795337 w 1404937"/>
                <a:gd name="connsiteY8" fmla="*/ 419100 h 2066925"/>
                <a:gd name="connsiteX9" fmla="*/ 823912 w 1404937"/>
                <a:gd name="connsiteY9" fmla="*/ 276225 h 2066925"/>
                <a:gd name="connsiteX10" fmla="*/ 885825 w 1404937"/>
                <a:gd name="connsiteY10" fmla="*/ 195263 h 2066925"/>
                <a:gd name="connsiteX11" fmla="*/ 1023937 w 1404937"/>
                <a:gd name="connsiteY11" fmla="*/ 80963 h 2066925"/>
                <a:gd name="connsiteX12" fmla="*/ 1090612 w 1404937"/>
                <a:gd name="connsiteY12" fmla="*/ 38100 h 2066925"/>
                <a:gd name="connsiteX13" fmla="*/ 1190625 w 1404937"/>
                <a:gd name="connsiteY13" fmla="*/ 0 h 2066925"/>
                <a:gd name="connsiteX14" fmla="*/ 1262062 w 1404937"/>
                <a:gd name="connsiteY14" fmla="*/ 66675 h 2066925"/>
                <a:gd name="connsiteX15" fmla="*/ 1323975 w 1404937"/>
                <a:gd name="connsiteY15" fmla="*/ 228600 h 2066925"/>
                <a:gd name="connsiteX16" fmla="*/ 1381125 w 1404937"/>
                <a:gd name="connsiteY16" fmla="*/ 385763 h 2066925"/>
                <a:gd name="connsiteX17" fmla="*/ 1376362 w 1404937"/>
                <a:gd name="connsiteY17" fmla="*/ 638175 h 2066925"/>
                <a:gd name="connsiteX18" fmla="*/ 1371600 w 1404937"/>
                <a:gd name="connsiteY18" fmla="*/ 862013 h 2066925"/>
                <a:gd name="connsiteX19" fmla="*/ 1357312 w 1404937"/>
                <a:gd name="connsiteY19" fmla="*/ 1019175 h 2066925"/>
                <a:gd name="connsiteX20" fmla="*/ 1385887 w 1404937"/>
                <a:gd name="connsiteY20" fmla="*/ 1133475 h 2066925"/>
                <a:gd name="connsiteX21" fmla="*/ 1395412 w 1404937"/>
                <a:gd name="connsiteY21" fmla="*/ 1238250 h 2066925"/>
                <a:gd name="connsiteX22" fmla="*/ 1404937 w 1404937"/>
                <a:gd name="connsiteY22" fmla="*/ 1333500 h 2066925"/>
                <a:gd name="connsiteX23" fmla="*/ 1328737 w 1404937"/>
                <a:gd name="connsiteY23" fmla="*/ 1547813 h 2066925"/>
                <a:gd name="connsiteX24" fmla="*/ 1185862 w 1404937"/>
                <a:gd name="connsiteY24" fmla="*/ 1790700 h 2066925"/>
                <a:gd name="connsiteX25" fmla="*/ 942975 w 1404937"/>
                <a:gd name="connsiteY25" fmla="*/ 1900238 h 2066925"/>
                <a:gd name="connsiteX26" fmla="*/ 614362 w 1404937"/>
                <a:gd name="connsiteY26" fmla="*/ 1976438 h 2066925"/>
                <a:gd name="connsiteX27" fmla="*/ 342900 w 1404937"/>
                <a:gd name="connsiteY27" fmla="*/ 1985963 h 2066925"/>
                <a:gd name="connsiteX28" fmla="*/ 228600 w 1404937"/>
                <a:gd name="connsiteY28" fmla="*/ 2014538 h 2066925"/>
                <a:gd name="connsiteX29" fmla="*/ 0 w 1404937"/>
                <a:gd name="connsiteY29" fmla="*/ 2066925 h 2066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404937" h="2066925">
                  <a:moveTo>
                    <a:pt x="0" y="1685925"/>
                  </a:moveTo>
                  <a:lnTo>
                    <a:pt x="271462" y="1566863"/>
                  </a:lnTo>
                  <a:lnTo>
                    <a:pt x="400050" y="1438275"/>
                  </a:lnTo>
                  <a:lnTo>
                    <a:pt x="533400" y="1281113"/>
                  </a:lnTo>
                  <a:lnTo>
                    <a:pt x="633412" y="1147763"/>
                  </a:lnTo>
                  <a:lnTo>
                    <a:pt x="652462" y="1042988"/>
                  </a:lnTo>
                  <a:lnTo>
                    <a:pt x="661987" y="876300"/>
                  </a:lnTo>
                  <a:lnTo>
                    <a:pt x="738187" y="623888"/>
                  </a:lnTo>
                  <a:lnTo>
                    <a:pt x="795337" y="419100"/>
                  </a:lnTo>
                  <a:lnTo>
                    <a:pt x="823912" y="276225"/>
                  </a:lnTo>
                  <a:lnTo>
                    <a:pt x="885825" y="195263"/>
                  </a:lnTo>
                  <a:lnTo>
                    <a:pt x="1023937" y="80963"/>
                  </a:lnTo>
                  <a:lnTo>
                    <a:pt x="1090612" y="38100"/>
                  </a:lnTo>
                  <a:lnTo>
                    <a:pt x="1190625" y="0"/>
                  </a:lnTo>
                  <a:lnTo>
                    <a:pt x="1262062" y="66675"/>
                  </a:lnTo>
                  <a:lnTo>
                    <a:pt x="1323975" y="228600"/>
                  </a:lnTo>
                  <a:lnTo>
                    <a:pt x="1381125" y="385763"/>
                  </a:lnTo>
                  <a:cubicBezTo>
                    <a:pt x="1379537" y="469900"/>
                    <a:pt x="1377950" y="554038"/>
                    <a:pt x="1376362" y="638175"/>
                  </a:cubicBezTo>
                  <a:cubicBezTo>
                    <a:pt x="1374775" y="712788"/>
                    <a:pt x="1373187" y="787400"/>
                    <a:pt x="1371600" y="862013"/>
                  </a:cubicBezTo>
                  <a:lnTo>
                    <a:pt x="1357312" y="1019175"/>
                  </a:lnTo>
                  <a:lnTo>
                    <a:pt x="1385887" y="1133475"/>
                  </a:lnTo>
                  <a:lnTo>
                    <a:pt x="1395412" y="1238250"/>
                  </a:lnTo>
                  <a:lnTo>
                    <a:pt x="1404937" y="1333500"/>
                  </a:lnTo>
                  <a:lnTo>
                    <a:pt x="1328737" y="1547813"/>
                  </a:lnTo>
                  <a:lnTo>
                    <a:pt x="1185862" y="1790700"/>
                  </a:lnTo>
                  <a:lnTo>
                    <a:pt x="942975" y="1900238"/>
                  </a:lnTo>
                  <a:lnTo>
                    <a:pt x="614362" y="1976438"/>
                  </a:lnTo>
                  <a:lnTo>
                    <a:pt x="342900" y="1985963"/>
                  </a:lnTo>
                  <a:lnTo>
                    <a:pt x="228600" y="2014538"/>
                  </a:lnTo>
                  <a:lnTo>
                    <a:pt x="0" y="2066925"/>
                  </a:lnTo>
                </a:path>
              </a:pathLst>
            </a:custGeom>
            <a:noFill/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7109063-32E7-4B6F-84A4-C08CFCF04C21}"/>
                </a:ext>
              </a:extLst>
            </p:cNvPr>
            <p:cNvSpPr/>
            <p:nvPr/>
          </p:nvSpPr>
          <p:spPr>
            <a:xfrm>
              <a:off x="4733925" y="3419475"/>
              <a:ext cx="628650" cy="928688"/>
            </a:xfrm>
            <a:custGeom>
              <a:avLst/>
              <a:gdLst>
                <a:gd name="connsiteX0" fmla="*/ 0 w 628650"/>
                <a:gd name="connsiteY0" fmla="*/ 0 h 928688"/>
                <a:gd name="connsiteX1" fmla="*/ 200025 w 628650"/>
                <a:gd name="connsiteY1" fmla="*/ 71438 h 928688"/>
                <a:gd name="connsiteX2" fmla="*/ 342900 w 628650"/>
                <a:gd name="connsiteY2" fmla="*/ 76200 h 928688"/>
                <a:gd name="connsiteX3" fmla="*/ 481013 w 628650"/>
                <a:gd name="connsiteY3" fmla="*/ 85725 h 928688"/>
                <a:gd name="connsiteX4" fmla="*/ 552450 w 628650"/>
                <a:gd name="connsiteY4" fmla="*/ 128588 h 928688"/>
                <a:gd name="connsiteX5" fmla="*/ 600075 w 628650"/>
                <a:gd name="connsiteY5" fmla="*/ 180975 h 928688"/>
                <a:gd name="connsiteX6" fmla="*/ 623888 w 628650"/>
                <a:gd name="connsiteY6" fmla="*/ 233363 h 928688"/>
                <a:gd name="connsiteX7" fmla="*/ 628650 w 628650"/>
                <a:gd name="connsiteY7" fmla="*/ 285750 h 928688"/>
                <a:gd name="connsiteX8" fmla="*/ 619125 w 628650"/>
                <a:gd name="connsiteY8" fmla="*/ 361950 h 928688"/>
                <a:gd name="connsiteX9" fmla="*/ 533400 w 628650"/>
                <a:gd name="connsiteY9" fmla="*/ 509588 h 928688"/>
                <a:gd name="connsiteX10" fmla="*/ 452438 w 628650"/>
                <a:gd name="connsiteY10" fmla="*/ 557213 h 928688"/>
                <a:gd name="connsiteX11" fmla="*/ 409575 w 628650"/>
                <a:gd name="connsiteY11" fmla="*/ 633413 h 928688"/>
                <a:gd name="connsiteX12" fmla="*/ 366713 w 628650"/>
                <a:gd name="connsiteY12" fmla="*/ 762000 h 928688"/>
                <a:gd name="connsiteX13" fmla="*/ 371475 w 628650"/>
                <a:gd name="connsiteY13" fmla="*/ 819150 h 928688"/>
                <a:gd name="connsiteX14" fmla="*/ 419100 w 628650"/>
                <a:gd name="connsiteY14" fmla="*/ 928688 h 928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28650" h="928688">
                  <a:moveTo>
                    <a:pt x="0" y="0"/>
                  </a:moveTo>
                  <a:lnTo>
                    <a:pt x="200025" y="71438"/>
                  </a:lnTo>
                  <a:lnTo>
                    <a:pt x="342900" y="76200"/>
                  </a:lnTo>
                  <a:lnTo>
                    <a:pt x="481013" y="85725"/>
                  </a:lnTo>
                  <a:lnTo>
                    <a:pt x="552450" y="128588"/>
                  </a:lnTo>
                  <a:lnTo>
                    <a:pt x="600075" y="180975"/>
                  </a:lnTo>
                  <a:lnTo>
                    <a:pt x="623888" y="233363"/>
                  </a:lnTo>
                  <a:lnTo>
                    <a:pt x="628650" y="285750"/>
                  </a:lnTo>
                  <a:lnTo>
                    <a:pt x="619125" y="361950"/>
                  </a:lnTo>
                  <a:lnTo>
                    <a:pt x="533400" y="509588"/>
                  </a:lnTo>
                  <a:lnTo>
                    <a:pt x="452438" y="557213"/>
                  </a:lnTo>
                  <a:lnTo>
                    <a:pt x="409575" y="633413"/>
                  </a:lnTo>
                  <a:lnTo>
                    <a:pt x="366713" y="762000"/>
                  </a:lnTo>
                  <a:lnTo>
                    <a:pt x="371475" y="819150"/>
                  </a:lnTo>
                  <a:lnTo>
                    <a:pt x="419100" y="928688"/>
                  </a:lnTo>
                </a:path>
              </a:pathLst>
            </a:custGeom>
            <a:noFill/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10D34795-7058-4528-B579-34FDE38881B7}"/>
                </a:ext>
              </a:extLst>
            </p:cNvPr>
            <p:cNvSpPr/>
            <p:nvPr/>
          </p:nvSpPr>
          <p:spPr>
            <a:xfrm>
              <a:off x="5200650" y="1776413"/>
              <a:ext cx="390525" cy="1076325"/>
            </a:xfrm>
            <a:custGeom>
              <a:avLst/>
              <a:gdLst>
                <a:gd name="connsiteX0" fmla="*/ 0 w 390525"/>
                <a:gd name="connsiteY0" fmla="*/ 1076325 h 1076325"/>
                <a:gd name="connsiteX1" fmla="*/ 90488 w 390525"/>
                <a:gd name="connsiteY1" fmla="*/ 862012 h 1076325"/>
                <a:gd name="connsiteX2" fmla="*/ 247650 w 390525"/>
                <a:gd name="connsiteY2" fmla="*/ 766762 h 1076325"/>
                <a:gd name="connsiteX3" fmla="*/ 385763 w 390525"/>
                <a:gd name="connsiteY3" fmla="*/ 609600 h 1076325"/>
                <a:gd name="connsiteX4" fmla="*/ 376238 w 390525"/>
                <a:gd name="connsiteY4" fmla="*/ 428625 h 1076325"/>
                <a:gd name="connsiteX5" fmla="*/ 390525 w 390525"/>
                <a:gd name="connsiteY5" fmla="*/ 280987 h 1076325"/>
                <a:gd name="connsiteX6" fmla="*/ 323850 w 390525"/>
                <a:gd name="connsiteY6" fmla="*/ 190500 h 1076325"/>
                <a:gd name="connsiteX7" fmla="*/ 338138 w 390525"/>
                <a:gd name="connsiteY7" fmla="*/ 114300 h 1076325"/>
                <a:gd name="connsiteX8" fmla="*/ 381000 w 390525"/>
                <a:gd name="connsiteY8" fmla="*/ 0 h 1076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525" h="1076325">
                  <a:moveTo>
                    <a:pt x="0" y="1076325"/>
                  </a:moveTo>
                  <a:lnTo>
                    <a:pt x="90488" y="862012"/>
                  </a:lnTo>
                  <a:lnTo>
                    <a:pt x="247650" y="766762"/>
                  </a:lnTo>
                  <a:lnTo>
                    <a:pt x="385763" y="609600"/>
                  </a:lnTo>
                  <a:lnTo>
                    <a:pt x="376238" y="428625"/>
                  </a:lnTo>
                  <a:lnTo>
                    <a:pt x="390525" y="280987"/>
                  </a:lnTo>
                  <a:lnTo>
                    <a:pt x="323850" y="190500"/>
                  </a:lnTo>
                  <a:lnTo>
                    <a:pt x="338138" y="114300"/>
                  </a:lnTo>
                  <a:lnTo>
                    <a:pt x="381000" y="0"/>
                  </a:lnTo>
                </a:path>
              </a:pathLst>
            </a:custGeom>
            <a:noFill/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3D7A6E8-08EF-4E21-A22B-82D5B2C2B024}"/>
                </a:ext>
              </a:extLst>
            </p:cNvPr>
            <p:cNvSpPr/>
            <p:nvPr/>
          </p:nvSpPr>
          <p:spPr>
            <a:xfrm>
              <a:off x="4038600" y="1252538"/>
              <a:ext cx="571500" cy="595312"/>
            </a:xfrm>
            <a:custGeom>
              <a:avLst/>
              <a:gdLst>
                <a:gd name="connsiteX0" fmla="*/ 0 w 571500"/>
                <a:gd name="connsiteY0" fmla="*/ 0 h 595312"/>
                <a:gd name="connsiteX1" fmla="*/ 119063 w 571500"/>
                <a:gd name="connsiteY1" fmla="*/ 23812 h 595312"/>
                <a:gd name="connsiteX2" fmla="*/ 204788 w 571500"/>
                <a:gd name="connsiteY2" fmla="*/ 23812 h 595312"/>
                <a:gd name="connsiteX3" fmla="*/ 314325 w 571500"/>
                <a:gd name="connsiteY3" fmla="*/ 47625 h 595312"/>
                <a:gd name="connsiteX4" fmla="*/ 361950 w 571500"/>
                <a:gd name="connsiteY4" fmla="*/ 176212 h 595312"/>
                <a:gd name="connsiteX5" fmla="*/ 385763 w 571500"/>
                <a:gd name="connsiteY5" fmla="*/ 238125 h 595312"/>
                <a:gd name="connsiteX6" fmla="*/ 428625 w 571500"/>
                <a:gd name="connsiteY6" fmla="*/ 357187 h 595312"/>
                <a:gd name="connsiteX7" fmla="*/ 452438 w 571500"/>
                <a:gd name="connsiteY7" fmla="*/ 395287 h 595312"/>
                <a:gd name="connsiteX8" fmla="*/ 471488 w 571500"/>
                <a:gd name="connsiteY8" fmla="*/ 447675 h 595312"/>
                <a:gd name="connsiteX9" fmla="*/ 500063 w 571500"/>
                <a:gd name="connsiteY9" fmla="*/ 571500 h 595312"/>
                <a:gd name="connsiteX10" fmla="*/ 571500 w 571500"/>
                <a:gd name="connsiteY10" fmla="*/ 595312 h 595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71500" h="595312">
                  <a:moveTo>
                    <a:pt x="0" y="0"/>
                  </a:moveTo>
                  <a:lnTo>
                    <a:pt x="119063" y="23812"/>
                  </a:lnTo>
                  <a:lnTo>
                    <a:pt x="204788" y="23812"/>
                  </a:lnTo>
                  <a:lnTo>
                    <a:pt x="314325" y="47625"/>
                  </a:lnTo>
                  <a:lnTo>
                    <a:pt x="361950" y="176212"/>
                  </a:lnTo>
                  <a:lnTo>
                    <a:pt x="385763" y="238125"/>
                  </a:lnTo>
                  <a:lnTo>
                    <a:pt x="428625" y="357187"/>
                  </a:lnTo>
                  <a:lnTo>
                    <a:pt x="452438" y="395287"/>
                  </a:lnTo>
                  <a:lnTo>
                    <a:pt x="471488" y="447675"/>
                  </a:lnTo>
                  <a:lnTo>
                    <a:pt x="500063" y="571500"/>
                  </a:lnTo>
                  <a:lnTo>
                    <a:pt x="571500" y="595312"/>
                  </a:lnTo>
                </a:path>
              </a:pathLst>
            </a:custGeom>
            <a:noFill/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AE62A380-423F-41D4-A578-83A098A9CC68}"/>
                </a:ext>
              </a:extLst>
            </p:cNvPr>
            <p:cNvSpPr/>
            <p:nvPr/>
          </p:nvSpPr>
          <p:spPr>
            <a:xfrm>
              <a:off x="4981575" y="1062038"/>
              <a:ext cx="723900" cy="442912"/>
            </a:xfrm>
            <a:custGeom>
              <a:avLst/>
              <a:gdLst>
                <a:gd name="connsiteX0" fmla="*/ 0 w 723900"/>
                <a:gd name="connsiteY0" fmla="*/ 442912 h 442912"/>
                <a:gd name="connsiteX1" fmla="*/ 123825 w 723900"/>
                <a:gd name="connsiteY1" fmla="*/ 342900 h 442912"/>
                <a:gd name="connsiteX2" fmla="*/ 166688 w 723900"/>
                <a:gd name="connsiteY2" fmla="*/ 219075 h 442912"/>
                <a:gd name="connsiteX3" fmla="*/ 314325 w 723900"/>
                <a:gd name="connsiteY3" fmla="*/ 123825 h 442912"/>
                <a:gd name="connsiteX4" fmla="*/ 485775 w 723900"/>
                <a:gd name="connsiteY4" fmla="*/ 90487 h 442912"/>
                <a:gd name="connsiteX5" fmla="*/ 619125 w 723900"/>
                <a:gd name="connsiteY5" fmla="*/ 47625 h 442912"/>
                <a:gd name="connsiteX6" fmla="*/ 723900 w 723900"/>
                <a:gd name="connsiteY6" fmla="*/ 0 h 442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3900" h="442912">
                  <a:moveTo>
                    <a:pt x="0" y="442912"/>
                  </a:moveTo>
                  <a:lnTo>
                    <a:pt x="123825" y="342900"/>
                  </a:lnTo>
                  <a:lnTo>
                    <a:pt x="166688" y="219075"/>
                  </a:lnTo>
                  <a:lnTo>
                    <a:pt x="314325" y="123825"/>
                  </a:lnTo>
                  <a:lnTo>
                    <a:pt x="485775" y="90487"/>
                  </a:lnTo>
                  <a:lnTo>
                    <a:pt x="619125" y="47625"/>
                  </a:lnTo>
                  <a:lnTo>
                    <a:pt x="723900" y="0"/>
                  </a:lnTo>
                </a:path>
              </a:pathLst>
            </a:custGeom>
            <a:noFill/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89BF71CB-8731-4D05-B353-D6FB33928095}"/>
                </a:ext>
              </a:extLst>
            </p:cNvPr>
            <p:cNvSpPr/>
            <p:nvPr/>
          </p:nvSpPr>
          <p:spPr>
            <a:xfrm>
              <a:off x="4352925" y="1128713"/>
              <a:ext cx="452438" cy="161925"/>
            </a:xfrm>
            <a:custGeom>
              <a:avLst/>
              <a:gdLst>
                <a:gd name="connsiteX0" fmla="*/ 0 w 452438"/>
                <a:gd name="connsiteY0" fmla="*/ 161925 h 161925"/>
                <a:gd name="connsiteX1" fmla="*/ 90488 w 452438"/>
                <a:gd name="connsiteY1" fmla="*/ 138112 h 161925"/>
                <a:gd name="connsiteX2" fmla="*/ 157163 w 452438"/>
                <a:gd name="connsiteY2" fmla="*/ 114300 h 161925"/>
                <a:gd name="connsiteX3" fmla="*/ 276225 w 452438"/>
                <a:gd name="connsiteY3" fmla="*/ 90487 h 161925"/>
                <a:gd name="connsiteX4" fmla="*/ 371475 w 452438"/>
                <a:gd name="connsiteY4" fmla="*/ 47625 h 161925"/>
                <a:gd name="connsiteX5" fmla="*/ 409575 w 452438"/>
                <a:gd name="connsiteY5" fmla="*/ 28575 h 161925"/>
                <a:gd name="connsiteX6" fmla="*/ 452438 w 452438"/>
                <a:gd name="connsiteY6" fmla="*/ 0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2438" h="161925">
                  <a:moveTo>
                    <a:pt x="0" y="161925"/>
                  </a:moveTo>
                  <a:lnTo>
                    <a:pt x="90488" y="138112"/>
                  </a:lnTo>
                  <a:lnTo>
                    <a:pt x="157163" y="114300"/>
                  </a:lnTo>
                  <a:lnTo>
                    <a:pt x="276225" y="90487"/>
                  </a:lnTo>
                  <a:lnTo>
                    <a:pt x="371475" y="47625"/>
                  </a:lnTo>
                  <a:lnTo>
                    <a:pt x="409575" y="28575"/>
                  </a:lnTo>
                  <a:lnTo>
                    <a:pt x="452438" y="0"/>
                  </a:lnTo>
                </a:path>
              </a:pathLst>
            </a:custGeom>
            <a:noFill/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CD3FDC1C-03D1-40D6-8076-EABA4FDBB2EB}"/>
              </a:ext>
            </a:extLst>
          </p:cNvPr>
          <p:cNvSpPr/>
          <p:nvPr/>
        </p:nvSpPr>
        <p:spPr>
          <a:xfrm>
            <a:off x="2876550" y="3419475"/>
            <a:ext cx="2495550" cy="1123950"/>
          </a:xfrm>
          <a:custGeom>
            <a:avLst/>
            <a:gdLst>
              <a:gd name="connsiteX0" fmla="*/ 1876425 w 2495550"/>
              <a:gd name="connsiteY0" fmla="*/ 0 h 1123950"/>
              <a:gd name="connsiteX1" fmla="*/ 2085975 w 2495550"/>
              <a:gd name="connsiteY1" fmla="*/ 95250 h 1123950"/>
              <a:gd name="connsiteX2" fmla="*/ 2314575 w 2495550"/>
              <a:gd name="connsiteY2" fmla="*/ 85725 h 1123950"/>
              <a:gd name="connsiteX3" fmla="*/ 2457450 w 2495550"/>
              <a:gd name="connsiteY3" fmla="*/ 152400 h 1123950"/>
              <a:gd name="connsiteX4" fmla="*/ 2495550 w 2495550"/>
              <a:gd name="connsiteY4" fmla="*/ 314325 h 1123950"/>
              <a:gd name="connsiteX5" fmla="*/ 2466975 w 2495550"/>
              <a:gd name="connsiteY5" fmla="*/ 447675 h 1123950"/>
              <a:gd name="connsiteX6" fmla="*/ 2390775 w 2495550"/>
              <a:gd name="connsiteY6" fmla="*/ 514350 h 1123950"/>
              <a:gd name="connsiteX7" fmla="*/ 2295525 w 2495550"/>
              <a:gd name="connsiteY7" fmla="*/ 609600 h 1123950"/>
              <a:gd name="connsiteX8" fmla="*/ 2276475 w 2495550"/>
              <a:gd name="connsiteY8" fmla="*/ 714375 h 1123950"/>
              <a:gd name="connsiteX9" fmla="*/ 2247900 w 2495550"/>
              <a:gd name="connsiteY9" fmla="*/ 857250 h 1123950"/>
              <a:gd name="connsiteX10" fmla="*/ 2295525 w 2495550"/>
              <a:gd name="connsiteY10" fmla="*/ 923925 h 1123950"/>
              <a:gd name="connsiteX11" fmla="*/ 2209800 w 2495550"/>
              <a:gd name="connsiteY11" fmla="*/ 1009650 h 1123950"/>
              <a:gd name="connsiteX12" fmla="*/ 1504950 w 2495550"/>
              <a:gd name="connsiteY12" fmla="*/ 1114425 h 1123950"/>
              <a:gd name="connsiteX13" fmla="*/ 657225 w 2495550"/>
              <a:gd name="connsiteY13" fmla="*/ 1123950 h 1123950"/>
              <a:gd name="connsiteX14" fmla="*/ 0 w 2495550"/>
              <a:gd name="connsiteY14" fmla="*/ 1085850 h 1123950"/>
              <a:gd name="connsiteX15" fmla="*/ 0 w 2495550"/>
              <a:gd name="connsiteY15" fmla="*/ 923925 h 1123950"/>
              <a:gd name="connsiteX16" fmla="*/ 85725 w 2495550"/>
              <a:gd name="connsiteY16" fmla="*/ 647700 h 1123950"/>
              <a:gd name="connsiteX17" fmla="*/ 361950 w 2495550"/>
              <a:gd name="connsiteY17" fmla="*/ 533400 h 1123950"/>
              <a:gd name="connsiteX18" fmla="*/ 752475 w 2495550"/>
              <a:gd name="connsiteY18" fmla="*/ 257175 h 1123950"/>
              <a:gd name="connsiteX19" fmla="*/ 942975 w 2495550"/>
              <a:gd name="connsiteY19" fmla="*/ 123825 h 1123950"/>
              <a:gd name="connsiteX20" fmla="*/ 1562100 w 2495550"/>
              <a:gd name="connsiteY20" fmla="*/ 57150 h 1123950"/>
              <a:gd name="connsiteX21" fmla="*/ 1876425 w 2495550"/>
              <a:gd name="connsiteY21" fmla="*/ 0 h 1123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495550" h="1123950">
                <a:moveTo>
                  <a:pt x="1876425" y="0"/>
                </a:moveTo>
                <a:lnTo>
                  <a:pt x="2085975" y="95250"/>
                </a:lnTo>
                <a:lnTo>
                  <a:pt x="2314575" y="85725"/>
                </a:lnTo>
                <a:lnTo>
                  <a:pt x="2457450" y="152400"/>
                </a:lnTo>
                <a:lnTo>
                  <a:pt x="2495550" y="314325"/>
                </a:lnTo>
                <a:lnTo>
                  <a:pt x="2466975" y="447675"/>
                </a:lnTo>
                <a:lnTo>
                  <a:pt x="2390775" y="514350"/>
                </a:lnTo>
                <a:lnTo>
                  <a:pt x="2295525" y="609600"/>
                </a:lnTo>
                <a:lnTo>
                  <a:pt x="2276475" y="714375"/>
                </a:lnTo>
                <a:lnTo>
                  <a:pt x="2247900" y="857250"/>
                </a:lnTo>
                <a:lnTo>
                  <a:pt x="2295525" y="923925"/>
                </a:lnTo>
                <a:lnTo>
                  <a:pt x="2209800" y="1009650"/>
                </a:lnTo>
                <a:lnTo>
                  <a:pt x="1504950" y="1114425"/>
                </a:lnTo>
                <a:lnTo>
                  <a:pt x="657225" y="1123950"/>
                </a:lnTo>
                <a:lnTo>
                  <a:pt x="0" y="1085850"/>
                </a:lnTo>
                <a:lnTo>
                  <a:pt x="0" y="923925"/>
                </a:lnTo>
                <a:lnTo>
                  <a:pt x="85725" y="647700"/>
                </a:lnTo>
                <a:lnTo>
                  <a:pt x="361950" y="533400"/>
                </a:lnTo>
                <a:lnTo>
                  <a:pt x="752475" y="257175"/>
                </a:lnTo>
                <a:lnTo>
                  <a:pt x="942975" y="123825"/>
                </a:lnTo>
                <a:lnTo>
                  <a:pt x="1562100" y="57150"/>
                </a:lnTo>
                <a:lnTo>
                  <a:pt x="1876425" y="0"/>
                </a:lnTo>
                <a:close/>
              </a:path>
            </a:pathLst>
          </a:custGeom>
          <a:solidFill>
            <a:srgbClr val="5B9BD5">
              <a:alpha val="50196"/>
            </a:srgb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68" name="Table 67">
            <a:extLst>
              <a:ext uri="{FF2B5EF4-FFF2-40B4-BE49-F238E27FC236}">
                <a16:creationId xmlns:a16="http://schemas.microsoft.com/office/drawing/2014/main" id="{42B8ADE4-CC36-4937-92BD-FC1E64545A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000298"/>
              </p:ext>
            </p:extLst>
          </p:nvPr>
        </p:nvGraphicFramePr>
        <p:xfrm>
          <a:off x="7017579" y="648102"/>
          <a:ext cx="1511930" cy="1515106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243720">
                  <a:extLst>
                    <a:ext uri="{9D8B030D-6E8A-4147-A177-3AD203B41FA5}">
                      <a16:colId xmlns:a16="http://schemas.microsoft.com/office/drawing/2014/main" val="2586563298"/>
                    </a:ext>
                  </a:extLst>
                </a:gridCol>
                <a:gridCol w="1268210">
                  <a:extLst>
                    <a:ext uri="{9D8B030D-6E8A-4147-A177-3AD203B41FA5}">
                      <a16:colId xmlns:a16="http://schemas.microsoft.com/office/drawing/2014/main" val="1007114525"/>
                    </a:ext>
                  </a:extLst>
                </a:gridCol>
              </a:tblGrid>
              <a:tr h="271180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Boundary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9325452"/>
                  </a:ext>
                </a:extLst>
              </a:tr>
              <a:tr h="23808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Stream 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8218344"/>
                  </a:ext>
                </a:extLst>
              </a:tr>
              <a:tr h="299102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/>
                        <a:t>Summarization Level</a:t>
                      </a:r>
                    </a:p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/>
                        <a:t>LSD or Parcel</a:t>
                      </a:r>
                    </a:p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/>
                        <a:t>Municipality</a:t>
                      </a:r>
                    </a:p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 err="1"/>
                        <a:t>Subwatershed</a:t>
                      </a:r>
                      <a:endParaRPr lang="en-CA" sz="800" dirty="0"/>
                    </a:p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/>
                        <a:t>Watershed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27544534"/>
                  </a:ext>
                </a:extLst>
              </a:tr>
            </a:tbl>
          </a:graphicData>
        </a:graphic>
      </p:graphicFrame>
      <p:grpSp>
        <p:nvGrpSpPr>
          <p:cNvPr id="3" name="Group 2">
            <a:extLst>
              <a:ext uri="{FF2B5EF4-FFF2-40B4-BE49-F238E27FC236}">
                <a16:creationId xmlns:a16="http://schemas.microsoft.com/office/drawing/2014/main" id="{11C095FC-6FEE-4DE2-98CC-8E2A80A6A6D3}"/>
              </a:ext>
            </a:extLst>
          </p:cNvPr>
          <p:cNvGrpSpPr/>
          <p:nvPr/>
        </p:nvGrpSpPr>
        <p:grpSpPr>
          <a:xfrm>
            <a:off x="7014601" y="442664"/>
            <a:ext cx="1511930" cy="1664565"/>
            <a:chOff x="6960437" y="437025"/>
            <a:chExt cx="1511930" cy="1664565"/>
          </a:xfrm>
        </p:grpSpPr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F63A6ED8-8EB6-4F24-BBB9-B826CA9E78A2}"/>
                </a:ext>
              </a:extLst>
            </p:cNvPr>
            <p:cNvGrpSpPr/>
            <p:nvPr/>
          </p:nvGrpSpPr>
          <p:grpSpPr>
            <a:xfrm>
              <a:off x="6960437" y="437025"/>
              <a:ext cx="1511930" cy="205437"/>
              <a:chOff x="6528872" y="1807230"/>
              <a:chExt cx="2227805" cy="449218"/>
            </a:xfrm>
          </p:grpSpPr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FFBAC9AF-F2EE-4B48-BDB7-1ABC668929C8}"/>
                  </a:ext>
                </a:extLst>
              </p:cNvPr>
              <p:cNvSpPr/>
              <p:nvPr/>
            </p:nvSpPr>
            <p:spPr>
              <a:xfrm>
                <a:off x="6528872" y="1807230"/>
                <a:ext cx="2227805" cy="44921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sz="900" dirty="0"/>
                  <a:t>Legend</a:t>
                </a:r>
              </a:p>
            </p:txBody>
          </p:sp>
          <p:sp>
            <p:nvSpPr>
              <p:cNvPr id="77" name="Isosceles Triangle 76">
                <a:extLst>
                  <a:ext uri="{FF2B5EF4-FFF2-40B4-BE49-F238E27FC236}">
                    <a16:creationId xmlns:a16="http://schemas.microsoft.com/office/drawing/2014/main" id="{32D186DD-0DB7-4C9A-BB60-F3812FD5271C}"/>
                  </a:ext>
                </a:extLst>
              </p:cNvPr>
              <p:cNvSpPr/>
              <p:nvPr/>
            </p:nvSpPr>
            <p:spPr>
              <a:xfrm rot="10800000">
                <a:off x="8495551" y="1959838"/>
                <a:ext cx="144001" cy="14399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</p:grp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0BAAC5FD-9609-4506-8F37-28A875DE24DF}"/>
                </a:ext>
              </a:extLst>
            </p:cNvPr>
            <p:cNvSpPr/>
            <p:nvPr/>
          </p:nvSpPr>
          <p:spPr>
            <a:xfrm>
              <a:off x="7291131" y="978437"/>
              <a:ext cx="180000" cy="72000"/>
            </a:xfrm>
            <a:custGeom>
              <a:avLst/>
              <a:gdLst>
                <a:gd name="connsiteX0" fmla="*/ 0 w 192882"/>
                <a:gd name="connsiteY0" fmla="*/ 83344 h 85725"/>
                <a:gd name="connsiteX1" fmla="*/ 76200 w 192882"/>
                <a:gd name="connsiteY1" fmla="*/ 0 h 85725"/>
                <a:gd name="connsiteX2" fmla="*/ 123825 w 192882"/>
                <a:gd name="connsiteY2" fmla="*/ 85725 h 85725"/>
                <a:gd name="connsiteX3" fmla="*/ 192882 w 192882"/>
                <a:gd name="connsiteY3" fmla="*/ 9525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882" h="85725">
                  <a:moveTo>
                    <a:pt x="0" y="83344"/>
                  </a:moveTo>
                  <a:lnTo>
                    <a:pt x="76200" y="0"/>
                  </a:lnTo>
                  <a:lnTo>
                    <a:pt x="123825" y="85725"/>
                  </a:lnTo>
                  <a:lnTo>
                    <a:pt x="192882" y="9525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AF3AE1FF-56ED-4ABA-A3BE-76EE828F0832}"/>
                </a:ext>
              </a:extLst>
            </p:cNvPr>
            <p:cNvSpPr/>
            <p:nvPr/>
          </p:nvSpPr>
          <p:spPr>
            <a:xfrm>
              <a:off x="7296688" y="689430"/>
              <a:ext cx="180000" cy="144000"/>
            </a:xfrm>
            <a:custGeom>
              <a:avLst/>
              <a:gdLst>
                <a:gd name="connsiteX0" fmla="*/ 9525 w 187325"/>
                <a:gd name="connsiteY0" fmla="*/ 149225 h 196850"/>
                <a:gd name="connsiteX1" fmla="*/ 0 w 187325"/>
                <a:gd name="connsiteY1" fmla="*/ 53975 h 196850"/>
                <a:gd name="connsiteX2" fmla="*/ 31750 w 187325"/>
                <a:gd name="connsiteY2" fmla="*/ 15875 h 196850"/>
                <a:gd name="connsiteX3" fmla="*/ 101600 w 187325"/>
                <a:gd name="connsiteY3" fmla="*/ 0 h 196850"/>
                <a:gd name="connsiteX4" fmla="*/ 155575 w 187325"/>
                <a:gd name="connsiteY4" fmla="*/ 57150 h 196850"/>
                <a:gd name="connsiteX5" fmla="*/ 187325 w 187325"/>
                <a:gd name="connsiteY5" fmla="*/ 123825 h 196850"/>
                <a:gd name="connsiteX6" fmla="*/ 114300 w 187325"/>
                <a:gd name="connsiteY6" fmla="*/ 168275 h 196850"/>
                <a:gd name="connsiteX7" fmla="*/ 53975 w 187325"/>
                <a:gd name="connsiteY7" fmla="*/ 196850 h 196850"/>
                <a:gd name="connsiteX8" fmla="*/ 9525 w 187325"/>
                <a:gd name="connsiteY8" fmla="*/ 149225 h 19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7325" h="196850">
                  <a:moveTo>
                    <a:pt x="9525" y="149225"/>
                  </a:moveTo>
                  <a:lnTo>
                    <a:pt x="0" y="53975"/>
                  </a:lnTo>
                  <a:lnTo>
                    <a:pt x="31750" y="15875"/>
                  </a:lnTo>
                  <a:lnTo>
                    <a:pt x="101600" y="0"/>
                  </a:lnTo>
                  <a:lnTo>
                    <a:pt x="155575" y="57150"/>
                  </a:lnTo>
                  <a:lnTo>
                    <a:pt x="187325" y="123825"/>
                  </a:lnTo>
                  <a:lnTo>
                    <a:pt x="114300" y="168275"/>
                  </a:lnTo>
                  <a:lnTo>
                    <a:pt x="53975" y="196850"/>
                  </a:lnTo>
                  <a:lnTo>
                    <a:pt x="9525" y="149225"/>
                  </a:lnTo>
                  <a:close/>
                </a:path>
              </a:pathLst>
            </a:cu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>
                <a:solidFill>
                  <a:schemeClr val="dk1"/>
                </a:solidFill>
              </a:endParaRPr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F18E9283-BB29-4246-A90E-D724E82E5D79}"/>
                </a:ext>
              </a:extLst>
            </p:cNvPr>
            <p:cNvSpPr/>
            <p:nvPr/>
          </p:nvSpPr>
          <p:spPr>
            <a:xfrm>
              <a:off x="7319494" y="1802526"/>
              <a:ext cx="108000" cy="108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FA115069-8876-461B-AB79-93F5832F47A5}"/>
                </a:ext>
              </a:extLst>
            </p:cNvPr>
            <p:cNvSpPr/>
            <p:nvPr/>
          </p:nvSpPr>
          <p:spPr>
            <a:xfrm>
              <a:off x="7319494" y="1605170"/>
              <a:ext cx="108000" cy="1080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46907976-3624-4E39-84C3-73E86B19288C}"/>
                </a:ext>
              </a:extLst>
            </p:cNvPr>
            <p:cNvSpPr/>
            <p:nvPr/>
          </p:nvSpPr>
          <p:spPr>
            <a:xfrm>
              <a:off x="7325655" y="1399607"/>
              <a:ext cx="108000" cy="1080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1EEEF741-5FA5-416E-B486-6E78FDF5B105}"/>
                </a:ext>
              </a:extLst>
            </p:cNvPr>
            <p:cNvSpPr/>
            <p:nvPr/>
          </p:nvSpPr>
          <p:spPr>
            <a:xfrm>
              <a:off x="7319494" y="1993590"/>
              <a:ext cx="108000" cy="1080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</p:spTree>
    <p:extLst>
      <p:ext uri="{BB962C8B-B14F-4D97-AF65-F5344CB8AC3E}">
        <p14:creationId xmlns:p14="http://schemas.microsoft.com/office/powerpoint/2010/main" val="459309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35" presetClass="emph" presetSubtype="0" repeatCount="3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5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A698550-FB6C-4999-9E14-EED704ECF00C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1998" cy="685102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90801">
                  <a:extLst>
                    <a:ext uri="{9D8B030D-6E8A-4147-A177-3AD203B41FA5}">
                      <a16:colId xmlns:a16="http://schemas.microsoft.com/office/drawing/2014/main" val="2745701971"/>
                    </a:ext>
                  </a:extLst>
                </a:gridCol>
                <a:gridCol w="7776144">
                  <a:extLst>
                    <a:ext uri="{9D8B030D-6E8A-4147-A177-3AD203B41FA5}">
                      <a16:colId xmlns:a16="http://schemas.microsoft.com/office/drawing/2014/main" val="3724013289"/>
                    </a:ext>
                  </a:extLst>
                </a:gridCol>
                <a:gridCol w="2325053">
                  <a:extLst>
                    <a:ext uri="{9D8B030D-6E8A-4147-A177-3AD203B41FA5}">
                      <a16:colId xmlns:a16="http://schemas.microsoft.com/office/drawing/2014/main" val="1431369543"/>
                    </a:ext>
                  </a:extLst>
                </a:gridCol>
              </a:tblGrid>
              <a:tr h="350982">
                <a:tc gridSpan="3">
                  <a:txBody>
                    <a:bodyPr/>
                    <a:lstStyle/>
                    <a:p>
                      <a:endParaRPr lang="en-CA" sz="18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95523167"/>
                  </a:ext>
                </a:extLst>
              </a:tr>
              <a:tr h="4542530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2000" dirty="0"/>
                        <a:t>Base map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8301362"/>
                  </a:ext>
                </a:extLst>
              </a:tr>
              <a:tr h="1942732">
                <a:tc vMerge="1">
                  <a:txBody>
                    <a:bodyPr/>
                    <a:lstStyle/>
                    <a:p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67190758"/>
                  </a:ext>
                </a:extLst>
              </a:tr>
            </a:tbl>
          </a:graphicData>
        </a:graphic>
      </p:graphicFrame>
      <p:sp>
        <p:nvSpPr>
          <p:cNvPr id="16" name="Flowchart: Extract 15">
            <a:extLst>
              <a:ext uri="{FF2B5EF4-FFF2-40B4-BE49-F238E27FC236}">
                <a16:creationId xmlns:a16="http://schemas.microsoft.com/office/drawing/2014/main" id="{9337D849-34B8-4B17-95F2-D16AAD3E4D24}"/>
              </a:ext>
            </a:extLst>
          </p:cNvPr>
          <p:cNvSpPr/>
          <p:nvPr/>
        </p:nvSpPr>
        <p:spPr>
          <a:xfrm rot="5400000">
            <a:off x="2028313" y="3190366"/>
            <a:ext cx="223026" cy="98385"/>
          </a:xfrm>
          <a:prstGeom prst="flowChartExtra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686D646-B06A-4212-B79B-753EDF1FBD4D}"/>
              </a:ext>
            </a:extLst>
          </p:cNvPr>
          <p:cNvSpPr/>
          <p:nvPr/>
        </p:nvSpPr>
        <p:spPr>
          <a:xfrm>
            <a:off x="9407084" y="3799725"/>
            <a:ext cx="238478" cy="6984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+</a:t>
            </a:r>
          </a:p>
          <a:p>
            <a:pPr algn="ctr"/>
            <a:endParaRPr lang="en-CA" dirty="0"/>
          </a:p>
          <a:p>
            <a:pPr algn="ctr"/>
            <a:r>
              <a:rPr lang="en-CA" dirty="0">
                <a:sym typeface="Symbol" panose="05050102010706020507" pitchFamily="18" charset="2"/>
              </a:rPr>
              <a:t></a:t>
            </a:r>
            <a:endParaRPr lang="en-CA" dirty="0"/>
          </a:p>
        </p:txBody>
      </p:sp>
      <p:pic>
        <p:nvPicPr>
          <p:cNvPr id="23" name="Graphic 22" descr="World">
            <a:extLst>
              <a:ext uri="{FF2B5EF4-FFF2-40B4-BE49-F238E27FC236}">
                <a16:creationId xmlns:a16="http://schemas.microsoft.com/office/drawing/2014/main" id="{9507020A-1811-4735-A2F3-4B68E21537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69582" y="4552351"/>
            <a:ext cx="318011" cy="300740"/>
          </a:xfrm>
          <a:prstGeom prst="rect">
            <a:avLst/>
          </a:prstGeom>
        </p:spPr>
      </p:pic>
      <p:pic>
        <p:nvPicPr>
          <p:cNvPr id="43" name="Graphic 42" descr="Map compass">
            <a:extLst>
              <a:ext uri="{FF2B5EF4-FFF2-40B4-BE49-F238E27FC236}">
                <a16:creationId xmlns:a16="http://schemas.microsoft.com/office/drawing/2014/main" id="{DB381C0F-CC79-4181-B3E6-CE01523AE0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364105" y="3446094"/>
            <a:ext cx="318011" cy="300740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336F726D-84E8-40F9-ADB6-266FB2FA1F71}"/>
              </a:ext>
            </a:extLst>
          </p:cNvPr>
          <p:cNvSpPr txBox="1"/>
          <p:nvPr/>
        </p:nvSpPr>
        <p:spPr>
          <a:xfrm>
            <a:off x="9345185" y="3076126"/>
            <a:ext cx="294819" cy="3085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chemeClr val="accent1"/>
                </a:solidFill>
              </a:rPr>
              <a:t>N</a:t>
            </a:r>
          </a:p>
        </p:txBody>
      </p:sp>
      <p:sp>
        <p:nvSpPr>
          <p:cNvPr id="62" name="Flowchart: Extract 61">
            <a:extLst>
              <a:ext uri="{FF2B5EF4-FFF2-40B4-BE49-F238E27FC236}">
                <a16:creationId xmlns:a16="http://schemas.microsoft.com/office/drawing/2014/main" id="{7607E503-7C4E-4B9D-93A9-509E2108790B}"/>
              </a:ext>
            </a:extLst>
          </p:cNvPr>
          <p:cNvSpPr/>
          <p:nvPr/>
        </p:nvSpPr>
        <p:spPr>
          <a:xfrm rot="16200000">
            <a:off x="9681013" y="3191254"/>
            <a:ext cx="268556" cy="96607"/>
          </a:xfrm>
          <a:prstGeom prst="flowChartExtra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6295ABE3-E73E-49CF-A065-8BE7C4B55E02}"/>
              </a:ext>
            </a:extLst>
          </p:cNvPr>
          <p:cNvGrpSpPr/>
          <p:nvPr/>
        </p:nvGrpSpPr>
        <p:grpSpPr>
          <a:xfrm>
            <a:off x="2972" y="-31959"/>
            <a:ext cx="12192001" cy="430887"/>
            <a:chOff x="0" y="2909500"/>
            <a:chExt cx="12192001" cy="430887"/>
          </a:xfrm>
        </p:grpSpPr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8D5BD3F6-2D74-4063-B10E-540114A998EE}"/>
                </a:ext>
              </a:extLst>
            </p:cNvPr>
            <p:cNvSpPr/>
            <p:nvPr/>
          </p:nvSpPr>
          <p:spPr>
            <a:xfrm>
              <a:off x="0" y="2939749"/>
              <a:ext cx="12192001" cy="36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93" name="Picture 2" descr="Related image">
              <a:extLst>
                <a:ext uri="{FF2B5EF4-FFF2-40B4-BE49-F238E27FC236}">
                  <a16:creationId xmlns:a16="http://schemas.microsoft.com/office/drawing/2014/main" id="{9012132D-3AF5-4409-B508-B500AC96F4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70182" y="2939749"/>
              <a:ext cx="381187" cy="3811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B45079A4-C082-48F7-8103-5A0960BF47B8}"/>
                </a:ext>
              </a:extLst>
            </p:cNvPr>
            <p:cNvSpPr txBox="1"/>
            <p:nvPr/>
          </p:nvSpPr>
          <p:spPr>
            <a:xfrm>
              <a:off x="9050284" y="2909500"/>
              <a:ext cx="275240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CA" sz="1100" dirty="0">
                  <a:solidFill>
                    <a:schemeClr val="bg1"/>
                  </a:solidFill>
                  <a:hlinkClick r:id="rId8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shawn-uoguelph@email.ca</a:t>
              </a:r>
              <a:r>
                <a:rPr lang="en-CA" sz="1100" dirty="0">
                  <a:solidFill>
                    <a:schemeClr val="bg1"/>
                  </a:solidFill>
                </a:rPr>
                <a:t> (admin)</a:t>
              </a:r>
            </a:p>
            <a:p>
              <a:pPr algn="r"/>
              <a:r>
                <a:rPr lang="en-CA" sz="1100" dirty="0">
                  <a:solidFill>
                    <a:schemeClr val="bg1"/>
                  </a:solidFill>
                </a:rPr>
                <a:t>UNIVERSITY OF GUELPH</a:t>
              </a:r>
            </a:p>
          </p:txBody>
        </p:sp>
        <p:pic>
          <p:nvPicPr>
            <p:cNvPr id="95" name="Graphic 94" descr="Smiling face with no fill">
              <a:extLst>
                <a:ext uri="{FF2B5EF4-FFF2-40B4-BE49-F238E27FC236}">
                  <a16:creationId xmlns:a16="http://schemas.microsoft.com/office/drawing/2014/main" id="{E62F91EE-339C-4843-8CA2-C1CD563F17D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232138" y="2951232"/>
              <a:ext cx="288000" cy="288000"/>
            </a:xfrm>
            <a:prstGeom prst="rect">
              <a:avLst/>
            </a:prstGeom>
          </p:spPr>
        </p:pic>
        <p:pic>
          <p:nvPicPr>
            <p:cNvPr id="96" name="Graphic 95" descr="Question mark">
              <a:extLst>
                <a:ext uri="{FF2B5EF4-FFF2-40B4-BE49-F238E27FC236}">
                  <a16:creationId xmlns:a16="http://schemas.microsoft.com/office/drawing/2014/main" id="{CD57FEE1-E177-44E3-B44A-246F80B5DF9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8760798" y="2962471"/>
              <a:ext cx="288000" cy="288000"/>
            </a:xfrm>
            <a:prstGeom prst="rect">
              <a:avLst/>
            </a:prstGeom>
          </p:spPr>
        </p:pic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65476391-437B-4289-A3A7-832D286EF9E1}"/>
                </a:ext>
              </a:extLst>
            </p:cNvPr>
            <p:cNvSpPr/>
            <p:nvPr/>
          </p:nvSpPr>
          <p:spPr>
            <a:xfrm>
              <a:off x="101210" y="2962472"/>
              <a:ext cx="288000" cy="288000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CA" sz="700" dirty="0"/>
                <a:t>Logo</a:t>
              </a:r>
              <a:endParaRPr lang="en-CA" sz="600" dirty="0"/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80A99E68-5D11-414D-92E9-E793E3340E0B}"/>
                </a:ext>
              </a:extLst>
            </p:cNvPr>
            <p:cNvSpPr txBox="1"/>
            <p:nvPr/>
          </p:nvSpPr>
          <p:spPr>
            <a:xfrm>
              <a:off x="383364" y="2983448"/>
              <a:ext cx="26078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200" dirty="0">
                  <a:solidFill>
                    <a:schemeClr val="bg1"/>
                  </a:solidFill>
                </a:rPr>
                <a:t>University of Guelph ESAT</a:t>
              </a:r>
            </a:p>
          </p:txBody>
        </p:sp>
      </p:grpSp>
      <p:graphicFrame>
        <p:nvGraphicFramePr>
          <p:cNvPr id="70" name="Table 69">
            <a:extLst>
              <a:ext uri="{FF2B5EF4-FFF2-40B4-BE49-F238E27FC236}">
                <a16:creationId xmlns:a16="http://schemas.microsoft.com/office/drawing/2014/main" id="{A026E1AA-6F54-4659-A81E-B238770A47E9}"/>
              </a:ext>
            </a:extLst>
          </p:cNvPr>
          <p:cNvGraphicFramePr>
            <a:graphicFrameLocks noGrp="1"/>
          </p:cNvGraphicFramePr>
          <p:nvPr/>
        </p:nvGraphicFramePr>
        <p:xfrm>
          <a:off x="8626009" y="429469"/>
          <a:ext cx="1189282" cy="228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4641">
                  <a:extLst>
                    <a:ext uri="{9D8B030D-6E8A-4147-A177-3AD203B41FA5}">
                      <a16:colId xmlns:a16="http://schemas.microsoft.com/office/drawing/2014/main" val="1294337786"/>
                    </a:ext>
                  </a:extLst>
                </a:gridCol>
                <a:gridCol w="594641">
                  <a:extLst>
                    <a:ext uri="{9D8B030D-6E8A-4147-A177-3AD203B41FA5}">
                      <a16:colId xmlns:a16="http://schemas.microsoft.com/office/drawing/2014/main" val="2005279972"/>
                    </a:ext>
                  </a:extLst>
                </a:gridCol>
              </a:tblGrid>
              <a:tr h="186890"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Map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Satellite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041495"/>
                  </a:ext>
                </a:extLst>
              </a:tr>
            </a:tbl>
          </a:graphicData>
        </a:graphic>
      </p:graphicFrame>
      <p:sp>
        <p:nvSpPr>
          <p:cNvPr id="83" name="TextBox 82">
            <a:extLst>
              <a:ext uri="{FF2B5EF4-FFF2-40B4-BE49-F238E27FC236}">
                <a16:creationId xmlns:a16="http://schemas.microsoft.com/office/drawing/2014/main" id="{64429CDE-D253-4E7B-BCA5-845E3253967A}"/>
              </a:ext>
            </a:extLst>
          </p:cNvPr>
          <p:cNvSpPr txBox="1"/>
          <p:nvPr/>
        </p:nvSpPr>
        <p:spPr>
          <a:xfrm>
            <a:off x="584805" y="769356"/>
            <a:ext cx="1555021" cy="16927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lstStyle/>
          <a:p>
            <a:r>
              <a:rPr lang="en-CA" sz="1100" b="1" dirty="0">
                <a:solidFill>
                  <a:schemeClr val="accent1"/>
                </a:solidFill>
              </a:rPr>
              <a:t>Watershed information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6F8D7000-FD80-45A8-84A3-4283C6C4F829}"/>
              </a:ext>
            </a:extLst>
          </p:cNvPr>
          <p:cNvSpPr txBox="1"/>
          <p:nvPr/>
        </p:nvSpPr>
        <p:spPr>
          <a:xfrm>
            <a:off x="583873" y="1199501"/>
            <a:ext cx="1626354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CA" sz="1100" dirty="0"/>
              <a:t>Intelligent BMP selection</a:t>
            </a:r>
          </a:p>
        </p:txBody>
      </p:sp>
      <p:pic>
        <p:nvPicPr>
          <p:cNvPr id="99" name="Picture 98" descr="A picture containing text&#10;&#10;Description automatically generated">
            <a:extLst>
              <a:ext uri="{FF2B5EF4-FFF2-40B4-BE49-F238E27FC236}">
                <a16:creationId xmlns:a16="http://schemas.microsoft.com/office/drawing/2014/main" id="{B0A3C24C-F44B-4D02-BADD-BE3268449F6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904" y="747788"/>
            <a:ext cx="288000" cy="216000"/>
          </a:xfrm>
          <a:prstGeom prst="rect">
            <a:avLst/>
          </a:prstGeom>
        </p:spPr>
      </p:pic>
      <p:sp>
        <p:nvSpPr>
          <p:cNvPr id="101" name="Arrow: Chevron 100">
            <a:extLst>
              <a:ext uri="{FF2B5EF4-FFF2-40B4-BE49-F238E27FC236}">
                <a16:creationId xmlns:a16="http://schemas.microsoft.com/office/drawing/2014/main" id="{69A3D952-3125-4500-9035-BE55FBF01312}"/>
              </a:ext>
            </a:extLst>
          </p:cNvPr>
          <p:cNvSpPr/>
          <p:nvPr/>
        </p:nvSpPr>
        <p:spPr>
          <a:xfrm>
            <a:off x="81997" y="794843"/>
            <a:ext cx="80962" cy="116681"/>
          </a:xfrm>
          <a:prstGeom prst="chevron">
            <a:avLst>
              <a:gd name="adj" fmla="val 5588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pic>
        <p:nvPicPr>
          <p:cNvPr id="102" name="Graphic 101" descr="Lightbulb and gear">
            <a:extLst>
              <a:ext uri="{FF2B5EF4-FFF2-40B4-BE49-F238E27FC236}">
                <a16:creationId xmlns:a16="http://schemas.microsoft.com/office/drawing/2014/main" id="{1CA28652-5DE1-47D1-9A6E-8D3E437072F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32333" y="1148105"/>
            <a:ext cx="288000" cy="288000"/>
          </a:xfrm>
          <a:prstGeom prst="rect">
            <a:avLst/>
          </a:prstGeom>
        </p:spPr>
      </p:pic>
      <p:sp>
        <p:nvSpPr>
          <p:cNvPr id="103" name="Arrow: Chevron 102">
            <a:extLst>
              <a:ext uri="{FF2B5EF4-FFF2-40B4-BE49-F238E27FC236}">
                <a16:creationId xmlns:a16="http://schemas.microsoft.com/office/drawing/2014/main" id="{EDD95B84-9981-4D9C-A209-C48CDECB287D}"/>
              </a:ext>
            </a:extLst>
          </p:cNvPr>
          <p:cNvSpPr/>
          <p:nvPr/>
        </p:nvSpPr>
        <p:spPr>
          <a:xfrm>
            <a:off x="87893" y="1250657"/>
            <a:ext cx="80962" cy="116681"/>
          </a:xfrm>
          <a:prstGeom prst="chevron">
            <a:avLst>
              <a:gd name="adj" fmla="val 5588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567C9C86-A4D2-4DF4-91A3-2E2EBE194299}"/>
              </a:ext>
            </a:extLst>
          </p:cNvPr>
          <p:cNvGrpSpPr/>
          <p:nvPr/>
        </p:nvGrpSpPr>
        <p:grpSpPr>
          <a:xfrm>
            <a:off x="70033" y="1611420"/>
            <a:ext cx="1951335" cy="288000"/>
            <a:chOff x="76879" y="2649964"/>
            <a:chExt cx="1951335" cy="288000"/>
          </a:xfrm>
        </p:grpSpPr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9850739A-2AF7-415E-BE93-A94EC675B140}"/>
                </a:ext>
              </a:extLst>
            </p:cNvPr>
            <p:cNvSpPr txBox="1"/>
            <p:nvPr/>
          </p:nvSpPr>
          <p:spPr>
            <a:xfrm>
              <a:off x="601700" y="2702939"/>
              <a:ext cx="1426514" cy="1692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100" dirty="0"/>
                <a:t>BMP selection overview</a:t>
              </a:r>
            </a:p>
          </p:txBody>
        </p:sp>
        <p:sp>
          <p:nvSpPr>
            <p:cNvPr id="106" name="Arrow: Chevron 105">
              <a:extLst>
                <a:ext uri="{FF2B5EF4-FFF2-40B4-BE49-F238E27FC236}">
                  <a16:creationId xmlns:a16="http://schemas.microsoft.com/office/drawing/2014/main" id="{C3DF5E77-A8A5-46AE-B8F2-FDE2286D411F}"/>
                </a:ext>
              </a:extLst>
            </p:cNvPr>
            <p:cNvSpPr/>
            <p:nvPr/>
          </p:nvSpPr>
          <p:spPr>
            <a:xfrm>
              <a:off x="76879" y="2723173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111" name="Graphic 110" descr="List">
              <a:extLst>
                <a:ext uri="{FF2B5EF4-FFF2-40B4-BE49-F238E27FC236}">
                  <a16:creationId xmlns:a16="http://schemas.microsoft.com/office/drawing/2014/main" id="{C4761AD4-4739-4E2C-8FBA-29E8212A8BD9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247731" y="2649964"/>
              <a:ext cx="288000" cy="288000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D6355551-62D7-43C3-B0EA-5CFC727C767A}"/>
              </a:ext>
            </a:extLst>
          </p:cNvPr>
          <p:cNvGrpSpPr/>
          <p:nvPr/>
        </p:nvGrpSpPr>
        <p:grpSpPr>
          <a:xfrm>
            <a:off x="2847868" y="1024088"/>
            <a:ext cx="3687889" cy="3525348"/>
            <a:chOff x="2847868" y="1024088"/>
            <a:chExt cx="3687889" cy="3525348"/>
          </a:xfrm>
        </p:grpSpPr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D17E602E-6817-4632-87F3-1A6FE934550D}"/>
                </a:ext>
              </a:extLst>
            </p:cNvPr>
            <p:cNvSpPr/>
            <p:nvPr/>
          </p:nvSpPr>
          <p:spPr>
            <a:xfrm>
              <a:off x="2847868" y="1024088"/>
              <a:ext cx="3687889" cy="3525348"/>
            </a:xfrm>
            <a:custGeom>
              <a:avLst/>
              <a:gdLst>
                <a:gd name="connsiteX0" fmla="*/ 2118266 w 3643907"/>
                <a:gd name="connsiteY0" fmla="*/ 87427 h 4033235"/>
                <a:gd name="connsiteX1" fmla="*/ 1691546 w 3643907"/>
                <a:gd name="connsiteY1" fmla="*/ 122261 h 4033235"/>
                <a:gd name="connsiteX2" fmla="*/ 1447706 w 3643907"/>
                <a:gd name="connsiteY2" fmla="*/ 200638 h 4033235"/>
                <a:gd name="connsiteX3" fmla="*/ 1108071 w 3643907"/>
                <a:gd name="connsiteY3" fmla="*/ 305141 h 4033235"/>
                <a:gd name="connsiteX4" fmla="*/ 925191 w 3643907"/>
                <a:gd name="connsiteY4" fmla="*/ 575107 h 4033235"/>
                <a:gd name="connsiteX5" fmla="*/ 925191 w 3643907"/>
                <a:gd name="connsiteY5" fmla="*/ 879907 h 4033235"/>
                <a:gd name="connsiteX6" fmla="*/ 881648 w 3643907"/>
                <a:gd name="connsiteY6" fmla="*/ 1263084 h 4033235"/>
                <a:gd name="connsiteX7" fmla="*/ 794563 w 3643907"/>
                <a:gd name="connsiteY7" fmla="*/ 1332752 h 4033235"/>
                <a:gd name="connsiteX8" fmla="*/ 585557 w 3643907"/>
                <a:gd name="connsiteY8" fmla="*/ 1393712 h 4033235"/>
                <a:gd name="connsiteX9" fmla="*/ 454928 w 3643907"/>
                <a:gd name="connsiteY9" fmla="*/ 1524341 h 4033235"/>
                <a:gd name="connsiteX10" fmla="*/ 385260 w 3643907"/>
                <a:gd name="connsiteY10" fmla="*/ 1715930 h 4033235"/>
                <a:gd name="connsiteX11" fmla="*/ 428803 w 3643907"/>
                <a:gd name="connsiteY11" fmla="*/ 2064272 h 4033235"/>
                <a:gd name="connsiteX12" fmla="*/ 515888 w 3643907"/>
                <a:gd name="connsiteY12" fmla="*/ 2203610 h 4033235"/>
                <a:gd name="connsiteX13" fmla="*/ 838106 w 3643907"/>
                <a:gd name="connsiteY13" fmla="*/ 2395198 h 4033235"/>
                <a:gd name="connsiteX14" fmla="*/ 1020986 w 3643907"/>
                <a:gd name="connsiteY14" fmla="*/ 2560661 h 4033235"/>
                <a:gd name="connsiteX15" fmla="*/ 1055820 w 3643907"/>
                <a:gd name="connsiteY15" fmla="*/ 2708707 h 4033235"/>
                <a:gd name="connsiteX16" fmla="*/ 1038403 w 3643907"/>
                <a:gd name="connsiteY16" fmla="*/ 2865461 h 4033235"/>
                <a:gd name="connsiteX17" fmla="*/ 751020 w 3643907"/>
                <a:gd name="connsiteY17" fmla="*/ 3118010 h 4033235"/>
                <a:gd name="connsiteX18" fmla="*/ 454928 w 3643907"/>
                <a:gd name="connsiteY18" fmla="*/ 3318307 h 4033235"/>
                <a:gd name="connsiteX19" fmla="*/ 176254 w 3643907"/>
                <a:gd name="connsiteY19" fmla="*/ 3466352 h 4033235"/>
                <a:gd name="connsiteX20" fmla="*/ 89168 w 3643907"/>
                <a:gd name="connsiteY20" fmla="*/ 3596981 h 4033235"/>
                <a:gd name="connsiteX21" fmla="*/ 36917 w 3643907"/>
                <a:gd name="connsiteY21" fmla="*/ 3823404 h 4033235"/>
                <a:gd name="connsiteX22" fmla="*/ 97877 w 3643907"/>
                <a:gd name="connsiteY22" fmla="*/ 3971450 h 4033235"/>
                <a:gd name="connsiteX23" fmla="*/ 1099363 w 3643907"/>
                <a:gd name="connsiteY23" fmla="*/ 4032410 h 4033235"/>
                <a:gd name="connsiteX24" fmla="*/ 1648003 w 3643907"/>
                <a:gd name="connsiteY24" fmla="*/ 3997575 h 4033235"/>
                <a:gd name="connsiteX25" fmla="*/ 2248894 w 3643907"/>
                <a:gd name="connsiteY25" fmla="*/ 3875655 h 4033235"/>
                <a:gd name="connsiteX26" fmla="*/ 2562403 w 3643907"/>
                <a:gd name="connsiteY26" fmla="*/ 3605690 h 4033235"/>
                <a:gd name="connsiteX27" fmla="*/ 3137168 w 3643907"/>
                <a:gd name="connsiteY27" fmla="*/ 3248638 h 4033235"/>
                <a:gd name="connsiteX28" fmla="*/ 3407134 w 3643907"/>
                <a:gd name="connsiteY28" fmla="*/ 2734832 h 4033235"/>
                <a:gd name="connsiteX29" fmla="*/ 3642266 w 3643907"/>
                <a:gd name="connsiteY29" fmla="*/ 2116524 h 4033235"/>
                <a:gd name="connsiteX30" fmla="*/ 3502928 w 3643907"/>
                <a:gd name="connsiteY30" fmla="*/ 1637552 h 4033235"/>
                <a:gd name="connsiteX31" fmla="*/ 3337466 w 3643907"/>
                <a:gd name="connsiteY31" fmla="*/ 1210832 h 4033235"/>
                <a:gd name="connsiteX32" fmla="*/ 3598723 w 3643907"/>
                <a:gd name="connsiteY32" fmla="*/ 827655 h 4033235"/>
                <a:gd name="connsiteX33" fmla="*/ 3520346 w 3643907"/>
                <a:gd name="connsiteY33" fmla="*/ 322558 h 4033235"/>
                <a:gd name="connsiteX34" fmla="*/ 3172003 w 3643907"/>
                <a:gd name="connsiteY34" fmla="*/ 87427 h 4033235"/>
                <a:gd name="connsiteX35" fmla="*/ 2423066 w 3643907"/>
                <a:gd name="connsiteY35" fmla="*/ 341 h 4033235"/>
                <a:gd name="connsiteX36" fmla="*/ 2118266 w 3643907"/>
                <a:gd name="connsiteY36" fmla="*/ 87427 h 4033235"/>
                <a:gd name="connsiteX0" fmla="*/ 2093566 w 3619207"/>
                <a:gd name="connsiteY0" fmla="*/ 87427 h 4054379"/>
                <a:gd name="connsiteX1" fmla="*/ 1666846 w 3619207"/>
                <a:gd name="connsiteY1" fmla="*/ 122261 h 4054379"/>
                <a:gd name="connsiteX2" fmla="*/ 1423006 w 3619207"/>
                <a:gd name="connsiteY2" fmla="*/ 200638 h 4054379"/>
                <a:gd name="connsiteX3" fmla="*/ 1083371 w 3619207"/>
                <a:gd name="connsiteY3" fmla="*/ 305141 h 4054379"/>
                <a:gd name="connsiteX4" fmla="*/ 900491 w 3619207"/>
                <a:gd name="connsiteY4" fmla="*/ 575107 h 4054379"/>
                <a:gd name="connsiteX5" fmla="*/ 900491 w 3619207"/>
                <a:gd name="connsiteY5" fmla="*/ 879907 h 4054379"/>
                <a:gd name="connsiteX6" fmla="*/ 856948 w 3619207"/>
                <a:gd name="connsiteY6" fmla="*/ 1263084 h 4054379"/>
                <a:gd name="connsiteX7" fmla="*/ 769863 w 3619207"/>
                <a:gd name="connsiteY7" fmla="*/ 1332752 h 4054379"/>
                <a:gd name="connsiteX8" fmla="*/ 560857 w 3619207"/>
                <a:gd name="connsiteY8" fmla="*/ 1393712 h 4054379"/>
                <a:gd name="connsiteX9" fmla="*/ 430228 w 3619207"/>
                <a:gd name="connsiteY9" fmla="*/ 1524341 h 4054379"/>
                <a:gd name="connsiteX10" fmla="*/ 360560 w 3619207"/>
                <a:gd name="connsiteY10" fmla="*/ 1715930 h 4054379"/>
                <a:gd name="connsiteX11" fmla="*/ 404103 w 3619207"/>
                <a:gd name="connsiteY11" fmla="*/ 2064272 h 4054379"/>
                <a:gd name="connsiteX12" fmla="*/ 491188 w 3619207"/>
                <a:gd name="connsiteY12" fmla="*/ 2203610 h 4054379"/>
                <a:gd name="connsiteX13" fmla="*/ 813406 w 3619207"/>
                <a:gd name="connsiteY13" fmla="*/ 2395198 h 4054379"/>
                <a:gd name="connsiteX14" fmla="*/ 996286 w 3619207"/>
                <a:gd name="connsiteY14" fmla="*/ 2560661 h 4054379"/>
                <a:gd name="connsiteX15" fmla="*/ 1031120 w 3619207"/>
                <a:gd name="connsiteY15" fmla="*/ 2708707 h 4054379"/>
                <a:gd name="connsiteX16" fmla="*/ 1013703 w 3619207"/>
                <a:gd name="connsiteY16" fmla="*/ 2865461 h 4054379"/>
                <a:gd name="connsiteX17" fmla="*/ 726320 w 3619207"/>
                <a:gd name="connsiteY17" fmla="*/ 3118010 h 4054379"/>
                <a:gd name="connsiteX18" fmla="*/ 430228 w 3619207"/>
                <a:gd name="connsiteY18" fmla="*/ 3318307 h 4054379"/>
                <a:gd name="connsiteX19" fmla="*/ 151554 w 3619207"/>
                <a:gd name="connsiteY19" fmla="*/ 3466352 h 4054379"/>
                <a:gd name="connsiteX20" fmla="*/ 64468 w 3619207"/>
                <a:gd name="connsiteY20" fmla="*/ 3596981 h 4054379"/>
                <a:gd name="connsiteX21" fmla="*/ 12217 w 3619207"/>
                <a:gd name="connsiteY21" fmla="*/ 3823404 h 4054379"/>
                <a:gd name="connsiteX22" fmla="*/ 114751 w 3619207"/>
                <a:gd name="connsiteY22" fmla="*/ 4039081 h 4054379"/>
                <a:gd name="connsiteX23" fmla="*/ 1074663 w 3619207"/>
                <a:gd name="connsiteY23" fmla="*/ 4032410 h 4054379"/>
                <a:gd name="connsiteX24" fmla="*/ 1623303 w 3619207"/>
                <a:gd name="connsiteY24" fmla="*/ 3997575 h 4054379"/>
                <a:gd name="connsiteX25" fmla="*/ 2224194 w 3619207"/>
                <a:gd name="connsiteY25" fmla="*/ 3875655 h 4054379"/>
                <a:gd name="connsiteX26" fmla="*/ 2537703 w 3619207"/>
                <a:gd name="connsiteY26" fmla="*/ 3605690 h 4054379"/>
                <a:gd name="connsiteX27" fmla="*/ 3112468 w 3619207"/>
                <a:gd name="connsiteY27" fmla="*/ 3248638 h 4054379"/>
                <a:gd name="connsiteX28" fmla="*/ 3382434 w 3619207"/>
                <a:gd name="connsiteY28" fmla="*/ 2734832 h 4054379"/>
                <a:gd name="connsiteX29" fmla="*/ 3617566 w 3619207"/>
                <a:gd name="connsiteY29" fmla="*/ 2116524 h 4054379"/>
                <a:gd name="connsiteX30" fmla="*/ 3478228 w 3619207"/>
                <a:gd name="connsiteY30" fmla="*/ 1637552 h 4054379"/>
                <a:gd name="connsiteX31" fmla="*/ 3312766 w 3619207"/>
                <a:gd name="connsiteY31" fmla="*/ 1210832 h 4054379"/>
                <a:gd name="connsiteX32" fmla="*/ 3574023 w 3619207"/>
                <a:gd name="connsiteY32" fmla="*/ 827655 h 4054379"/>
                <a:gd name="connsiteX33" fmla="*/ 3495646 w 3619207"/>
                <a:gd name="connsiteY33" fmla="*/ 322558 h 4054379"/>
                <a:gd name="connsiteX34" fmla="*/ 3147303 w 3619207"/>
                <a:gd name="connsiteY34" fmla="*/ 87427 h 4054379"/>
                <a:gd name="connsiteX35" fmla="*/ 2398366 w 3619207"/>
                <a:gd name="connsiteY35" fmla="*/ 341 h 4054379"/>
                <a:gd name="connsiteX36" fmla="*/ 2093566 w 3619207"/>
                <a:gd name="connsiteY36" fmla="*/ 87427 h 4054379"/>
                <a:gd name="connsiteX0" fmla="*/ 2093566 w 3618850"/>
                <a:gd name="connsiteY0" fmla="*/ 87427 h 4054379"/>
                <a:gd name="connsiteX1" fmla="*/ 1666846 w 3618850"/>
                <a:gd name="connsiteY1" fmla="*/ 122261 h 4054379"/>
                <a:gd name="connsiteX2" fmla="*/ 1423006 w 3618850"/>
                <a:gd name="connsiteY2" fmla="*/ 200638 h 4054379"/>
                <a:gd name="connsiteX3" fmla="*/ 1083371 w 3618850"/>
                <a:gd name="connsiteY3" fmla="*/ 305141 h 4054379"/>
                <a:gd name="connsiteX4" fmla="*/ 900491 w 3618850"/>
                <a:gd name="connsiteY4" fmla="*/ 575107 h 4054379"/>
                <a:gd name="connsiteX5" fmla="*/ 900491 w 3618850"/>
                <a:gd name="connsiteY5" fmla="*/ 879907 h 4054379"/>
                <a:gd name="connsiteX6" fmla="*/ 856948 w 3618850"/>
                <a:gd name="connsiteY6" fmla="*/ 1263084 h 4054379"/>
                <a:gd name="connsiteX7" fmla="*/ 769863 w 3618850"/>
                <a:gd name="connsiteY7" fmla="*/ 1332752 h 4054379"/>
                <a:gd name="connsiteX8" fmla="*/ 560857 w 3618850"/>
                <a:gd name="connsiteY8" fmla="*/ 1393712 h 4054379"/>
                <a:gd name="connsiteX9" fmla="*/ 430228 w 3618850"/>
                <a:gd name="connsiteY9" fmla="*/ 1524341 h 4054379"/>
                <a:gd name="connsiteX10" fmla="*/ 360560 w 3618850"/>
                <a:gd name="connsiteY10" fmla="*/ 1715930 h 4054379"/>
                <a:gd name="connsiteX11" fmla="*/ 404103 w 3618850"/>
                <a:gd name="connsiteY11" fmla="*/ 2064272 h 4054379"/>
                <a:gd name="connsiteX12" fmla="*/ 491188 w 3618850"/>
                <a:gd name="connsiteY12" fmla="*/ 2203610 h 4054379"/>
                <a:gd name="connsiteX13" fmla="*/ 813406 w 3618850"/>
                <a:gd name="connsiteY13" fmla="*/ 2395198 h 4054379"/>
                <a:gd name="connsiteX14" fmla="*/ 996286 w 3618850"/>
                <a:gd name="connsiteY14" fmla="*/ 2560661 h 4054379"/>
                <a:gd name="connsiteX15" fmla="*/ 1031120 w 3618850"/>
                <a:gd name="connsiteY15" fmla="*/ 2708707 h 4054379"/>
                <a:gd name="connsiteX16" fmla="*/ 1013703 w 3618850"/>
                <a:gd name="connsiteY16" fmla="*/ 2865461 h 4054379"/>
                <a:gd name="connsiteX17" fmla="*/ 726320 w 3618850"/>
                <a:gd name="connsiteY17" fmla="*/ 3118010 h 4054379"/>
                <a:gd name="connsiteX18" fmla="*/ 430228 w 3618850"/>
                <a:gd name="connsiteY18" fmla="*/ 3318307 h 4054379"/>
                <a:gd name="connsiteX19" fmla="*/ 151554 w 3618850"/>
                <a:gd name="connsiteY19" fmla="*/ 3466352 h 4054379"/>
                <a:gd name="connsiteX20" fmla="*/ 64468 w 3618850"/>
                <a:gd name="connsiteY20" fmla="*/ 3596981 h 4054379"/>
                <a:gd name="connsiteX21" fmla="*/ 12217 w 3618850"/>
                <a:gd name="connsiteY21" fmla="*/ 3823404 h 4054379"/>
                <a:gd name="connsiteX22" fmla="*/ 114751 w 3618850"/>
                <a:gd name="connsiteY22" fmla="*/ 4039081 h 4054379"/>
                <a:gd name="connsiteX23" fmla="*/ 1074663 w 3618850"/>
                <a:gd name="connsiteY23" fmla="*/ 4032410 h 4054379"/>
                <a:gd name="connsiteX24" fmla="*/ 1623303 w 3618850"/>
                <a:gd name="connsiteY24" fmla="*/ 3997575 h 4054379"/>
                <a:gd name="connsiteX25" fmla="*/ 2224194 w 3618850"/>
                <a:gd name="connsiteY25" fmla="*/ 3875655 h 4054379"/>
                <a:gd name="connsiteX26" fmla="*/ 2537703 w 3618850"/>
                <a:gd name="connsiteY26" fmla="*/ 3605690 h 4054379"/>
                <a:gd name="connsiteX27" fmla="*/ 3112468 w 3618850"/>
                <a:gd name="connsiteY27" fmla="*/ 3248638 h 4054379"/>
                <a:gd name="connsiteX28" fmla="*/ 3382434 w 3618850"/>
                <a:gd name="connsiteY28" fmla="*/ 2734832 h 4054379"/>
                <a:gd name="connsiteX29" fmla="*/ 3617566 w 3618850"/>
                <a:gd name="connsiteY29" fmla="*/ 2116524 h 4054379"/>
                <a:gd name="connsiteX30" fmla="*/ 3478228 w 3618850"/>
                <a:gd name="connsiteY30" fmla="*/ 1637552 h 4054379"/>
                <a:gd name="connsiteX31" fmla="*/ 3512323 w 3618850"/>
                <a:gd name="connsiteY31" fmla="*/ 1219287 h 4054379"/>
                <a:gd name="connsiteX32" fmla="*/ 3574023 w 3618850"/>
                <a:gd name="connsiteY32" fmla="*/ 827655 h 4054379"/>
                <a:gd name="connsiteX33" fmla="*/ 3495646 w 3618850"/>
                <a:gd name="connsiteY33" fmla="*/ 322558 h 4054379"/>
                <a:gd name="connsiteX34" fmla="*/ 3147303 w 3618850"/>
                <a:gd name="connsiteY34" fmla="*/ 87427 h 4054379"/>
                <a:gd name="connsiteX35" fmla="*/ 2398366 w 3618850"/>
                <a:gd name="connsiteY35" fmla="*/ 341 h 4054379"/>
                <a:gd name="connsiteX36" fmla="*/ 2093566 w 3618850"/>
                <a:gd name="connsiteY36" fmla="*/ 87427 h 4054379"/>
                <a:gd name="connsiteX0" fmla="*/ 2093566 w 3715411"/>
                <a:gd name="connsiteY0" fmla="*/ 87427 h 4054379"/>
                <a:gd name="connsiteX1" fmla="*/ 1666846 w 3715411"/>
                <a:gd name="connsiteY1" fmla="*/ 122261 h 4054379"/>
                <a:gd name="connsiteX2" fmla="*/ 1423006 w 3715411"/>
                <a:gd name="connsiteY2" fmla="*/ 200638 h 4054379"/>
                <a:gd name="connsiteX3" fmla="*/ 1083371 w 3715411"/>
                <a:gd name="connsiteY3" fmla="*/ 305141 h 4054379"/>
                <a:gd name="connsiteX4" fmla="*/ 900491 w 3715411"/>
                <a:gd name="connsiteY4" fmla="*/ 575107 h 4054379"/>
                <a:gd name="connsiteX5" fmla="*/ 900491 w 3715411"/>
                <a:gd name="connsiteY5" fmla="*/ 879907 h 4054379"/>
                <a:gd name="connsiteX6" fmla="*/ 856948 w 3715411"/>
                <a:gd name="connsiteY6" fmla="*/ 1263084 h 4054379"/>
                <a:gd name="connsiteX7" fmla="*/ 769863 w 3715411"/>
                <a:gd name="connsiteY7" fmla="*/ 1332752 h 4054379"/>
                <a:gd name="connsiteX8" fmla="*/ 560857 w 3715411"/>
                <a:gd name="connsiteY8" fmla="*/ 1393712 h 4054379"/>
                <a:gd name="connsiteX9" fmla="*/ 430228 w 3715411"/>
                <a:gd name="connsiteY9" fmla="*/ 1524341 h 4054379"/>
                <a:gd name="connsiteX10" fmla="*/ 360560 w 3715411"/>
                <a:gd name="connsiteY10" fmla="*/ 1715930 h 4054379"/>
                <a:gd name="connsiteX11" fmla="*/ 404103 w 3715411"/>
                <a:gd name="connsiteY11" fmla="*/ 2064272 h 4054379"/>
                <a:gd name="connsiteX12" fmla="*/ 491188 w 3715411"/>
                <a:gd name="connsiteY12" fmla="*/ 2203610 h 4054379"/>
                <a:gd name="connsiteX13" fmla="*/ 813406 w 3715411"/>
                <a:gd name="connsiteY13" fmla="*/ 2395198 h 4054379"/>
                <a:gd name="connsiteX14" fmla="*/ 996286 w 3715411"/>
                <a:gd name="connsiteY14" fmla="*/ 2560661 h 4054379"/>
                <a:gd name="connsiteX15" fmla="*/ 1031120 w 3715411"/>
                <a:gd name="connsiteY15" fmla="*/ 2708707 h 4054379"/>
                <a:gd name="connsiteX16" fmla="*/ 1013703 w 3715411"/>
                <a:gd name="connsiteY16" fmla="*/ 2865461 h 4054379"/>
                <a:gd name="connsiteX17" fmla="*/ 726320 w 3715411"/>
                <a:gd name="connsiteY17" fmla="*/ 3118010 h 4054379"/>
                <a:gd name="connsiteX18" fmla="*/ 430228 w 3715411"/>
                <a:gd name="connsiteY18" fmla="*/ 3318307 h 4054379"/>
                <a:gd name="connsiteX19" fmla="*/ 151554 w 3715411"/>
                <a:gd name="connsiteY19" fmla="*/ 3466352 h 4054379"/>
                <a:gd name="connsiteX20" fmla="*/ 64468 w 3715411"/>
                <a:gd name="connsiteY20" fmla="*/ 3596981 h 4054379"/>
                <a:gd name="connsiteX21" fmla="*/ 12217 w 3715411"/>
                <a:gd name="connsiteY21" fmla="*/ 3823404 h 4054379"/>
                <a:gd name="connsiteX22" fmla="*/ 114751 w 3715411"/>
                <a:gd name="connsiteY22" fmla="*/ 4039081 h 4054379"/>
                <a:gd name="connsiteX23" fmla="*/ 1074663 w 3715411"/>
                <a:gd name="connsiteY23" fmla="*/ 4032410 h 4054379"/>
                <a:gd name="connsiteX24" fmla="*/ 1623303 w 3715411"/>
                <a:gd name="connsiteY24" fmla="*/ 3997575 h 4054379"/>
                <a:gd name="connsiteX25" fmla="*/ 2224194 w 3715411"/>
                <a:gd name="connsiteY25" fmla="*/ 3875655 h 4054379"/>
                <a:gd name="connsiteX26" fmla="*/ 2537703 w 3715411"/>
                <a:gd name="connsiteY26" fmla="*/ 3605690 h 4054379"/>
                <a:gd name="connsiteX27" fmla="*/ 3112468 w 3715411"/>
                <a:gd name="connsiteY27" fmla="*/ 3248638 h 4054379"/>
                <a:gd name="connsiteX28" fmla="*/ 3382434 w 3715411"/>
                <a:gd name="connsiteY28" fmla="*/ 2734832 h 4054379"/>
                <a:gd name="connsiteX29" fmla="*/ 3617566 w 3715411"/>
                <a:gd name="connsiteY29" fmla="*/ 2116524 h 4054379"/>
                <a:gd name="connsiteX30" fmla="*/ 3478228 w 3715411"/>
                <a:gd name="connsiteY30" fmla="*/ 1637552 h 4054379"/>
                <a:gd name="connsiteX31" fmla="*/ 3512323 w 3715411"/>
                <a:gd name="connsiteY31" fmla="*/ 1219287 h 4054379"/>
                <a:gd name="connsiteX32" fmla="*/ 3715377 w 3715411"/>
                <a:gd name="connsiteY32" fmla="*/ 785386 h 4054379"/>
                <a:gd name="connsiteX33" fmla="*/ 3495646 w 3715411"/>
                <a:gd name="connsiteY33" fmla="*/ 322558 h 4054379"/>
                <a:gd name="connsiteX34" fmla="*/ 3147303 w 3715411"/>
                <a:gd name="connsiteY34" fmla="*/ 87427 h 4054379"/>
                <a:gd name="connsiteX35" fmla="*/ 2398366 w 3715411"/>
                <a:gd name="connsiteY35" fmla="*/ 341 h 4054379"/>
                <a:gd name="connsiteX36" fmla="*/ 2093566 w 3715411"/>
                <a:gd name="connsiteY36" fmla="*/ 87427 h 4054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3715411" h="4054379">
                  <a:moveTo>
                    <a:pt x="2093566" y="87427"/>
                  </a:moveTo>
                  <a:cubicBezTo>
                    <a:pt x="1971646" y="107747"/>
                    <a:pt x="1778606" y="103393"/>
                    <a:pt x="1666846" y="122261"/>
                  </a:cubicBezTo>
                  <a:cubicBezTo>
                    <a:pt x="1555086" y="141129"/>
                    <a:pt x="1423006" y="200638"/>
                    <a:pt x="1423006" y="200638"/>
                  </a:cubicBezTo>
                  <a:cubicBezTo>
                    <a:pt x="1325760" y="231118"/>
                    <a:pt x="1170457" y="242729"/>
                    <a:pt x="1083371" y="305141"/>
                  </a:cubicBezTo>
                  <a:cubicBezTo>
                    <a:pt x="996285" y="367553"/>
                    <a:pt x="930971" y="479313"/>
                    <a:pt x="900491" y="575107"/>
                  </a:cubicBezTo>
                  <a:cubicBezTo>
                    <a:pt x="870011" y="670901"/>
                    <a:pt x="907748" y="765244"/>
                    <a:pt x="900491" y="879907"/>
                  </a:cubicBezTo>
                  <a:cubicBezTo>
                    <a:pt x="893234" y="994570"/>
                    <a:pt x="878719" y="1187610"/>
                    <a:pt x="856948" y="1263084"/>
                  </a:cubicBezTo>
                  <a:cubicBezTo>
                    <a:pt x="835177" y="1338558"/>
                    <a:pt x="819211" y="1310981"/>
                    <a:pt x="769863" y="1332752"/>
                  </a:cubicBezTo>
                  <a:cubicBezTo>
                    <a:pt x="720515" y="1354523"/>
                    <a:pt x="617463" y="1361781"/>
                    <a:pt x="560857" y="1393712"/>
                  </a:cubicBezTo>
                  <a:cubicBezTo>
                    <a:pt x="504251" y="1425643"/>
                    <a:pt x="463611" y="1470638"/>
                    <a:pt x="430228" y="1524341"/>
                  </a:cubicBezTo>
                  <a:cubicBezTo>
                    <a:pt x="396845" y="1578044"/>
                    <a:pt x="364914" y="1625942"/>
                    <a:pt x="360560" y="1715930"/>
                  </a:cubicBezTo>
                  <a:cubicBezTo>
                    <a:pt x="356206" y="1805919"/>
                    <a:pt x="382332" y="1982992"/>
                    <a:pt x="404103" y="2064272"/>
                  </a:cubicBezTo>
                  <a:cubicBezTo>
                    <a:pt x="425874" y="2145552"/>
                    <a:pt x="422971" y="2148456"/>
                    <a:pt x="491188" y="2203610"/>
                  </a:cubicBezTo>
                  <a:cubicBezTo>
                    <a:pt x="559405" y="2258764"/>
                    <a:pt x="729223" y="2335690"/>
                    <a:pt x="813406" y="2395198"/>
                  </a:cubicBezTo>
                  <a:cubicBezTo>
                    <a:pt x="897589" y="2454706"/>
                    <a:pt x="960000" y="2508410"/>
                    <a:pt x="996286" y="2560661"/>
                  </a:cubicBezTo>
                  <a:cubicBezTo>
                    <a:pt x="1032572" y="2612912"/>
                    <a:pt x="1028217" y="2657907"/>
                    <a:pt x="1031120" y="2708707"/>
                  </a:cubicBezTo>
                  <a:cubicBezTo>
                    <a:pt x="1034023" y="2759507"/>
                    <a:pt x="1064503" y="2797244"/>
                    <a:pt x="1013703" y="2865461"/>
                  </a:cubicBezTo>
                  <a:cubicBezTo>
                    <a:pt x="962903" y="2933678"/>
                    <a:pt x="823566" y="3042536"/>
                    <a:pt x="726320" y="3118010"/>
                  </a:cubicBezTo>
                  <a:cubicBezTo>
                    <a:pt x="629074" y="3193484"/>
                    <a:pt x="526022" y="3260250"/>
                    <a:pt x="430228" y="3318307"/>
                  </a:cubicBezTo>
                  <a:cubicBezTo>
                    <a:pt x="334434" y="3376364"/>
                    <a:pt x="212514" y="3419906"/>
                    <a:pt x="151554" y="3466352"/>
                  </a:cubicBezTo>
                  <a:cubicBezTo>
                    <a:pt x="90594" y="3512798"/>
                    <a:pt x="87691" y="3537472"/>
                    <a:pt x="64468" y="3596981"/>
                  </a:cubicBezTo>
                  <a:cubicBezTo>
                    <a:pt x="41245" y="3656490"/>
                    <a:pt x="3837" y="3749721"/>
                    <a:pt x="12217" y="3823404"/>
                  </a:cubicBezTo>
                  <a:cubicBezTo>
                    <a:pt x="20597" y="3897087"/>
                    <a:pt x="-62323" y="4004247"/>
                    <a:pt x="114751" y="4039081"/>
                  </a:cubicBezTo>
                  <a:cubicBezTo>
                    <a:pt x="291825" y="4073915"/>
                    <a:pt x="823238" y="4039328"/>
                    <a:pt x="1074663" y="4032410"/>
                  </a:cubicBezTo>
                  <a:cubicBezTo>
                    <a:pt x="1326088" y="4025492"/>
                    <a:pt x="1431715" y="4023701"/>
                    <a:pt x="1623303" y="3997575"/>
                  </a:cubicBezTo>
                  <a:cubicBezTo>
                    <a:pt x="1814891" y="3971449"/>
                    <a:pt x="2071794" y="3940969"/>
                    <a:pt x="2224194" y="3875655"/>
                  </a:cubicBezTo>
                  <a:cubicBezTo>
                    <a:pt x="2376594" y="3810341"/>
                    <a:pt x="2389657" y="3710193"/>
                    <a:pt x="2537703" y="3605690"/>
                  </a:cubicBezTo>
                  <a:cubicBezTo>
                    <a:pt x="2685749" y="3501187"/>
                    <a:pt x="2971679" y="3393781"/>
                    <a:pt x="3112468" y="3248638"/>
                  </a:cubicBezTo>
                  <a:cubicBezTo>
                    <a:pt x="3253257" y="3103495"/>
                    <a:pt x="3298251" y="2923518"/>
                    <a:pt x="3382434" y="2734832"/>
                  </a:cubicBezTo>
                  <a:cubicBezTo>
                    <a:pt x="3466617" y="2546146"/>
                    <a:pt x="3601600" y="2299404"/>
                    <a:pt x="3617566" y="2116524"/>
                  </a:cubicBezTo>
                  <a:cubicBezTo>
                    <a:pt x="3633532" y="1933644"/>
                    <a:pt x="3495769" y="1787092"/>
                    <a:pt x="3478228" y="1637552"/>
                  </a:cubicBezTo>
                  <a:cubicBezTo>
                    <a:pt x="3460688" y="1488013"/>
                    <a:pt x="3472798" y="1361315"/>
                    <a:pt x="3512323" y="1219287"/>
                  </a:cubicBezTo>
                  <a:cubicBezTo>
                    <a:pt x="3551848" y="1077259"/>
                    <a:pt x="3718156" y="934841"/>
                    <a:pt x="3715377" y="785386"/>
                  </a:cubicBezTo>
                  <a:cubicBezTo>
                    <a:pt x="3712598" y="635931"/>
                    <a:pt x="3590325" y="438885"/>
                    <a:pt x="3495646" y="322558"/>
                  </a:cubicBezTo>
                  <a:cubicBezTo>
                    <a:pt x="3400967" y="206231"/>
                    <a:pt x="3330183" y="141130"/>
                    <a:pt x="3147303" y="87427"/>
                  </a:cubicBezTo>
                  <a:cubicBezTo>
                    <a:pt x="2964423" y="33724"/>
                    <a:pt x="2571086" y="-4013"/>
                    <a:pt x="2398366" y="341"/>
                  </a:cubicBezTo>
                  <a:cubicBezTo>
                    <a:pt x="2225646" y="4695"/>
                    <a:pt x="2215486" y="67107"/>
                    <a:pt x="2093566" y="87427"/>
                  </a:cubicBezTo>
                  <a:close/>
                </a:path>
              </a:pathLst>
            </a:custGeom>
            <a:solidFill>
              <a:srgbClr val="5B9BD5">
                <a:alpha val="50196"/>
              </a:srgb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E116901B-07BF-4FB4-BFFE-A665479CEE37}"/>
                </a:ext>
              </a:extLst>
            </p:cNvPr>
            <p:cNvGrpSpPr/>
            <p:nvPr/>
          </p:nvGrpSpPr>
          <p:grpSpPr>
            <a:xfrm>
              <a:off x="3229736" y="1194962"/>
              <a:ext cx="3127994" cy="3094630"/>
              <a:chOff x="4333102" y="2559858"/>
              <a:chExt cx="2334331" cy="2027172"/>
            </a:xfrm>
          </p:grpSpPr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F1E2502B-241F-4A5A-B3FE-78ABAE1D6F39}"/>
                  </a:ext>
                </a:extLst>
              </p:cNvPr>
              <p:cNvSpPr/>
              <p:nvPr/>
            </p:nvSpPr>
            <p:spPr>
              <a:xfrm>
                <a:off x="4333102" y="2559858"/>
                <a:ext cx="1978110" cy="2027172"/>
              </a:xfrm>
              <a:custGeom>
                <a:avLst/>
                <a:gdLst>
                  <a:gd name="connsiteX0" fmla="*/ 0 w 2796880"/>
                  <a:gd name="connsiteY0" fmla="*/ 3666309 h 3666309"/>
                  <a:gd name="connsiteX1" fmla="*/ 1018903 w 2796880"/>
                  <a:gd name="connsiteY1" fmla="*/ 3483429 h 3666309"/>
                  <a:gd name="connsiteX2" fmla="*/ 1820091 w 2796880"/>
                  <a:gd name="connsiteY2" fmla="*/ 3204755 h 3666309"/>
                  <a:gd name="connsiteX3" fmla="*/ 2386149 w 2796880"/>
                  <a:gd name="connsiteY3" fmla="*/ 2647406 h 3666309"/>
                  <a:gd name="connsiteX4" fmla="*/ 2717074 w 2796880"/>
                  <a:gd name="connsiteY4" fmla="*/ 1933303 h 3666309"/>
                  <a:gd name="connsiteX5" fmla="*/ 2786743 w 2796880"/>
                  <a:gd name="connsiteY5" fmla="*/ 1314995 h 3666309"/>
                  <a:gd name="connsiteX6" fmla="*/ 2551611 w 2796880"/>
                  <a:gd name="connsiteY6" fmla="*/ 766355 h 3666309"/>
                  <a:gd name="connsiteX7" fmla="*/ 1837509 w 2796880"/>
                  <a:gd name="connsiteY7" fmla="*/ 365760 h 3666309"/>
                  <a:gd name="connsiteX8" fmla="*/ 1419497 w 2796880"/>
                  <a:gd name="connsiteY8" fmla="*/ 313509 h 3666309"/>
                  <a:gd name="connsiteX9" fmla="*/ 1210491 w 2796880"/>
                  <a:gd name="connsiteY9" fmla="*/ 156755 h 3666309"/>
                  <a:gd name="connsiteX10" fmla="*/ 1140823 w 2796880"/>
                  <a:gd name="connsiteY10" fmla="*/ 0 h 36663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796880" h="3666309">
                    <a:moveTo>
                      <a:pt x="0" y="3666309"/>
                    </a:moveTo>
                    <a:cubicBezTo>
                      <a:pt x="357777" y="3613332"/>
                      <a:pt x="715555" y="3560355"/>
                      <a:pt x="1018903" y="3483429"/>
                    </a:cubicBezTo>
                    <a:cubicBezTo>
                      <a:pt x="1322251" y="3406503"/>
                      <a:pt x="1592217" y="3344092"/>
                      <a:pt x="1820091" y="3204755"/>
                    </a:cubicBezTo>
                    <a:cubicBezTo>
                      <a:pt x="2047965" y="3065418"/>
                      <a:pt x="2236652" y="2859315"/>
                      <a:pt x="2386149" y="2647406"/>
                    </a:cubicBezTo>
                    <a:cubicBezTo>
                      <a:pt x="2535646" y="2435497"/>
                      <a:pt x="2650308" y="2155371"/>
                      <a:pt x="2717074" y="1933303"/>
                    </a:cubicBezTo>
                    <a:cubicBezTo>
                      <a:pt x="2783840" y="1711234"/>
                      <a:pt x="2814320" y="1509486"/>
                      <a:pt x="2786743" y="1314995"/>
                    </a:cubicBezTo>
                    <a:cubicBezTo>
                      <a:pt x="2759166" y="1120504"/>
                      <a:pt x="2709817" y="924561"/>
                      <a:pt x="2551611" y="766355"/>
                    </a:cubicBezTo>
                    <a:cubicBezTo>
                      <a:pt x="2393405" y="608149"/>
                      <a:pt x="2026195" y="441234"/>
                      <a:pt x="1837509" y="365760"/>
                    </a:cubicBezTo>
                    <a:cubicBezTo>
                      <a:pt x="1648823" y="290286"/>
                      <a:pt x="1524000" y="348343"/>
                      <a:pt x="1419497" y="313509"/>
                    </a:cubicBezTo>
                    <a:cubicBezTo>
                      <a:pt x="1314994" y="278675"/>
                      <a:pt x="1256937" y="209006"/>
                      <a:pt x="1210491" y="156755"/>
                    </a:cubicBezTo>
                    <a:cubicBezTo>
                      <a:pt x="1164045" y="104504"/>
                      <a:pt x="1152434" y="52252"/>
                      <a:pt x="1140823" y="0"/>
                    </a:cubicBezTo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479D99CC-75E9-473F-901D-762D8E1716A4}"/>
                  </a:ext>
                </a:extLst>
              </p:cNvPr>
              <p:cNvSpPr/>
              <p:nvPr/>
            </p:nvSpPr>
            <p:spPr>
              <a:xfrm>
                <a:off x="4733449" y="2632086"/>
                <a:ext cx="431143" cy="991918"/>
              </a:xfrm>
              <a:custGeom>
                <a:avLst/>
                <a:gdLst>
                  <a:gd name="connsiteX0" fmla="*/ 0 w 609600"/>
                  <a:gd name="connsiteY0" fmla="*/ 1793966 h 1793966"/>
                  <a:gd name="connsiteX1" fmla="*/ 435429 w 609600"/>
                  <a:gd name="connsiteY1" fmla="*/ 1402080 h 1793966"/>
                  <a:gd name="connsiteX2" fmla="*/ 531223 w 609600"/>
                  <a:gd name="connsiteY2" fmla="*/ 940526 h 1793966"/>
                  <a:gd name="connsiteX3" fmla="*/ 269966 w 609600"/>
                  <a:gd name="connsiteY3" fmla="*/ 452846 h 1793966"/>
                  <a:gd name="connsiteX4" fmla="*/ 261257 w 609600"/>
                  <a:gd name="connsiteY4" fmla="*/ 174171 h 1793966"/>
                  <a:gd name="connsiteX5" fmla="*/ 418012 w 609600"/>
                  <a:gd name="connsiteY5" fmla="*/ 60960 h 1793966"/>
                  <a:gd name="connsiteX6" fmla="*/ 609600 w 609600"/>
                  <a:gd name="connsiteY6" fmla="*/ 0 h 17939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09600" h="1793966">
                    <a:moveTo>
                      <a:pt x="0" y="1793966"/>
                    </a:moveTo>
                    <a:cubicBezTo>
                      <a:pt x="173446" y="1669143"/>
                      <a:pt x="346892" y="1544320"/>
                      <a:pt x="435429" y="1402080"/>
                    </a:cubicBezTo>
                    <a:cubicBezTo>
                      <a:pt x="523966" y="1259840"/>
                      <a:pt x="558800" y="1098732"/>
                      <a:pt x="531223" y="940526"/>
                    </a:cubicBezTo>
                    <a:cubicBezTo>
                      <a:pt x="503646" y="782320"/>
                      <a:pt x="314960" y="580572"/>
                      <a:pt x="269966" y="452846"/>
                    </a:cubicBezTo>
                    <a:cubicBezTo>
                      <a:pt x="224972" y="325120"/>
                      <a:pt x="236583" y="239485"/>
                      <a:pt x="261257" y="174171"/>
                    </a:cubicBezTo>
                    <a:cubicBezTo>
                      <a:pt x="285931" y="108857"/>
                      <a:pt x="359955" y="89988"/>
                      <a:pt x="418012" y="60960"/>
                    </a:cubicBezTo>
                    <a:cubicBezTo>
                      <a:pt x="476069" y="31931"/>
                      <a:pt x="542834" y="15965"/>
                      <a:pt x="609600" y="0"/>
                    </a:cubicBezTo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6DB44468-2A81-4DB0-9170-620FDBFBA264}"/>
                  </a:ext>
                </a:extLst>
              </p:cNvPr>
              <p:cNvSpPr/>
              <p:nvPr/>
            </p:nvSpPr>
            <p:spPr>
              <a:xfrm>
                <a:off x="5380164" y="2766910"/>
                <a:ext cx="271004" cy="910061"/>
              </a:xfrm>
              <a:custGeom>
                <a:avLst/>
                <a:gdLst>
                  <a:gd name="connsiteX0" fmla="*/ 383177 w 383177"/>
                  <a:gd name="connsiteY0" fmla="*/ 0 h 1645920"/>
                  <a:gd name="connsiteX1" fmla="*/ 130629 w 383177"/>
                  <a:gd name="connsiteY1" fmla="*/ 461555 h 1645920"/>
                  <a:gd name="connsiteX2" fmla="*/ 60960 w 383177"/>
                  <a:gd name="connsiteY2" fmla="*/ 896983 h 1645920"/>
                  <a:gd name="connsiteX3" fmla="*/ 182880 w 383177"/>
                  <a:gd name="connsiteY3" fmla="*/ 1245326 h 1645920"/>
                  <a:gd name="connsiteX4" fmla="*/ 0 w 383177"/>
                  <a:gd name="connsiteY4" fmla="*/ 1645920 h 1645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3177" h="1645920">
                    <a:moveTo>
                      <a:pt x="383177" y="0"/>
                    </a:moveTo>
                    <a:cubicBezTo>
                      <a:pt x="283754" y="156029"/>
                      <a:pt x="184332" y="312058"/>
                      <a:pt x="130629" y="461555"/>
                    </a:cubicBezTo>
                    <a:cubicBezTo>
                      <a:pt x="76926" y="611052"/>
                      <a:pt x="52251" y="766355"/>
                      <a:pt x="60960" y="896983"/>
                    </a:cubicBezTo>
                    <a:cubicBezTo>
                      <a:pt x="69668" y="1027612"/>
                      <a:pt x="193040" y="1120503"/>
                      <a:pt x="182880" y="1245326"/>
                    </a:cubicBezTo>
                    <a:cubicBezTo>
                      <a:pt x="172720" y="1370149"/>
                      <a:pt x="86360" y="1508034"/>
                      <a:pt x="0" y="1645920"/>
                    </a:cubicBezTo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F6896C66-73EA-431A-BA62-E049291D147C}"/>
                  </a:ext>
                </a:extLst>
              </p:cNvPr>
              <p:cNvSpPr/>
              <p:nvPr/>
            </p:nvSpPr>
            <p:spPr>
              <a:xfrm>
                <a:off x="6063833" y="2906549"/>
                <a:ext cx="603600" cy="73069"/>
              </a:xfrm>
              <a:custGeom>
                <a:avLst/>
                <a:gdLst>
                  <a:gd name="connsiteX0" fmla="*/ 0 w 853440"/>
                  <a:gd name="connsiteY0" fmla="*/ 43542 h 132152"/>
                  <a:gd name="connsiteX1" fmla="*/ 400595 w 853440"/>
                  <a:gd name="connsiteY1" fmla="*/ 69668 h 132152"/>
                  <a:gd name="connsiteX2" fmla="*/ 670560 w 853440"/>
                  <a:gd name="connsiteY2" fmla="*/ 130628 h 132152"/>
                  <a:gd name="connsiteX3" fmla="*/ 853440 w 853440"/>
                  <a:gd name="connsiteY3" fmla="*/ 0 h 1321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53440" h="132152">
                    <a:moveTo>
                      <a:pt x="0" y="43542"/>
                    </a:moveTo>
                    <a:cubicBezTo>
                      <a:pt x="144417" y="49348"/>
                      <a:pt x="288835" y="55154"/>
                      <a:pt x="400595" y="69668"/>
                    </a:cubicBezTo>
                    <a:cubicBezTo>
                      <a:pt x="512355" y="84182"/>
                      <a:pt x="595086" y="142239"/>
                      <a:pt x="670560" y="130628"/>
                    </a:cubicBezTo>
                    <a:cubicBezTo>
                      <a:pt x="746034" y="119017"/>
                      <a:pt x="799737" y="59508"/>
                      <a:pt x="853440" y="0"/>
                    </a:cubicBezTo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</p:grpSp>
      <p:graphicFrame>
        <p:nvGraphicFramePr>
          <p:cNvPr id="177" name="Table 176">
            <a:extLst>
              <a:ext uri="{FF2B5EF4-FFF2-40B4-BE49-F238E27FC236}">
                <a16:creationId xmlns:a16="http://schemas.microsoft.com/office/drawing/2014/main" id="{6724B4EC-D67D-440E-AFD5-32274BFA7431}"/>
              </a:ext>
            </a:extLst>
          </p:cNvPr>
          <p:cNvGraphicFramePr>
            <a:graphicFrameLocks noGrp="1"/>
          </p:cNvGraphicFramePr>
          <p:nvPr/>
        </p:nvGraphicFramePr>
        <p:xfrm>
          <a:off x="9905504" y="4058155"/>
          <a:ext cx="2165396" cy="1588926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1395784">
                  <a:extLst>
                    <a:ext uri="{9D8B030D-6E8A-4147-A177-3AD203B41FA5}">
                      <a16:colId xmlns:a16="http://schemas.microsoft.com/office/drawing/2014/main" val="4226717433"/>
                    </a:ext>
                  </a:extLst>
                </a:gridCol>
                <a:gridCol w="769612">
                  <a:extLst>
                    <a:ext uri="{9D8B030D-6E8A-4147-A177-3AD203B41FA5}">
                      <a16:colId xmlns:a16="http://schemas.microsoft.com/office/drawing/2014/main" val="2569481145"/>
                    </a:ext>
                  </a:extLst>
                </a:gridCol>
              </a:tblGrid>
              <a:tr h="226074">
                <a:tc>
                  <a:txBody>
                    <a:bodyPr/>
                    <a:lstStyle/>
                    <a:p>
                      <a:r>
                        <a:rPr lang="en-CA" sz="1000" b="1" dirty="0">
                          <a:solidFill>
                            <a:schemeClr val="bg1"/>
                          </a:solidFill>
                        </a:rPr>
                        <a:t>Effectiveness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b="1" dirty="0">
                          <a:solidFill>
                            <a:schemeClr val="bg1"/>
                          </a:solidFill>
                        </a:rPr>
                        <a:t>Value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607"/>
                  </a:ext>
                </a:extLst>
              </a:tr>
              <a:tr h="226074">
                <a:tc>
                  <a:txBody>
                    <a:bodyPr/>
                    <a:lstStyle/>
                    <a:p>
                      <a:r>
                        <a:rPr lang="en-CA" sz="1000" dirty="0"/>
                        <a:t>Total P off-site (kg/</a:t>
                      </a:r>
                      <a:r>
                        <a:rPr lang="en-CA" sz="1000" dirty="0" err="1"/>
                        <a:t>yr</a:t>
                      </a:r>
                      <a:r>
                        <a:rPr lang="en-CA" sz="1000" dirty="0"/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-3,521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9618606"/>
                  </a:ext>
                </a:extLst>
              </a:tr>
              <a:tr h="283262">
                <a:tc>
                  <a:txBody>
                    <a:bodyPr/>
                    <a:lstStyle/>
                    <a:p>
                      <a:r>
                        <a:rPr lang="en-CA" sz="1000" dirty="0"/>
                        <a:t>Carbon (ton/</a:t>
                      </a:r>
                      <a:r>
                        <a:rPr lang="en-CA" sz="1000" dirty="0" err="1"/>
                        <a:t>yr</a:t>
                      </a:r>
                      <a:r>
                        <a:rPr lang="en-CA" sz="1000" dirty="0"/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151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527315"/>
                  </a:ext>
                </a:extLst>
              </a:tr>
              <a:tr h="283262">
                <a:tc>
                  <a:txBody>
                    <a:bodyPr/>
                    <a:lstStyle/>
                    <a:p>
                      <a:r>
                        <a:rPr lang="en-CA" sz="1000" dirty="0"/>
                        <a:t>Flood mitigation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403665"/>
                  </a:ext>
                </a:extLst>
              </a:tr>
              <a:tr h="283262">
                <a:tc>
                  <a:txBody>
                    <a:bodyPr/>
                    <a:lstStyle/>
                    <a:p>
                      <a:r>
                        <a:rPr lang="en-CA" sz="1000" dirty="0"/>
                        <a:t>Soil water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1411932"/>
                  </a:ext>
                </a:extLst>
              </a:tr>
              <a:tr h="226074">
                <a:tc>
                  <a:txBody>
                    <a:bodyPr/>
                    <a:lstStyle/>
                    <a:p>
                      <a:r>
                        <a:rPr lang="en-CA" sz="1050" dirty="0"/>
                        <a:t>…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5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6457140"/>
                  </a:ext>
                </a:extLst>
              </a:tr>
            </a:tbl>
          </a:graphicData>
        </a:graphic>
      </p:graphicFrame>
      <p:graphicFrame>
        <p:nvGraphicFramePr>
          <p:cNvPr id="178" name="Table 177">
            <a:extLst>
              <a:ext uri="{FF2B5EF4-FFF2-40B4-BE49-F238E27FC236}">
                <a16:creationId xmlns:a16="http://schemas.microsoft.com/office/drawing/2014/main" id="{3DA6531A-5B16-408C-A31B-1160155B5B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7459959"/>
              </p:ext>
            </p:extLst>
          </p:nvPr>
        </p:nvGraphicFramePr>
        <p:xfrm>
          <a:off x="9897758" y="633002"/>
          <a:ext cx="2257298" cy="2535695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758843">
                  <a:extLst>
                    <a:ext uri="{9D8B030D-6E8A-4147-A177-3AD203B41FA5}">
                      <a16:colId xmlns:a16="http://schemas.microsoft.com/office/drawing/2014/main" val="4226717433"/>
                    </a:ext>
                  </a:extLst>
                </a:gridCol>
                <a:gridCol w="559413">
                  <a:extLst>
                    <a:ext uri="{9D8B030D-6E8A-4147-A177-3AD203B41FA5}">
                      <a16:colId xmlns:a16="http://schemas.microsoft.com/office/drawing/2014/main" val="2569481145"/>
                    </a:ext>
                  </a:extLst>
                </a:gridCol>
                <a:gridCol w="473997">
                  <a:extLst>
                    <a:ext uri="{9D8B030D-6E8A-4147-A177-3AD203B41FA5}">
                      <a16:colId xmlns:a16="http://schemas.microsoft.com/office/drawing/2014/main" val="3485704139"/>
                    </a:ext>
                  </a:extLst>
                </a:gridCol>
                <a:gridCol w="465045">
                  <a:extLst>
                    <a:ext uri="{9D8B030D-6E8A-4147-A177-3AD203B41FA5}">
                      <a16:colId xmlns:a16="http://schemas.microsoft.com/office/drawing/2014/main" val="3680190404"/>
                    </a:ext>
                  </a:extLst>
                </a:gridCol>
              </a:tblGrid>
              <a:tr h="301675">
                <a:tc>
                  <a:txBody>
                    <a:bodyPr/>
                    <a:lstStyle/>
                    <a:p>
                      <a:r>
                        <a:rPr lang="en-CA" sz="800" b="1" dirty="0">
                          <a:solidFill>
                            <a:schemeClr val="bg1"/>
                          </a:solidFill>
                        </a:rPr>
                        <a:t>BMP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b="1" dirty="0">
                          <a:solidFill>
                            <a:schemeClr val="bg1"/>
                          </a:solidFill>
                        </a:rPr>
                        <a:t>Count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b="1" dirty="0">
                          <a:solidFill>
                            <a:schemeClr val="bg1"/>
                          </a:solidFill>
                        </a:rPr>
                        <a:t>Area (ha)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b="1" dirty="0">
                          <a:solidFill>
                            <a:schemeClr val="bg1"/>
                          </a:solidFill>
                        </a:rPr>
                        <a:t>Cost</a:t>
                      </a:r>
                    </a:p>
                    <a:p>
                      <a:r>
                        <a:rPr lang="en-CA" sz="800" b="1" dirty="0">
                          <a:solidFill>
                            <a:schemeClr val="bg1"/>
                          </a:solidFill>
                        </a:rPr>
                        <a:t>($/ha)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607"/>
                  </a:ext>
                </a:extLst>
              </a:tr>
              <a:tr h="345210">
                <a:tc>
                  <a:txBody>
                    <a:bodyPr/>
                    <a:lstStyle/>
                    <a:p>
                      <a:r>
                        <a:rPr lang="en-CA" sz="700" dirty="0"/>
                        <a:t>Cover crop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132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527315"/>
                  </a:ext>
                </a:extLst>
              </a:tr>
              <a:tr h="252265">
                <a:tc>
                  <a:txBody>
                    <a:bodyPr/>
                    <a:lstStyle/>
                    <a:p>
                      <a:r>
                        <a:rPr lang="en-CA" sz="700" dirty="0"/>
                        <a:t>Wetland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15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403665"/>
                  </a:ext>
                </a:extLst>
              </a:tr>
              <a:tr h="301675">
                <a:tc>
                  <a:txBody>
                    <a:bodyPr/>
                    <a:lstStyle/>
                    <a:p>
                      <a:r>
                        <a:rPr lang="en-CA" sz="700" dirty="0"/>
                        <a:t>…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6457140"/>
                  </a:ext>
                </a:extLst>
              </a:tr>
              <a:tr h="301675"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9403073"/>
                  </a:ext>
                </a:extLst>
              </a:tr>
              <a:tr h="301675"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1727525"/>
                  </a:ext>
                </a:extLst>
              </a:tr>
              <a:tr h="301675"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0374012"/>
                  </a:ext>
                </a:extLst>
              </a:tr>
              <a:tr h="388100">
                <a:tc>
                  <a:txBody>
                    <a:bodyPr/>
                    <a:lstStyle/>
                    <a:p>
                      <a:pPr algn="ctr"/>
                      <a:r>
                        <a:rPr lang="en-CA" sz="1000" b="1" dirty="0">
                          <a:solidFill>
                            <a:schemeClr val="bg1"/>
                          </a:solidFill>
                        </a:rPr>
                        <a:t>Total cost</a:t>
                      </a:r>
                    </a:p>
                    <a:p>
                      <a:pPr algn="ctr"/>
                      <a:r>
                        <a:rPr lang="en-CA" sz="1000" b="1" dirty="0">
                          <a:solidFill>
                            <a:schemeClr val="bg1"/>
                          </a:solidFill>
                        </a:rPr>
                        <a:t>($/</a:t>
                      </a:r>
                      <a:r>
                        <a:rPr lang="en-CA" sz="1000" b="1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1000" b="1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CA" sz="1200" b="1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CA" sz="7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sz="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050421"/>
                  </a:ext>
                </a:extLst>
              </a:tr>
            </a:tbl>
          </a:graphicData>
        </a:graphic>
      </p:graphicFrame>
      <p:sp>
        <p:nvSpPr>
          <p:cNvPr id="179" name="Rectangle 178">
            <a:extLst>
              <a:ext uri="{FF2B5EF4-FFF2-40B4-BE49-F238E27FC236}">
                <a16:creationId xmlns:a16="http://schemas.microsoft.com/office/drawing/2014/main" id="{882130AC-AD1C-4E9D-9FC7-3BC2A7C7881A}"/>
              </a:ext>
            </a:extLst>
          </p:cNvPr>
          <p:cNvSpPr/>
          <p:nvPr/>
        </p:nvSpPr>
        <p:spPr>
          <a:xfrm>
            <a:off x="10039823" y="6523688"/>
            <a:ext cx="828000" cy="21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dirty="0"/>
              <a:t>Export </a:t>
            </a:r>
            <a:r>
              <a:rPr lang="en-CA" sz="1200" baseline="30000" dirty="0"/>
              <a:t>(?)</a:t>
            </a: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87C2E434-693C-4787-A9E6-6974A5B13771}"/>
              </a:ext>
            </a:extLst>
          </p:cNvPr>
          <p:cNvSpPr txBox="1"/>
          <p:nvPr/>
        </p:nvSpPr>
        <p:spPr>
          <a:xfrm>
            <a:off x="9873157" y="3841278"/>
            <a:ext cx="21977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/>
              <a:t>Watershed outlet summary</a:t>
            </a:r>
            <a:r>
              <a:rPr lang="en-CA" sz="1100" b="1" baseline="30000" dirty="0"/>
              <a:t>(?)</a:t>
            </a:r>
          </a:p>
        </p:txBody>
      </p:sp>
      <p:sp>
        <p:nvSpPr>
          <p:cNvPr id="181" name="Rectangle 180">
            <a:extLst>
              <a:ext uri="{FF2B5EF4-FFF2-40B4-BE49-F238E27FC236}">
                <a16:creationId xmlns:a16="http://schemas.microsoft.com/office/drawing/2014/main" id="{85101149-2821-4022-A5F7-EE73C42D82DF}"/>
              </a:ext>
            </a:extLst>
          </p:cNvPr>
          <p:cNvSpPr/>
          <p:nvPr/>
        </p:nvSpPr>
        <p:spPr>
          <a:xfrm>
            <a:off x="11087193" y="6523688"/>
            <a:ext cx="828000" cy="21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dirty="0"/>
              <a:t>Report </a:t>
            </a:r>
            <a:r>
              <a:rPr lang="en-CA" sz="1200" baseline="30000" dirty="0"/>
              <a:t>(?)</a:t>
            </a: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62D1FC62-234F-46AC-9E7F-3A847EEB41AD}"/>
              </a:ext>
            </a:extLst>
          </p:cNvPr>
          <p:cNvSpPr txBox="1"/>
          <p:nvPr/>
        </p:nvSpPr>
        <p:spPr>
          <a:xfrm>
            <a:off x="9860364" y="390756"/>
            <a:ext cx="18004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/>
              <a:t>Existing BMP summary</a:t>
            </a:r>
            <a:r>
              <a:rPr lang="en-CA" sz="1100" b="1" baseline="30000" dirty="0"/>
              <a:t>(?)</a:t>
            </a:r>
          </a:p>
        </p:txBody>
      </p:sp>
      <p:graphicFrame>
        <p:nvGraphicFramePr>
          <p:cNvPr id="68" name="Table 67">
            <a:extLst>
              <a:ext uri="{FF2B5EF4-FFF2-40B4-BE49-F238E27FC236}">
                <a16:creationId xmlns:a16="http://schemas.microsoft.com/office/drawing/2014/main" id="{42B8ADE4-CC36-4937-92BD-FC1E64545A23}"/>
              </a:ext>
            </a:extLst>
          </p:cNvPr>
          <p:cNvGraphicFramePr>
            <a:graphicFrameLocks noGrp="1"/>
          </p:cNvGraphicFramePr>
          <p:nvPr/>
        </p:nvGraphicFramePr>
        <p:xfrm>
          <a:off x="7017579" y="648102"/>
          <a:ext cx="1511930" cy="1515106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243720">
                  <a:extLst>
                    <a:ext uri="{9D8B030D-6E8A-4147-A177-3AD203B41FA5}">
                      <a16:colId xmlns:a16="http://schemas.microsoft.com/office/drawing/2014/main" val="2586563298"/>
                    </a:ext>
                  </a:extLst>
                </a:gridCol>
                <a:gridCol w="1268210">
                  <a:extLst>
                    <a:ext uri="{9D8B030D-6E8A-4147-A177-3AD203B41FA5}">
                      <a16:colId xmlns:a16="http://schemas.microsoft.com/office/drawing/2014/main" val="1007114525"/>
                    </a:ext>
                  </a:extLst>
                </a:gridCol>
              </a:tblGrid>
              <a:tr h="271180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Boundary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9325452"/>
                  </a:ext>
                </a:extLst>
              </a:tr>
              <a:tr h="23808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Stream 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8218344"/>
                  </a:ext>
                </a:extLst>
              </a:tr>
              <a:tr h="299102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/>
                        <a:t>Summarization Level</a:t>
                      </a:r>
                    </a:p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/>
                        <a:t>LSD or Parcel</a:t>
                      </a:r>
                    </a:p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/>
                        <a:t>Municipality</a:t>
                      </a:r>
                    </a:p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 err="1"/>
                        <a:t>Subwatershed</a:t>
                      </a:r>
                      <a:endParaRPr lang="en-CA" sz="800" dirty="0"/>
                    </a:p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/>
                        <a:t>Watershed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27544534"/>
                  </a:ext>
                </a:extLst>
              </a:tr>
            </a:tbl>
          </a:graphicData>
        </a:graphic>
      </p:graphicFrame>
      <p:grpSp>
        <p:nvGrpSpPr>
          <p:cNvPr id="3" name="Group 2">
            <a:extLst>
              <a:ext uri="{FF2B5EF4-FFF2-40B4-BE49-F238E27FC236}">
                <a16:creationId xmlns:a16="http://schemas.microsoft.com/office/drawing/2014/main" id="{11C095FC-6FEE-4DE2-98CC-8E2A80A6A6D3}"/>
              </a:ext>
            </a:extLst>
          </p:cNvPr>
          <p:cNvGrpSpPr/>
          <p:nvPr/>
        </p:nvGrpSpPr>
        <p:grpSpPr>
          <a:xfrm>
            <a:off x="7014601" y="442664"/>
            <a:ext cx="1511930" cy="1664565"/>
            <a:chOff x="6960437" y="437025"/>
            <a:chExt cx="1511930" cy="1664565"/>
          </a:xfrm>
        </p:grpSpPr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F63A6ED8-8EB6-4F24-BBB9-B826CA9E78A2}"/>
                </a:ext>
              </a:extLst>
            </p:cNvPr>
            <p:cNvGrpSpPr/>
            <p:nvPr/>
          </p:nvGrpSpPr>
          <p:grpSpPr>
            <a:xfrm>
              <a:off x="6960437" y="437025"/>
              <a:ext cx="1511930" cy="205437"/>
              <a:chOff x="6528872" y="1807230"/>
              <a:chExt cx="2227805" cy="449218"/>
            </a:xfrm>
          </p:grpSpPr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FFBAC9AF-F2EE-4B48-BDB7-1ABC668929C8}"/>
                  </a:ext>
                </a:extLst>
              </p:cNvPr>
              <p:cNvSpPr/>
              <p:nvPr/>
            </p:nvSpPr>
            <p:spPr>
              <a:xfrm>
                <a:off x="6528872" y="1807230"/>
                <a:ext cx="2227805" cy="44921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sz="900" dirty="0"/>
                  <a:t>Legend</a:t>
                </a:r>
              </a:p>
            </p:txBody>
          </p:sp>
          <p:sp>
            <p:nvSpPr>
              <p:cNvPr id="77" name="Isosceles Triangle 76">
                <a:extLst>
                  <a:ext uri="{FF2B5EF4-FFF2-40B4-BE49-F238E27FC236}">
                    <a16:creationId xmlns:a16="http://schemas.microsoft.com/office/drawing/2014/main" id="{32D186DD-0DB7-4C9A-BB60-F3812FD5271C}"/>
                  </a:ext>
                </a:extLst>
              </p:cNvPr>
              <p:cNvSpPr/>
              <p:nvPr/>
            </p:nvSpPr>
            <p:spPr>
              <a:xfrm rot="10800000">
                <a:off x="8495551" y="1959838"/>
                <a:ext cx="144001" cy="14399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</p:grp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0BAAC5FD-9609-4506-8F37-28A875DE24DF}"/>
                </a:ext>
              </a:extLst>
            </p:cNvPr>
            <p:cNvSpPr/>
            <p:nvPr/>
          </p:nvSpPr>
          <p:spPr>
            <a:xfrm>
              <a:off x="7291131" y="978437"/>
              <a:ext cx="180000" cy="72000"/>
            </a:xfrm>
            <a:custGeom>
              <a:avLst/>
              <a:gdLst>
                <a:gd name="connsiteX0" fmla="*/ 0 w 192882"/>
                <a:gd name="connsiteY0" fmla="*/ 83344 h 85725"/>
                <a:gd name="connsiteX1" fmla="*/ 76200 w 192882"/>
                <a:gd name="connsiteY1" fmla="*/ 0 h 85725"/>
                <a:gd name="connsiteX2" fmla="*/ 123825 w 192882"/>
                <a:gd name="connsiteY2" fmla="*/ 85725 h 85725"/>
                <a:gd name="connsiteX3" fmla="*/ 192882 w 192882"/>
                <a:gd name="connsiteY3" fmla="*/ 9525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882" h="85725">
                  <a:moveTo>
                    <a:pt x="0" y="83344"/>
                  </a:moveTo>
                  <a:lnTo>
                    <a:pt x="76200" y="0"/>
                  </a:lnTo>
                  <a:lnTo>
                    <a:pt x="123825" y="85725"/>
                  </a:lnTo>
                  <a:lnTo>
                    <a:pt x="192882" y="9525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AF3AE1FF-56ED-4ABA-A3BE-76EE828F0832}"/>
                </a:ext>
              </a:extLst>
            </p:cNvPr>
            <p:cNvSpPr/>
            <p:nvPr/>
          </p:nvSpPr>
          <p:spPr>
            <a:xfrm>
              <a:off x="7296688" y="689430"/>
              <a:ext cx="180000" cy="144000"/>
            </a:xfrm>
            <a:custGeom>
              <a:avLst/>
              <a:gdLst>
                <a:gd name="connsiteX0" fmla="*/ 9525 w 187325"/>
                <a:gd name="connsiteY0" fmla="*/ 149225 h 196850"/>
                <a:gd name="connsiteX1" fmla="*/ 0 w 187325"/>
                <a:gd name="connsiteY1" fmla="*/ 53975 h 196850"/>
                <a:gd name="connsiteX2" fmla="*/ 31750 w 187325"/>
                <a:gd name="connsiteY2" fmla="*/ 15875 h 196850"/>
                <a:gd name="connsiteX3" fmla="*/ 101600 w 187325"/>
                <a:gd name="connsiteY3" fmla="*/ 0 h 196850"/>
                <a:gd name="connsiteX4" fmla="*/ 155575 w 187325"/>
                <a:gd name="connsiteY4" fmla="*/ 57150 h 196850"/>
                <a:gd name="connsiteX5" fmla="*/ 187325 w 187325"/>
                <a:gd name="connsiteY5" fmla="*/ 123825 h 196850"/>
                <a:gd name="connsiteX6" fmla="*/ 114300 w 187325"/>
                <a:gd name="connsiteY6" fmla="*/ 168275 h 196850"/>
                <a:gd name="connsiteX7" fmla="*/ 53975 w 187325"/>
                <a:gd name="connsiteY7" fmla="*/ 196850 h 196850"/>
                <a:gd name="connsiteX8" fmla="*/ 9525 w 187325"/>
                <a:gd name="connsiteY8" fmla="*/ 149225 h 19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7325" h="196850">
                  <a:moveTo>
                    <a:pt x="9525" y="149225"/>
                  </a:moveTo>
                  <a:lnTo>
                    <a:pt x="0" y="53975"/>
                  </a:lnTo>
                  <a:lnTo>
                    <a:pt x="31750" y="15875"/>
                  </a:lnTo>
                  <a:lnTo>
                    <a:pt x="101600" y="0"/>
                  </a:lnTo>
                  <a:lnTo>
                    <a:pt x="155575" y="57150"/>
                  </a:lnTo>
                  <a:lnTo>
                    <a:pt x="187325" y="123825"/>
                  </a:lnTo>
                  <a:lnTo>
                    <a:pt x="114300" y="168275"/>
                  </a:lnTo>
                  <a:lnTo>
                    <a:pt x="53975" y="196850"/>
                  </a:lnTo>
                  <a:lnTo>
                    <a:pt x="9525" y="149225"/>
                  </a:lnTo>
                  <a:close/>
                </a:path>
              </a:pathLst>
            </a:cu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>
                <a:solidFill>
                  <a:schemeClr val="dk1"/>
                </a:solidFill>
              </a:endParaRPr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F18E9283-BB29-4246-A90E-D724E82E5D79}"/>
                </a:ext>
              </a:extLst>
            </p:cNvPr>
            <p:cNvSpPr/>
            <p:nvPr/>
          </p:nvSpPr>
          <p:spPr>
            <a:xfrm>
              <a:off x="7319494" y="1802526"/>
              <a:ext cx="108000" cy="1080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FA115069-8876-461B-AB79-93F5832F47A5}"/>
                </a:ext>
              </a:extLst>
            </p:cNvPr>
            <p:cNvSpPr/>
            <p:nvPr/>
          </p:nvSpPr>
          <p:spPr>
            <a:xfrm>
              <a:off x="7319494" y="1605170"/>
              <a:ext cx="108000" cy="1080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46907976-3624-4E39-84C3-73E86B19288C}"/>
                </a:ext>
              </a:extLst>
            </p:cNvPr>
            <p:cNvSpPr/>
            <p:nvPr/>
          </p:nvSpPr>
          <p:spPr>
            <a:xfrm>
              <a:off x="7325655" y="1399607"/>
              <a:ext cx="108000" cy="1080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1EEEF741-5FA5-416E-B486-6E78FDF5B105}"/>
                </a:ext>
              </a:extLst>
            </p:cNvPr>
            <p:cNvSpPr/>
            <p:nvPr/>
          </p:nvSpPr>
          <p:spPr>
            <a:xfrm>
              <a:off x="7319494" y="1993590"/>
              <a:ext cx="108000" cy="108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aphicFrame>
        <p:nvGraphicFramePr>
          <p:cNvPr id="56" name="Table 55">
            <a:extLst>
              <a:ext uri="{FF2B5EF4-FFF2-40B4-BE49-F238E27FC236}">
                <a16:creationId xmlns:a16="http://schemas.microsoft.com/office/drawing/2014/main" id="{46AE1F7F-4098-4D2D-BC4A-A6ECE7ECE7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6270505"/>
              </p:ext>
            </p:extLst>
          </p:nvPr>
        </p:nvGraphicFramePr>
        <p:xfrm>
          <a:off x="2090633" y="4918474"/>
          <a:ext cx="7769731" cy="1918514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862117">
                  <a:extLst>
                    <a:ext uri="{9D8B030D-6E8A-4147-A177-3AD203B41FA5}">
                      <a16:colId xmlns:a16="http://schemas.microsoft.com/office/drawing/2014/main" val="1196878192"/>
                    </a:ext>
                  </a:extLst>
                </a:gridCol>
                <a:gridCol w="514350">
                  <a:extLst>
                    <a:ext uri="{9D8B030D-6E8A-4147-A177-3AD203B41FA5}">
                      <a16:colId xmlns:a16="http://schemas.microsoft.com/office/drawing/2014/main" val="4019459785"/>
                    </a:ext>
                  </a:extLst>
                </a:gridCol>
                <a:gridCol w="666750">
                  <a:extLst>
                    <a:ext uri="{9D8B030D-6E8A-4147-A177-3AD203B41FA5}">
                      <a16:colId xmlns:a16="http://schemas.microsoft.com/office/drawing/2014/main" val="4058391018"/>
                    </a:ext>
                  </a:extLst>
                </a:gridCol>
                <a:gridCol w="504825">
                  <a:extLst>
                    <a:ext uri="{9D8B030D-6E8A-4147-A177-3AD203B41FA5}">
                      <a16:colId xmlns:a16="http://schemas.microsoft.com/office/drawing/2014/main" val="2407327584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2297515603"/>
                    </a:ext>
                  </a:extLst>
                </a:gridCol>
                <a:gridCol w="795110">
                  <a:extLst>
                    <a:ext uri="{9D8B030D-6E8A-4147-A177-3AD203B41FA5}">
                      <a16:colId xmlns:a16="http://schemas.microsoft.com/office/drawing/2014/main" val="3116716651"/>
                    </a:ext>
                  </a:extLst>
                </a:gridCol>
                <a:gridCol w="713521">
                  <a:extLst>
                    <a:ext uri="{9D8B030D-6E8A-4147-A177-3AD203B41FA5}">
                      <a16:colId xmlns:a16="http://schemas.microsoft.com/office/drawing/2014/main" val="2722676953"/>
                    </a:ext>
                  </a:extLst>
                </a:gridCol>
                <a:gridCol w="896747">
                  <a:extLst>
                    <a:ext uri="{9D8B030D-6E8A-4147-A177-3AD203B41FA5}">
                      <a16:colId xmlns:a16="http://schemas.microsoft.com/office/drawing/2014/main" val="1592253575"/>
                    </a:ext>
                  </a:extLst>
                </a:gridCol>
                <a:gridCol w="697471">
                  <a:extLst>
                    <a:ext uri="{9D8B030D-6E8A-4147-A177-3AD203B41FA5}">
                      <a16:colId xmlns:a16="http://schemas.microsoft.com/office/drawing/2014/main" val="988220278"/>
                    </a:ext>
                  </a:extLst>
                </a:gridCol>
                <a:gridCol w="697469">
                  <a:extLst>
                    <a:ext uri="{9D8B030D-6E8A-4147-A177-3AD203B41FA5}">
                      <a16:colId xmlns:a16="http://schemas.microsoft.com/office/drawing/2014/main" val="425290532"/>
                    </a:ext>
                  </a:extLst>
                </a:gridCol>
                <a:gridCol w="697471">
                  <a:extLst>
                    <a:ext uri="{9D8B030D-6E8A-4147-A177-3AD203B41FA5}">
                      <a16:colId xmlns:a16="http://schemas.microsoft.com/office/drawing/2014/main" val="3561964601"/>
                    </a:ext>
                  </a:extLst>
                </a:gridCol>
              </a:tblGrid>
              <a:tr h="764298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Watershed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Area </a:t>
                      </a:r>
                    </a:p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(ha)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Elevation (m)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Slope (%)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Dominant land use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Dominant soil texture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Runoff (mm/</a:t>
                      </a:r>
                      <a:r>
                        <a:rPr lang="en-CA" sz="1000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Runoff std (mm/</a:t>
                      </a:r>
                      <a:r>
                        <a:rPr lang="en-CA" sz="1000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TSS (ton/</a:t>
                      </a:r>
                      <a:r>
                        <a:rPr lang="en-CA" sz="1000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TSS std (ton/</a:t>
                      </a:r>
                      <a:r>
                        <a:rPr lang="en-CA" sz="1000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…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0991502"/>
                  </a:ext>
                </a:extLst>
              </a:tr>
              <a:tr h="1154216">
                <a:tc>
                  <a:txBody>
                    <a:bodyPr/>
                    <a:lstStyle/>
                    <a:p>
                      <a:r>
                        <a:rPr lang="en-CA" sz="1000" dirty="0" err="1"/>
                        <a:t>Modeste</a:t>
                      </a:r>
                      <a:r>
                        <a:rPr lang="en-CA" sz="1000" dirty="0"/>
                        <a:t> Creek watershed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52742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975795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A698550-FB6C-4999-9E14-EED704ECF00C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1998" cy="685102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90801">
                  <a:extLst>
                    <a:ext uri="{9D8B030D-6E8A-4147-A177-3AD203B41FA5}">
                      <a16:colId xmlns:a16="http://schemas.microsoft.com/office/drawing/2014/main" val="2745701971"/>
                    </a:ext>
                  </a:extLst>
                </a:gridCol>
                <a:gridCol w="7776144">
                  <a:extLst>
                    <a:ext uri="{9D8B030D-6E8A-4147-A177-3AD203B41FA5}">
                      <a16:colId xmlns:a16="http://schemas.microsoft.com/office/drawing/2014/main" val="3724013289"/>
                    </a:ext>
                  </a:extLst>
                </a:gridCol>
                <a:gridCol w="2325053">
                  <a:extLst>
                    <a:ext uri="{9D8B030D-6E8A-4147-A177-3AD203B41FA5}">
                      <a16:colId xmlns:a16="http://schemas.microsoft.com/office/drawing/2014/main" val="1431369543"/>
                    </a:ext>
                  </a:extLst>
                </a:gridCol>
              </a:tblGrid>
              <a:tr h="350982">
                <a:tc gridSpan="3">
                  <a:txBody>
                    <a:bodyPr/>
                    <a:lstStyle/>
                    <a:p>
                      <a:endParaRPr lang="en-CA" sz="18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95523167"/>
                  </a:ext>
                </a:extLst>
              </a:tr>
              <a:tr h="4542530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2000" dirty="0"/>
                        <a:t>Base map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8301362"/>
                  </a:ext>
                </a:extLst>
              </a:tr>
              <a:tr h="1942732">
                <a:tc vMerge="1">
                  <a:txBody>
                    <a:bodyPr/>
                    <a:lstStyle/>
                    <a:p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67190758"/>
                  </a:ext>
                </a:extLst>
              </a:tr>
            </a:tbl>
          </a:graphicData>
        </a:graphic>
      </p:graphicFrame>
      <p:sp>
        <p:nvSpPr>
          <p:cNvPr id="16" name="Flowchart: Extract 15">
            <a:extLst>
              <a:ext uri="{FF2B5EF4-FFF2-40B4-BE49-F238E27FC236}">
                <a16:creationId xmlns:a16="http://schemas.microsoft.com/office/drawing/2014/main" id="{9337D849-34B8-4B17-95F2-D16AAD3E4D24}"/>
              </a:ext>
            </a:extLst>
          </p:cNvPr>
          <p:cNvSpPr/>
          <p:nvPr/>
        </p:nvSpPr>
        <p:spPr>
          <a:xfrm rot="5400000">
            <a:off x="2028313" y="3190366"/>
            <a:ext cx="223026" cy="98385"/>
          </a:xfrm>
          <a:prstGeom prst="flowChartExtra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686D646-B06A-4212-B79B-753EDF1FBD4D}"/>
              </a:ext>
            </a:extLst>
          </p:cNvPr>
          <p:cNvSpPr/>
          <p:nvPr/>
        </p:nvSpPr>
        <p:spPr>
          <a:xfrm>
            <a:off x="9407084" y="3799725"/>
            <a:ext cx="238478" cy="6984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+</a:t>
            </a:r>
          </a:p>
          <a:p>
            <a:pPr algn="ctr"/>
            <a:endParaRPr lang="en-CA" dirty="0"/>
          </a:p>
          <a:p>
            <a:pPr algn="ctr"/>
            <a:r>
              <a:rPr lang="en-CA" dirty="0">
                <a:sym typeface="Symbol" panose="05050102010706020507" pitchFamily="18" charset="2"/>
              </a:rPr>
              <a:t></a:t>
            </a:r>
            <a:endParaRPr lang="en-CA" dirty="0"/>
          </a:p>
        </p:txBody>
      </p:sp>
      <p:pic>
        <p:nvPicPr>
          <p:cNvPr id="23" name="Graphic 22" descr="World">
            <a:extLst>
              <a:ext uri="{FF2B5EF4-FFF2-40B4-BE49-F238E27FC236}">
                <a16:creationId xmlns:a16="http://schemas.microsoft.com/office/drawing/2014/main" id="{9507020A-1811-4735-A2F3-4B68E21537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69582" y="4552351"/>
            <a:ext cx="318011" cy="30074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E960B1AA-4CBA-42F0-8B56-8DFF6D655D9D}"/>
              </a:ext>
            </a:extLst>
          </p:cNvPr>
          <p:cNvGrpSpPr/>
          <p:nvPr/>
        </p:nvGrpSpPr>
        <p:grpSpPr>
          <a:xfrm>
            <a:off x="3572343" y="1095315"/>
            <a:ext cx="3437456" cy="3489079"/>
            <a:chOff x="3269673" y="1219200"/>
            <a:chExt cx="3437456" cy="3489079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7FA3ECCB-EAD4-4CEC-9AA3-23E6992DCE8D}"/>
                </a:ext>
              </a:extLst>
            </p:cNvPr>
            <p:cNvSpPr/>
            <p:nvPr/>
          </p:nvSpPr>
          <p:spPr>
            <a:xfrm>
              <a:off x="3269673" y="1219200"/>
              <a:ext cx="3437456" cy="3489079"/>
            </a:xfrm>
            <a:custGeom>
              <a:avLst/>
              <a:gdLst>
                <a:gd name="connsiteX0" fmla="*/ 2118266 w 3643907"/>
                <a:gd name="connsiteY0" fmla="*/ 87427 h 4033235"/>
                <a:gd name="connsiteX1" fmla="*/ 1691546 w 3643907"/>
                <a:gd name="connsiteY1" fmla="*/ 122261 h 4033235"/>
                <a:gd name="connsiteX2" fmla="*/ 1447706 w 3643907"/>
                <a:gd name="connsiteY2" fmla="*/ 200638 h 4033235"/>
                <a:gd name="connsiteX3" fmla="*/ 1108071 w 3643907"/>
                <a:gd name="connsiteY3" fmla="*/ 305141 h 4033235"/>
                <a:gd name="connsiteX4" fmla="*/ 925191 w 3643907"/>
                <a:gd name="connsiteY4" fmla="*/ 575107 h 4033235"/>
                <a:gd name="connsiteX5" fmla="*/ 925191 w 3643907"/>
                <a:gd name="connsiteY5" fmla="*/ 879907 h 4033235"/>
                <a:gd name="connsiteX6" fmla="*/ 881648 w 3643907"/>
                <a:gd name="connsiteY6" fmla="*/ 1263084 h 4033235"/>
                <a:gd name="connsiteX7" fmla="*/ 794563 w 3643907"/>
                <a:gd name="connsiteY7" fmla="*/ 1332752 h 4033235"/>
                <a:gd name="connsiteX8" fmla="*/ 585557 w 3643907"/>
                <a:gd name="connsiteY8" fmla="*/ 1393712 h 4033235"/>
                <a:gd name="connsiteX9" fmla="*/ 454928 w 3643907"/>
                <a:gd name="connsiteY9" fmla="*/ 1524341 h 4033235"/>
                <a:gd name="connsiteX10" fmla="*/ 385260 w 3643907"/>
                <a:gd name="connsiteY10" fmla="*/ 1715930 h 4033235"/>
                <a:gd name="connsiteX11" fmla="*/ 428803 w 3643907"/>
                <a:gd name="connsiteY11" fmla="*/ 2064272 h 4033235"/>
                <a:gd name="connsiteX12" fmla="*/ 515888 w 3643907"/>
                <a:gd name="connsiteY12" fmla="*/ 2203610 h 4033235"/>
                <a:gd name="connsiteX13" fmla="*/ 838106 w 3643907"/>
                <a:gd name="connsiteY13" fmla="*/ 2395198 h 4033235"/>
                <a:gd name="connsiteX14" fmla="*/ 1020986 w 3643907"/>
                <a:gd name="connsiteY14" fmla="*/ 2560661 h 4033235"/>
                <a:gd name="connsiteX15" fmla="*/ 1055820 w 3643907"/>
                <a:gd name="connsiteY15" fmla="*/ 2708707 h 4033235"/>
                <a:gd name="connsiteX16" fmla="*/ 1038403 w 3643907"/>
                <a:gd name="connsiteY16" fmla="*/ 2865461 h 4033235"/>
                <a:gd name="connsiteX17" fmla="*/ 751020 w 3643907"/>
                <a:gd name="connsiteY17" fmla="*/ 3118010 h 4033235"/>
                <a:gd name="connsiteX18" fmla="*/ 454928 w 3643907"/>
                <a:gd name="connsiteY18" fmla="*/ 3318307 h 4033235"/>
                <a:gd name="connsiteX19" fmla="*/ 176254 w 3643907"/>
                <a:gd name="connsiteY19" fmla="*/ 3466352 h 4033235"/>
                <a:gd name="connsiteX20" fmla="*/ 89168 w 3643907"/>
                <a:gd name="connsiteY20" fmla="*/ 3596981 h 4033235"/>
                <a:gd name="connsiteX21" fmla="*/ 36917 w 3643907"/>
                <a:gd name="connsiteY21" fmla="*/ 3823404 h 4033235"/>
                <a:gd name="connsiteX22" fmla="*/ 97877 w 3643907"/>
                <a:gd name="connsiteY22" fmla="*/ 3971450 h 4033235"/>
                <a:gd name="connsiteX23" fmla="*/ 1099363 w 3643907"/>
                <a:gd name="connsiteY23" fmla="*/ 4032410 h 4033235"/>
                <a:gd name="connsiteX24" fmla="*/ 1648003 w 3643907"/>
                <a:gd name="connsiteY24" fmla="*/ 3997575 h 4033235"/>
                <a:gd name="connsiteX25" fmla="*/ 2248894 w 3643907"/>
                <a:gd name="connsiteY25" fmla="*/ 3875655 h 4033235"/>
                <a:gd name="connsiteX26" fmla="*/ 2562403 w 3643907"/>
                <a:gd name="connsiteY26" fmla="*/ 3605690 h 4033235"/>
                <a:gd name="connsiteX27" fmla="*/ 3137168 w 3643907"/>
                <a:gd name="connsiteY27" fmla="*/ 3248638 h 4033235"/>
                <a:gd name="connsiteX28" fmla="*/ 3407134 w 3643907"/>
                <a:gd name="connsiteY28" fmla="*/ 2734832 h 4033235"/>
                <a:gd name="connsiteX29" fmla="*/ 3642266 w 3643907"/>
                <a:gd name="connsiteY29" fmla="*/ 2116524 h 4033235"/>
                <a:gd name="connsiteX30" fmla="*/ 3502928 w 3643907"/>
                <a:gd name="connsiteY30" fmla="*/ 1637552 h 4033235"/>
                <a:gd name="connsiteX31" fmla="*/ 3337466 w 3643907"/>
                <a:gd name="connsiteY31" fmla="*/ 1210832 h 4033235"/>
                <a:gd name="connsiteX32" fmla="*/ 3598723 w 3643907"/>
                <a:gd name="connsiteY32" fmla="*/ 827655 h 4033235"/>
                <a:gd name="connsiteX33" fmla="*/ 3520346 w 3643907"/>
                <a:gd name="connsiteY33" fmla="*/ 322558 h 4033235"/>
                <a:gd name="connsiteX34" fmla="*/ 3172003 w 3643907"/>
                <a:gd name="connsiteY34" fmla="*/ 87427 h 4033235"/>
                <a:gd name="connsiteX35" fmla="*/ 2423066 w 3643907"/>
                <a:gd name="connsiteY35" fmla="*/ 341 h 4033235"/>
                <a:gd name="connsiteX36" fmla="*/ 2118266 w 3643907"/>
                <a:gd name="connsiteY36" fmla="*/ 87427 h 4033235"/>
                <a:gd name="connsiteX0" fmla="*/ 2093566 w 3619207"/>
                <a:gd name="connsiteY0" fmla="*/ 87427 h 4054379"/>
                <a:gd name="connsiteX1" fmla="*/ 1666846 w 3619207"/>
                <a:gd name="connsiteY1" fmla="*/ 122261 h 4054379"/>
                <a:gd name="connsiteX2" fmla="*/ 1423006 w 3619207"/>
                <a:gd name="connsiteY2" fmla="*/ 200638 h 4054379"/>
                <a:gd name="connsiteX3" fmla="*/ 1083371 w 3619207"/>
                <a:gd name="connsiteY3" fmla="*/ 305141 h 4054379"/>
                <a:gd name="connsiteX4" fmla="*/ 900491 w 3619207"/>
                <a:gd name="connsiteY4" fmla="*/ 575107 h 4054379"/>
                <a:gd name="connsiteX5" fmla="*/ 900491 w 3619207"/>
                <a:gd name="connsiteY5" fmla="*/ 879907 h 4054379"/>
                <a:gd name="connsiteX6" fmla="*/ 856948 w 3619207"/>
                <a:gd name="connsiteY6" fmla="*/ 1263084 h 4054379"/>
                <a:gd name="connsiteX7" fmla="*/ 769863 w 3619207"/>
                <a:gd name="connsiteY7" fmla="*/ 1332752 h 4054379"/>
                <a:gd name="connsiteX8" fmla="*/ 560857 w 3619207"/>
                <a:gd name="connsiteY8" fmla="*/ 1393712 h 4054379"/>
                <a:gd name="connsiteX9" fmla="*/ 430228 w 3619207"/>
                <a:gd name="connsiteY9" fmla="*/ 1524341 h 4054379"/>
                <a:gd name="connsiteX10" fmla="*/ 360560 w 3619207"/>
                <a:gd name="connsiteY10" fmla="*/ 1715930 h 4054379"/>
                <a:gd name="connsiteX11" fmla="*/ 404103 w 3619207"/>
                <a:gd name="connsiteY11" fmla="*/ 2064272 h 4054379"/>
                <a:gd name="connsiteX12" fmla="*/ 491188 w 3619207"/>
                <a:gd name="connsiteY12" fmla="*/ 2203610 h 4054379"/>
                <a:gd name="connsiteX13" fmla="*/ 813406 w 3619207"/>
                <a:gd name="connsiteY13" fmla="*/ 2395198 h 4054379"/>
                <a:gd name="connsiteX14" fmla="*/ 996286 w 3619207"/>
                <a:gd name="connsiteY14" fmla="*/ 2560661 h 4054379"/>
                <a:gd name="connsiteX15" fmla="*/ 1031120 w 3619207"/>
                <a:gd name="connsiteY15" fmla="*/ 2708707 h 4054379"/>
                <a:gd name="connsiteX16" fmla="*/ 1013703 w 3619207"/>
                <a:gd name="connsiteY16" fmla="*/ 2865461 h 4054379"/>
                <a:gd name="connsiteX17" fmla="*/ 726320 w 3619207"/>
                <a:gd name="connsiteY17" fmla="*/ 3118010 h 4054379"/>
                <a:gd name="connsiteX18" fmla="*/ 430228 w 3619207"/>
                <a:gd name="connsiteY18" fmla="*/ 3318307 h 4054379"/>
                <a:gd name="connsiteX19" fmla="*/ 151554 w 3619207"/>
                <a:gd name="connsiteY19" fmla="*/ 3466352 h 4054379"/>
                <a:gd name="connsiteX20" fmla="*/ 64468 w 3619207"/>
                <a:gd name="connsiteY20" fmla="*/ 3596981 h 4054379"/>
                <a:gd name="connsiteX21" fmla="*/ 12217 w 3619207"/>
                <a:gd name="connsiteY21" fmla="*/ 3823404 h 4054379"/>
                <a:gd name="connsiteX22" fmla="*/ 114751 w 3619207"/>
                <a:gd name="connsiteY22" fmla="*/ 4039081 h 4054379"/>
                <a:gd name="connsiteX23" fmla="*/ 1074663 w 3619207"/>
                <a:gd name="connsiteY23" fmla="*/ 4032410 h 4054379"/>
                <a:gd name="connsiteX24" fmla="*/ 1623303 w 3619207"/>
                <a:gd name="connsiteY24" fmla="*/ 3997575 h 4054379"/>
                <a:gd name="connsiteX25" fmla="*/ 2224194 w 3619207"/>
                <a:gd name="connsiteY25" fmla="*/ 3875655 h 4054379"/>
                <a:gd name="connsiteX26" fmla="*/ 2537703 w 3619207"/>
                <a:gd name="connsiteY26" fmla="*/ 3605690 h 4054379"/>
                <a:gd name="connsiteX27" fmla="*/ 3112468 w 3619207"/>
                <a:gd name="connsiteY27" fmla="*/ 3248638 h 4054379"/>
                <a:gd name="connsiteX28" fmla="*/ 3382434 w 3619207"/>
                <a:gd name="connsiteY28" fmla="*/ 2734832 h 4054379"/>
                <a:gd name="connsiteX29" fmla="*/ 3617566 w 3619207"/>
                <a:gd name="connsiteY29" fmla="*/ 2116524 h 4054379"/>
                <a:gd name="connsiteX30" fmla="*/ 3478228 w 3619207"/>
                <a:gd name="connsiteY30" fmla="*/ 1637552 h 4054379"/>
                <a:gd name="connsiteX31" fmla="*/ 3312766 w 3619207"/>
                <a:gd name="connsiteY31" fmla="*/ 1210832 h 4054379"/>
                <a:gd name="connsiteX32" fmla="*/ 3574023 w 3619207"/>
                <a:gd name="connsiteY32" fmla="*/ 827655 h 4054379"/>
                <a:gd name="connsiteX33" fmla="*/ 3495646 w 3619207"/>
                <a:gd name="connsiteY33" fmla="*/ 322558 h 4054379"/>
                <a:gd name="connsiteX34" fmla="*/ 3147303 w 3619207"/>
                <a:gd name="connsiteY34" fmla="*/ 87427 h 4054379"/>
                <a:gd name="connsiteX35" fmla="*/ 2398366 w 3619207"/>
                <a:gd name="connsiteY35" fmla="*/ 341 h 4054379"/>
                <a:gd name="connsiteX36" fmla="*/ 2093566 w 3619207"/>
                <a:gd name="connsiteY36" fmla="*/ 87427 h 4054379"/>
                <a:gd name="connsiteX0" fmla="*/ 2093566 w 3618850"/>
                <a:gd name="connsiteY0" fmla="*/ 87427 h 4054379"/>
                <a:gd name="connsiteX1" fmla="*/ 1666846 w 3618850"/>
                <a:gd name="connsiteY1" fmla="*/ 122261 h 4054379"/>
                <a:gd name="connsiteX2" fmla="*/ 1423006 w 3618850"/>
                <a:gd name="connsiteY2" fmla="*/ 200638 h 4054379"/>
                <a:gd name="connsiteX3" fmla="*/ 1083371 w 3618850"/>
                <a:gd name="connsiteY3" fmla="*/ 305141 h 4054379"/>
                <a:gd name="connsiteX4" fmla="*/ 900491 w 3618850"/>
                <a:gd name="connsiteY4" fmla="*/ 575107 h 4054379"/>
                <a:gd name="connsiteX5" fmla="*/ 900491 w 3618850"/>
                <a:gd name="connsiteY5" fmla="*/ 879907 h 4054379"/>
                <a:gd name="connsiteX6" fmla="*/ 856948 w 3618850"/>
                <a:gd name="connsiteY6" fmla="*/ 1263084 h 4054379"/>
                <a:gd name="connsiteX7" fmla="*/ 769863 w 3618850"/>
                <a:gd name="connsiteY7" fmla="*/ 1332752 h 4054379"/>
                <a:gd name="connsiteX8" fmla="*/ 560857 w 3618850"/>
                <a:gd name="connsiteY8" fmla="*/ 1393712 h 4054379"/>
                <a:gd name="connsiteX9" fmla="*/ 430228 w 3618850"/>
                <a:gd name="connsiteY9" fmla="*/ 1524341 h 4054379"/>
                <a:gd name="connsiteX10" fmla="*/ 360560 w 3618850"/>
                <a:gd name="connsiteY10" fmla="*/ 1715930 h 4054379"/>
                <a:gd name="connsiteX11" fmla="*/ 404103 w 3618850"/>
                <a:gd name="connsiteY11" fmla="*/ 2064272 h 4054379"/>
                <a:gd name="connsiteX12" fmla="*/ 491188 w 3618850"/>
                <a:gd name="connsiteY12" fmla="*/ 2203610 h 4054379"/>
                <a:gd name="connsiteX13" fmla="*/ 813406 w 3618850"/>
                <a:gd name="connsiteY13" fmla="*/ 2395198 h 4054379"/>
                <a:gd name="connsiteX14" fmla="*/ 996286 w 3618850"/>
                <a:gd name="connsiteY14" fmla="*/ 2560661 h 4054379"/>
                <a:gd name="connsiteX15" fmla="*/ 1031120 w 3618850"/>
                <a:gd name="connsiteY15" fmla="*/ 2708707 h 4054379"/>
                <a:gd name="connsiteX16" fmla="*/ 1013703 w 3618850"/>
                <a:gd name="connsiteY16" fmla="*/ 2865461 h 4054379"/>
                <a:gd name="connsiteX17" fmla="*/ 726320 w 3618850"/>
                <a:gd name="connsiteY17" fmla="*/ 3118010 h 4054379"/>
                <a:gd name="connsiteX18" fmla="*/ 430228 w 3618850"/>
                <a:gd name="connsiteY18" fmla="*/ 3318307 h 4054379"/>
                <a:gd name="connsiteX19" fmla="*/ 151554 w 3618850"/>
                <a:gd name="connsiteY19" fmla="*/ 3466352 h 4054379"/>
                <a:gd name="connsiteX20" fmla="*/ 64468 w 3618850"/>
                <a:gd name="connsiteY20" fmla="*/ 3596981 h 4054379"/>
                <a:gd name="connsiteX21" fmla="*/ 12217 w 3618850"/>
                <a:gd name="connsiteY21" fmla="*/ 3823404 h 4054379"/>
                <a:gd name="connsiteX22" fmla="*/ 114751 w 3618850"/>
                <a:gd name="connsiteY22" fmla="*/ 4039081 h 4054379"/>
                <a:gd name="connsiteX23" fmla="*/ 1074663 w 3618850"/>
                <a:gd name="connsiteY23" fmla="*/ 4032410 h 4054379"/>
                <a:gd name="connsiteX24" fmla="*/ 1623303 w 3618850"/>
                <a:gd name="connsiteY24" fmla="*/ 3997575 h 4054379"/>
                <a:gd name="connsiteX25" fmla="*/ 2224194 w 3618850"/>
                <a:gd name="connsiteY25" fmla="*/ 3875655 h 4054379"/>
                <a:gd name="connsiteX26" fmla="*/ 2537703 w 3618850"/>
                <a:gd name="connsiteY26" fmla="*/ 3605690 h 4054379"/>
                <a:gd name="connsiteX27" fmla="*/ 3112468 w 3618850"/>
                <a:gd name="connsiteY27" fmla="*/ 3248638 h 4054379"/>
                <a:gd name="connsiteX28" fmla="*/ 3382434 w 3618850"/>
                <a:gd name="connsiteY28" fmla="*/ 2734832 h 4054379"/>
                <a:gd name="connsiteX29" fmla="*/ 3617566 w 3618850"/>
                <a:gd name="connsiteY29" fmla="*/ 2116524 h 4054379"/>
                <a:gd name="connsiteX30" fmla="*/ 3478228 w 3618850"/>
                <a:gd name="connsiteY30" fmla="*/ 1637552 h 4054379"/>
                <a:gd name="connsiteX31" fmla="*/ 3512323 w 3618850"/>
                <a:gd name="connsiteY31" fmla="*/ 1219287 h 4054379"/>
                <a:gd name="connsiteX32" fmla="*/ 3574023 w 3618850"/>
                <a:gd name="connsiteY32" fmla="*/ 827655 h 4054379"/>
                <a:gd name="connsiteX33" fmla="*/ 3495646 w 3618850"/>
                <a:gd name="connsiteY33" fmla="*/ 322558 h 4054379"/>
                <a:gd name="connsiteX34" fmla="*/ 3147303 w 3618850"/>
                <a:gd name="connsiteY34" fmla="*/ 87427 h 4054379"/>
                <a:gd name="connsiteX35" fmla="*/ 2398366 w 3618850"/>
                <a:gd name="connsiteY35" fmla="*/ 341 h 4054379"/>
                <a:gd name="connsiteX36" fmla="*/ 2093566 w 3618850"/>
                <a:gd name="connsiteY36" fmla="*/ 87427 h 4054379"/>
                <a:gd name="connsiteX0" fmla="*/ 2093566 w 3715411"/>
                <a:gd name="connsiteY0" fmla="*/ 87427 h 4054379"/>
                <a:gd name="connsiteX1" fmla="*/ 1666846 w 3715411"/>
                <a:gd name="connsiteY1" fmla="*/ 122261 h 4054379"/>
                <a:gd name="connsiteX2" fmla="*/ 1423006 w 3715411"/>
                <a:gd name="connsiteY2" fmla="*/ 200638 h 4054379"/>
                <a:gd name="connsiteX3" fmla="*/ 1083371 w 3715411"/>
                <a:gd name="connsiteY3" fmla="*/ 305141 h 4054379"/>
                <a:gd name="connsiteX4" fmla="*/ 900491 w 3715411"/>
                <a:gd name="connsiteY4" fmla="*/ 575107 h 4054379"/>
                <a:gd name="connsiteX5" fmla="*/ 900491 w 3715411"/>
                <a:gd name="connsiteY5" fmla="*/ 879907 h 4054379"/>
                <a:gd name="connsiteX6" fmla="*/ 856948 w 3715411"/>
                <a:gd name="connsiteY6" fmla="*/ 1263084 h 4054379"/>
                <a:gd name="connsiteX7" fmla="*/ 769863 w 3715411"/>
                <a:gd name="connsiteY7" fmla="*/ 1332752 h 4054379"/>
                <a:gd name="connsiteX8" fmla="*/ 560857 w 3715411"/>
                <a:gd name="connsiteY8" fmla="*/ 1393712 h 4054379"/>
                <a:gd name="connsiteX9" fmla="*/ 430228 w 3715411"/>
                <a:gd name="connsiteY9" fmla="*/ 1524341 h 4054379"/>
                <a:gd name="connsiteX10" fmla="*/ 360560 w 3715411"/>
                <a:gd name="connsiteY10" fmla="*/ 1715930 h 4054379"/>
                <a:gd name="connsiteX11" fmla="*/ 404103 w 3715411"/>
                <a:gd name="connsiteY11" fmla="*/ 2064272 h 4054379"/>
                <a:gd name="connsiteX12" fmla="*/ 491188 w 3715411"/>
                <a:gd name="connsiteY12" fmla="*/ 2203610 h 4054379"/>
                <a:gd name="connsiteX13" fmla="*/ 813406 w 3715411"/>
                <a:gd name="connsiteY13" fmla="*/ 2395198 h 4054379"/>
                <a:gd name="connsiteX14" fmla="*/ 996286 w 3715411"/>
                <a:gd name="connsiteY14" fmla="*/ 2560661 h 4054379"/>
                <a:gd name="connsiteX15" fmla="*/ 1031120 w 3715411"/>
                <a:gd name="connsiteY15" fmla="*/ 2708707 h 4054379"/>
                <a:gd name="connsiteX16" fmla="*/ 1013703 w 3715411"/>
                <a:gd name="connsiteY16" fmla="*/ 2865461 h 4054379"/>
                <a:gd name="connsiteX17" fmla="*/ 726320 w 3715411"/>
                <a:gd name="connsiteY17" fmla="*/ 3118010 h 4054379"/>
                <a:gd name="connsiteX18" fmla="*/ 430228 w 3715411"/>
                <a:gd name="connsiteY18" fmla="*/ 3318307 h 4054379"/>
                <a:gd name="connsiteX19" fmla="*/ 151554 w 3715411"/>
                <a:gd name="connsiteY19" fmla="*/ 3466352 h 4054379"/>
                <a:gd name="connsiteX20" fmla="*/ 64468 w 3715411"/>
                <a:gd name="connsiteY20" fmla="*/ 3596981 h 4054379"/>
                <a:gd name="connsiteX21" fmla="*/ 12217 w 3715411"/>
                <a:gd name="connsiteY21" fmla="*/ 3823404 h 4054379"/>
                <a:gd name="connsiteX22" fmla="*/ 114751 w 3715411"/>
                <a:gd name="connsiteY22" fmla="*/ 4039081 h 4054379"/>
                <a:gd name="connsiteX23" fmla="*/ 1074663 w 3715411"/>
                <a:gd name="connsiteY23" fmla="*/ 4032410 h 4054379"/>
                <a:gd name="connsiteX24" fmla="*/ 1623303 w 3715411"/>
                <a:gd name="connsiteY24" fmla="*/ 3997575 h 4054379"/>
                <a:gd name="connsiteX25" fmla="*/ 2224194 w 3715411"/>
                <a:gd name="connsiteY25" fmla="*/ 3875655 h 4054379"/>
                <a:gd name="connsiteX26" fmla="*/ 2537703 w 3715411"/>
                <a:gd name="connsiteY26" fmla="*/ 3605690 h 4054379"/>
                <a:gd name="connsiteX27" fmla="*/ 3112468 w 3715411"/>
                <a:gd name="connsiteY27" fmla="*/ 3248638 h 4054379"/>
                <a:gd name="connsiteX28" fmla="*/ 3382434 w 3715411"/>
                <a:gd name="connsiteY28" fmla="*/ 2734832 h 4054379"/>
                <a:gd name="connsiteX29" fmla="*/ 3617566 w 3715411"/>
                <a:gd name="connsiteY29" fmla="*/ 2116524 h 4054379"/>
                <a:gd name="connsiteX30" fmla="*/ 3478228 w 3715411"/>
                <a:gd name="connsiteY30" fmla="*/ 1637552 h 4054379"/>
                <a:gd name="connsiteX31" fmla="*/ 3512323 w 3715411"/>
                <a:gd name="connsiteY31" fmla="*/ 1219287 h 4054379"/>
                <a:gd name="connsiteX32" fmla="*/ 3715377 w 3715411"/>
                <a:gd name="connsiteY32" fmla="*/ 785386 h 4054379"/>
                <a:gd name="connsiteX33" fmla="*/ 3495646 w 3715411"/>
                <a:gd name="connsiteY33" fmla="*/ 322558 h 4054379"/>
                <a:gd name="connsiteX34" fmla="*/ 3147303 w 3715411"/>
                <a:gd name="connsiteY34" fmla="*/ 87427 h 4054379"/>
                <a:gd name="connsiteX35" fmla="*/ 2398366 w 3715411"/>
                <a:gd name="connsiteY35" fmla="*/ 341 h 4054379"/>
                <a:gd name="connsiteX36" fmla="*/ 2093566 w 3715411"/>
                <a:gd name="connsiteY36" fmla="*/ 87427 h 4054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3715411" h="4054379">
                  <a:moveTo>
                    <a:pt x="2093566" y="87427"/>
                  </a:moveTo>
                  <a:cubicBezTo>
                    <a:pt x="1971646" y="107747"/>
                    <a:pt x="1778606" y="103393"/>
                    <a:pt x="1666846" y="122261"/>
                  </a:cubicBezTo>
                  <a:cubicBezTo>
                    <a:pt x="1555086" y="141129"/>
                    <a:pt x="1423006" y="200638"/>
                    <a:pt x="1423006" y="200638"/>
                  </a:cubicBezTo>
                  <a:cubicBezTo>
                    <a:pt x="1325760" y="231118"/>
                    <a:pt x="1170457" y="242729"/>
                    <a:pt x="1083371" y="305141"/>
                  </a:cubicBezTo>
                  <a:cubicBezTo>
                    <a:pt x="996285" y="367553"/>
                    <a:pt x="930971" y="479313"/>
                    <a:pt x="900491" y="575107"/>
                  </a:cubicBezTo>
                  <a:cubicBezTo>
                    <a:pt x="870011" y="670901"/>
                    <a:pt x="907748" y="765244"/>
                    <a:pt x="900491" y="879907"/>
                  </a:cubicBezTo>
                  <a:cubicBezTo>
                    <a:pt x="893234" y="994570"/>
                    <a:pt x="878719" y="1187610"/>
                    <a:pt x="856948" y="1263084"/>
                  </a:cubicBezTo>
                  <a:cubicBezTo>
                    <a:pt x="835177" y="1338558"/>
                    <a:pt x="819211" y="1310981"/>
                    <a:pt x="769863" y="1332752"/>
                  </a:cubicBezTo>
                  <a:cubicBezTo>
                    <a:pt x="720515" y="1354523"/>
                    <a:pt x="617463" y="1361781"/>
                    <a:pt x="560857" y="1393712"/>
                  </a:cubicBezTo>
                  <a:cubicBezTo>
                    <a:pt x="504251" y="1425643"/>
                    <a:pt x="463611" y="1470638"/>
                    <a:pt x="430228" y="1524341"/>
                  </a:cubicBezTo>
                  <a:cubicBezTo>
                    <a:pt x="396845" y="1578044"/>
                    <a:pt x="364914" y="1625942"/>
                    <a:pt x="360560" y="1715930"/>
                  </a:cubicBezTo>
                  <a:cubicBezTo>
                    <a:pt x="356206" y="1805919"/>
                    <a:pt x="382332" y="1982992"/>
                    <a:pt x="404103" y="2064272"/>
                  </a:cubicBezTo>
                  <a:cubicBezTo>
                    <a:pt x="425874" y="2145552"/>
                    <a:pt x="422971" y="2148456"/>
                    <a:pt x="491188" y="2203610"/>
                  </a:cubicBezTo>
                  <a:cubicBezTo>
                    <a:pt x="559405" y="2258764"/>
                    <a:pt x="729223" y="2335690"/>
                    <a:pt x="813406" y="2395198"/>
                  </a:cubicBezTo>
                  <a:cubicBezTo>
                    <a:pt x="897589" y="2454706"/>
                    <a:pt x="960000" y="2508410"/>
                    <a:pt x="996286" y="2560661"/>
                  </a:cubicBezTo>
                  <a:cubicBezTo>
                    <a:pt x="1032572" y="2612912"/>
                    <a:pt x="1028217" y="2657907"/>
                    <a:pt x="1031120" y="2708707"/>
                  </a:cubicBezTo>
                  <a:cubicBezTo>
                    <a:pt x="1034023" y="2759507"/>
                    <a:pt x="1064503" y="2797244"/>
                    <a:pt x="1013703" y="2865461"/>
                  </a:cubicBezTo>
                  <a:cubicBezTo>
                    <a:pt x="962903" y="2933678"/>
                    <a:pt x="823566" y="3042536"/>
                    <a:pt x="726320" y="3118010"/>
                  </a:cubicBezTo>
                  <a:cubicBezTo>
                    <a:pt x="629074" y="3193484"/>
                    <a:pt x="526022" y="3260250"/>
                    <a:pt x="430228" y="3318307"/>
                  </a:cubicBezTo>
                  <a:cubicBezTo>
                    <a:pt x="334434" y="3376364"/>
                    <a:pt x="212514" y="3419906"/>
                    <a:pt x="151554" y="3466352"/>
                  </a:cubicBezTo>
                  <a:cubicBezTo>
                    <a:pt x="90594" y="3512798"/>
                    <a:pt x="87691" y="3537472"/>
                    <a:pt x="64468" y="3596981"/>
                  </a:cubicBezTo>
                  <a:cubicBezTo>
                    <a:pt x="41245" y="3656490"/>
                    <a:pt x="3837" y="3749721"/>
                    <a:pt x="12217" y="3823404"/>
                  </a:cubicBezTo>
                  <a:cubicBezTo>
                    <a:pt x="20597" y="3897087"/>
                    <a:pt x="-62323" y="4004247"/>
                    <a:pt x="114751" y="4039081"/>
                  </a:cubicBezTo>
                  <a:cubicBezTo>
                    <a:pt x="291825" y="4073915"/>
                    <a:pt x="823238" y="4039328"/>
                    <a:pt x="1074663" y="4032410"/>
                  </a:cubicBezTo>
                  <a:cubicBezTo>
                    <a:pt x="1326088" y="4025492"/>
                    <a:pt x="1431715" y="4023701"/>
                    <a:pt x="1623303" y="3997575"/>
                  </a:cubicBezTo>
                  <a:cubicBezTo>
                    <a:pt x="1814891" y="3971449"/>
                    <a:pt x="2071794" y="3940969"/>
                    <a:pt x="2224194" y="3875655"/>
                  </a:cubicBezTo>
                  <a:cubicBezTo>
                    <a:pt x="2376594" y="3810341"/>
                    <a:pt x="2389657" y="3710193"/>
                    <a:pt x="2537703" y="3605690"/>
                  </a:cubicBezTo>
                  <a:cubicBezTo>
                    <a:pt x="2685749" y="3501187"/>
                    <a:pt x="2971679" y="3393781"/>
                    <a:pt x="3112468" y="3248638"/>
                  </a:cubicBezTo>
                  <a:cubicBezTo>
                    <a:pt x="3253257" y="3103495"/>
                    <a:pt x="3298251" y="2923518"/>
                    <a:pt x="3382434" y="2734832"/>
                  </a:cubicBezTo>
                  <a:cubicBezTo>
                    <a:pt x="3466617" y="2546146"/>
                    <a:pt x="3601600" y="2299404"/>
                    <a:pt x="3617566" y="2116524"/>
                  </a:cubicBezTo>
                  <a:cubicBezTo>
                    <a:pt x="3633532" y="1933644"/>
                    <a:pt x="3495769" y="1787092"/>
                    <a:pt x="3478228" y="1637552"/>
                  </a:cubicBezTo>
                  <a:cubicBezTo>
                    <a:pt x="3460688" y="1488013"/>
                    <a:pt x="3472798" y="1361315"/>
                    <a:pt x="3512323" y="1219287"/>
                  </a:cubicBezTo>
                  <a:cubicBezTo>
                    <a:pt x="3551848" y="1077259"/>
                    <a:pt x="3718156" y="934841"/>
                    <a:pt x="3715377" y="785386"/>
                  </a:cubicBezTo>
                  <a:cubicBezTo>
                    <a:pt x="3712598" y="635931"/>
                    <a:pt x="3590325" y="438885"/>
                    <a:pt x="3495646" y="322558"/>
                  </a:cubicBezTo>
                  <a:cubicBezTo>
                    <a:pt x="3400967" y="206231"/>
                    <a:pt x="3330183" y="141130"/>
                    <a:pt x="3147303" y="87427"/>
                  </a:cubicBezTo>
                  <a:cubicBezTo>
                    <a:pt x="2964423" y="33724"/>
                    <a:pt x="2571086" y="-4013"/>
                    <a:pt x="2398366" y="341"/>
                  </a:cubicBezTo>
                  <a:cubicBezTo>
                    <a:pt x="2225646" y="4695"/>
                    <a:pt x="2215486" y="67107"/>
                    <a:pt x="2093566" y="87427"/>
                  </a:cubicBezTo>
                  <a:close/>
                </a:path>
              </a:pathLst>
            </a:cu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3C2930C-9841-4384-A6F7-1099148C4B61}"/>
                </a:ext>
              </a:extLst>
            </p:cNvPr>
            <p:cNvSpPr/>
            <p:nvPr/>
          </p:nvSpPr>
          <p:spPr>
            <a:xfrm>
              <a:off x="3625609" y="1388317"/>
              <a:ext cx="2470662" cy="3062792"/>
            </a:xfrm>
            <a:custGeom>
              <a:avLst/>
              <a:gdLst>
                <a:gd name="connsiteX0" fmla="*/ 0 w 2796880"/>
                <a:gd name="connsiteY0" fmla="*/ 3666309 h 3666309"/>
                <a:gd name="connsiteX1" fmla="*/ 1018903 w 2796880"/>
                <a:gd name="connsiteY1" fmla="*/ 3483429 h 3666309"/>
                <a:gd name="connsiteX2" fmla="*/ 1820091 w 2796880"/>
                <a:gd name="connsiteY2" fmla="*/ 3204755 h 3666309"/>
                <a:gd name="connsiteX3" fmla="*/ 2386149 w 2796880"/>
                <a:gd name="connsiteY3" fmla="*/ 2647406 h 3666309"/>
                <a:gd name="connsiteX4" fmla="*/ 2717074 w 2796880"/>
                <a:gd name="connsiteY4" fmla="*/ 1933303 h 3666309"/>
                <a:gd name="connsiteX5" fmla="*/ 2786743 w 2796880"/>
                <a:gd name="connsiteY5" fmla="*/ 1314995 h 3666309"/>
                <a:gd name="connsiteX6" fmla="*/ 2551611 w 2796880"/>
                <a:gd name="connsiteY6" fmla="*/ 766355 h 3666309"/>
                <a:gd name="connsiteX7" fmla="*/ 1837509 w 2796880"/>
                <a:gd name="connsiteY7" fmla="*/ 365760 h 3666309"/>
                <a:gd name="connsiteX8" fmla="*/ 1419497 w 2796880"/>
                <a:gd name="connsiteY8" fmla="*/ 313509 h 3666309"/>
                <a:gd name="connsiteX9" fmla="*/ 1210491 w 2796880"/>
                <a:gd name="connsiteY9" fmla="*/ 156755 h 3666309"/>
                <a:gd name="connsiteX10" fmla="*/ 1140823 w 2796880"/>
                <a:gd name="connsiteY10" fmla="*/ 0 h 3666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96880" h="3666309">
                  <a:moveTo>
                    <a:pt x="0" y="3666309"/>
                  </a:moveTo>
                  <a:cubicBezTo>
                    <a:pt x="357777" y="3613332"/>
                    <a:pt x="715555" y="3560355"/>
                    <a:pt x="1018903" y="3483429"/>
                  </a:cubicBezTo>
                  <a:cubicBezTo>
                    <a:pt x="1322251" y="3406503"/>
                    <a:pt x="1592217" y="3344092"/>
                    <a:pt x="1820091" y="3204755"/>
                  </a:cubicBezTo>
                  <a:cubicBezTo>
                    <a:pt x="2047965" y="3065418"/>
                    <a:pt x="2236652" y="2859315"/>
                    <a:pt x="2386149" y="2647406"/>
                  </a:cubicBezTo>
                  <a:cubicBezTo>
                    <a:pt x="2535646" y="2435497"/>
                    <a:pt x="2650308" y="2155371"/>
                    <a:pt x="2717074" y="1933303"/>
                  </a:cubicBezTo>
                  <a:cubicBezTo>
                    <a:pt x="2783840" y="1711234"/>
                    <a:pt x="2814320" y="1509486"/>
                    <a:pt x="2786743" y="1314995"/>
                  </a:cubicBezTo>
                  <a:cubicBezTo>
                    <a:pt x="2759166" y="1120504"/>
                    <a:pt x="2709817" y="924561"/>
                    <a:pt x="2551611" y="766355"/>
                  </a:cubicBezTo>
                  <a:cubicBezTo>
                    <a:pt x="2393405" y="608149"/>
                    <a:pt x="2026195" y="441234"/>
                    <a:pt x="1837509" y="365760"/>
                  </a:cubicBezTo>
                  <a:cubicBezTo>
                    <a:pt x="1648823" y="290286"/>
                    <a:pt x="1524000" y="348343"/>
                    <a:pt x="1419497" y="313509"/>
                  </a:cubicBezTo>
                  <a:cubicBezTo>
                    <a:pt x="1314994" y="278675"/>
                    <a:pt x="1256937" y="209006"/>
                    <a:pt x="1210491" y="156755"/>
                  </a:cubicBezTo>
                  <a:cubicBezTo>
                    <a:pt x="1164045" y="104504"/>
                    <a:pt x="1152434" y="52252"/>
                    <a:pt x="1140823" y="0"/>
                  </a:cubicBezTo>
                </a:path>
              </a:pathLst>
            </a:custGeom>
            <a:ln>
              <a:solidFill>
                <a:schemeClr val="accent1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BD9891C9-34F5-481D-AA44-7FA79998EBEB}"/>
                </a:ext>
              </a:extLst>
            </p:cNvPr>
            <p:cNvSpPr/>
            <p:nvPr/>
          </p:nvSpPr>
          <p:spPr>
            <a:xfrm>
              <a:off x="4125643" y="1497443"/>
              <a:ext cx="538498" cy="1498658"/>
            </a:xfrm>
            <a:custGeom>
              <a:avLst/>
              <a:gdLst>
                <a:gd name="connsiteX0" fmla="*/ 0 w 609600"/>
                <a:gd name="connsiteY0" fmla="*/ 1793966 h 1793966"/>
                <a:gd name="connsiteX1" fmla="*/ 435429 w 609600"/>
                <a:gd name="connsiteY1" fmla="*/ 1402080 h 1793966"/>
                <a:gd name="connsiteX2" fmla="*/ 531223 w 609600"/>
                <a:gd name="connsiteY2" fmla="*/ 940526 h 1793966"/>
                <a:gd name="connsiteX3" fmla="*/ 269966 w 609600"/>
                <a:gd name="connsiteY3" fmla="*/ 452846 h 1793966"/>
                <a:gd name="connsiteX4" fmla="*/ 261257 w 609600"/>
                <a:gd name="connsiteY4" fmla="*/ 174171 h 1793966"/>
                <a:gd name="connsiteX5" fmla="*/ 418012 w 609600"/>
                <a:gd name="connsiteY5" fmla="*/ 60960 h 1793966"/>
                <a:gd name="connsiteX6" fmla="*/ 609600 w 609600"/>
                <a:gd name="connsiteY6" fmla="*/ 0 h 1793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600" h="1793966">
                  <a:moveTo>
                    <a:pt x="0" y="1793966"/>
                  </a:moveTo>
                  <a:cubicBezTo>
                    <a:pt x="173446" y="1669143"/>
                    <a:pt x="346892" y="1544320"/>
                    <a:pt x="435429" y="1402080"/>
                  </a:cubicBezTo>
                  <a:cubicBezTo>
                    <a:pt x="523966" y="1259840"/>
                    <a:pt x="558800" y="1098732"/>
                    <a:pt x="531223" y="940526"/>
                  </a:cubicBezTo>
                  <a:cubicBezTo>
                    <a:pt x="503646" y="782320"/>
                    <a:pt x="314960" y="580572"/>
                    <a:pt x="269966" y="452846"/>
                  </a:cubicBezTo>
                  <a:cubicBezTo>
                    <a:pt x="224972" y="325120"/>
                    <a:pt x="236583" y="239485"/>
                    <a:pt x="261257" y="174171"/>
                  </a:cubicBezTo>
                  <a:cubicBezTo>
                    <a:pt x="285931" y="108857"/>
                    <a:pt x="359955" y="89988"/>
                    <a:pt x="418012" y="60960"/>
                  </a:cubicBezTo>
                  <a:cubicBezTo>
                    <a:pt x="476069" y="31931"/>
                    <a:pt x="542834" y="15965"/>
                    <a:pt x="609600" y="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64D09754-FF45-496B-B963-0F641EA504E6}"/>
                </a:ext>
              </a:extLst>
            </p:cNvPr>
            <p:cNvSpPr/>
            <p:nvPr/>
          </p:nvSpPr>
          <p:spPr>
            <a:xfrm>
              <a:off x="4933391" y="1701144"/>
              <a:ext cx="338485" cy="1374982"/>
            </a:xfrm>
            <a:custGeom>
              <a:avLst/>
              <a:gdLst>
                <a:gd name="connsiteX0" fmla="*/ 383177 w 383177"/>
                <a:gd name="connsiteY0" fmla="*/ 0 h 1645920"/>
                <a:gd name="connsiteX1" fmla="*/ 130629 w 383177"/>
                <a:gd name="connsiteY1" fmla="*/ 461555 h 1645920"/>
                <a:gd name="connsiteX2" fmla="*/ 60960 w 383177"/>
                <a:gd name="connsiteY2" fmla="*/ 896983 h 1645920"/>
                <a:gd name="connsiteX3" fmla="*/ 182880 w 383177"/>
                <a:gd name="connsiteY3" fmla="*/ 1245326 h 1645920"/>
                <a:gd name="connsiteX4" fmla="*/ 0 w 383177"/>
                <a:gd name="connsiteY4" fmla="*/ 1645920 h 1645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177" h="1645920">
                  <a:moveTo>
                    <a:pt x="383177" y="0"/>
                  </a:moveTo>
                  <a:cubicBezTo>
                    <a:pt x="283754" y="156029"/>
                    <a:pt x="184332" y="312058"/>
                    <a:pt x="130629" y="461555"/>
                  </a:cubicBezTo>
                  <a:cubicBezTo>
                    <a:pt x="76926" y="611052"/>
                    <a:pt x="52251" y="766355"/>
                    <a:pt x="60960" y="896983"/>
                  </a:cubicBezTo>
                  <a:cubicBezTo>
                    <a:pt x="69668" y="1027612"/>
                    <a:pt x="193040" y="1120503"/>
                    <a:pt x="182880" y="1245326"/>
                  </a:cubicBezTo>
                  <a:cubicBezTo>
                    <a:pt x="172720" y="1370149"/>
                    <a:pt x="86360" y="1508034"/>
                    <a:pt x="0" y="164592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C2104EAD-ACCE-4D1B-9B80-26151070F9BD}"/>
                </a:ext>
              </a:extLst>
            </p:cNvPr>
            <p:cNvSpPr/>
            <p:nvPr/>
          </p:nvSpPr>
          <p:spPr>
            <a:xfrm>
              <a:off x="5787294" y="1912120"/>
              <a:ext cx="753898" cy="110398"/>
            </a:xfrm>
            <a:custGeom>
              <a:avLst/>
              <a:gdLst>
                <a:gd name="connsiteX0" fmla="*/ 0 w 853440"/>
                <a:gd name="connsiteY0" fmla="*/ 43542 h 132152"/>
                <a:gd name="connsiteX1" fmla="*/ 400595 w 853440"/>
                <a:gd name="connsiteY1" fmla="*/ 69668 h 132152"/>
                <a:gd name="connsiteX2" fmla="*/ 670560 w 853440"/>
                <a:gd name="connsiteY2" fmla="*/ 130628 h 132152"/>
                <a:gd name="connsiteX3" fmla="*/ 853440 w 853440"/>
                <a:gd name="connsiteY3" fmla="*/ 0 h 132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3440" h="132152">
                  <a:moveTo>
                    <a:pt x="0" y="43542"/>
                  </a:moveTo>
                  <a:cubicBezTo>
                    <a:pt x="144417" y="49348"/>
                    <a:pt x="288835" y="55154"/>
                    <a:pt x="400595" y="69668"/>
                  </a:cubicBezTo>
                  <a:cubicBezTo>
                    <a:pt x="512355" y="84182"/>
                    <a:pt x="595086" y="142239"/>
                    <a:pt x="670560" y="130628"/>
                  </a:cubicBezTo>
                  <a:cubicBezTo>
                    <a:pt x="746034" y="119017"/>
                    <a:pt x="799737" y="59508"/>
                    <a:pt x="853440" y="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03FECCC-F547-4632-A124-B08F0855933C}"/>
                </a:ext>
              </a:extLst>
            </p:cNvPr>
            <p:cNvSpPr/>
            <p:nvPr/>
          </p:nvSpPr>
          <p:spPr>
            <a:xfrm>
              <a:off x="4387200" y="3468979"/>
              <a:ext cx="538498" cy="29838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CE4C7D31-5F10-470D-95B7-6CCA40DB4F8C}"/>
                </a:ext>
              </a:extLst>
            </p:cNvPr>
            <p:cNvSpPr/>
            <p:nvPr/>
          </p:nvSpPr>
          <p:spPr>
            <a:xfrm>
              <a:off x="4988401" y="3468979"/>
              <a:ext cx="538498" cy="29838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56F936F4-34A2-4354-AE79-F990479CB648}"/>
                </a:ext>
              </a:extLst>
            </p:cNvPr>
            <p:cNvSpPr/>
            <p:nvPr/>
          </p:nvSpPr>
          <p:spPr>
            <a:xfrm>
              <a:off x="5591179" y="3468979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4725590-8737-4AE7-87CB-A0CA97002BA8}"/>
                </a:ext>
              </a:extLst>
            </p:cNvPr>
            <p:cNvSpPr/>
            <p:nvPr/>
          </p:nvSpPr>
          <p:spPr>
            <a:xfrm>
              <a:off x="4387200" y="3115347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14BD57B-8D09-42C3-A53B-62B9C3F24445}"/>
                </a:ext>
              </a:extLst>
            </p:cNvPr>
            <p:cNvSpPr/>
            <p:nvPr/>
          </p:nvSpPr>
          <p:spPr>
            <a:xfrm>
              <a:off x="4988401" y="3115347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C85A9AE-2647-40E0-A622-DE17B095DD5D}"/>
                </a:ext>
              </a:extLst>
            </p:cNvPr>
            <p:cNvSpPr/>
            <p:nvPr/>
          </p:nvSpPr>
          <p:spPr>
            <a:xfrm>
              <a:off x="5591179" y="3115347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5D4F1C99-D907-4F45-BA07-A9CECE7E142A}"/>
                </a:ext>
              </a:extLst>
            </p:cNvPr>
            <p:cNvSpPr/>
            <p:nvPr/>
          </p:nvSpPr>
          <p:spPr>
            <a:xfrm>
              <a:off x="4387200" y="2736936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8C98FCEF-1DA8-4F05-B0EB-0D0BA673CE5D}"/>
                </a:ext>
              </a:extLst>
            </p:cNvPr>
            <p:cNvSpPr/>
            <p:nvPr/>
          </p:nvSpPr>
          <p:spPr>
            <a:xfrm>
              <a:off x="4988401" y="2736936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4DC85686-894C-4D6E-8B99-6AE65AB117F3}"/>
                </a:ext>
              </a:extLst>
            </p:cNvPr>
            <p:cNvSpPr/>
            <p:nvPr/>
          </p:nvSpPr>
          <p:spPr>
            <a:xfrm>
              <a:off x="5591179" y="2736936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E9E5EA3-ED44-4C6B-8EAB-A2BDA8F2558D}"/>
                </a:ext>
              </a:extLst>
            </p:cNvPr>
            <p:cNvSpPr/>
            <p:nvPr/>
          </p:nvSpPr>
          <p:spPr>
            <a:xfrm>
              <a:off x="5300179" y="1352857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5DCC7349-9B3F-450B-9594-6F269C083DAA}"/>
                </a:ext>
              </a:extLst>
            </p:cNvPr>
            <p:cNvSpPr/>
            <p:nvPr/>
          </p:nvSpPr>
          <p:spPr>
            <a:xfrm>
              <a:off x="4182378" y="2200261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A7B87A2-E5DE-4F1E-8244-96A8EC57B118}"/>
                </a:ext>
              </a:extLst>
            </p:cNvPr>
            <p:cNvSpPr/>
            <p:nvPr/>
          </p:nvSpPr>
          <p:spPr>
            <a:xfrm>
              <a:off x="5145575" y="2249345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84610BEF-D411-4360-94CA-D0A03CCF8B15}"/>
                </a:ext>
              </a:extLst>
            </p:cNvPr>
            <p:cNvSpPr/>
            <p:nvPr/>
          </p:nvSpPr>
          <p:spPr>
            <a:xfrm>
              <a:off x="5911038" y="1586112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pic>
        <p:nvPicPr>
          <p:cNvPr id="43" name="Graphic 42" descr="Map compass">
            <a:extLst>
              <a:ext uri="{FF2B5EF4-FFF2-40B4-BE49-F238E27FC236}">
                <a16:creationId xmlns:a16="http://schemas.microsoft.com/office/drawing/2014/main" id="{DB381C0F-CC79-4181-B3E6-CE01523AE0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364105" y="3446094"/>
            <a:ext cx="318011" cy="300740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336F726D-84E8-40F9-ADB6-266FB2FA1F71}"/>
              </a:ext>
            </a:extLst>
          </p:cNvPr>
          <p:cNvSpPr txBox="1"/>
          <p:nvPr/>
        </p:nvSpPr>
        <p:spPr>
          <a:xfrm>
            <a:off x="9345185" y="3076126"/>
            <a:ext cx="294819" cy="3085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chemeClr val="accent1"/>
                </a:solidFill>
              </a:rPr>
              <a:t>N</a:t>
            </a:r>
          </a:p>
        </p:txBody>
      </p:sp>
      <p:sp>
        <p:nvSpPr>
          <p:cNvPr id="62" name="Flowchart: Extract 61">
            <a:extLst>
              <a:ext uri="{FF2B5EF4-FFF2-40B4-BE49-F238E27FC236}">
                <a16:creationId xmlns:a16="http://schemas.microsoft.com/office/drawing/2014/main" id="{7607E503-7C4E-4B9D-93A9-509E2108790B}"/>
              </a:ext>
            </a:extLst>
          </p:cNvPr>
          <p:cNvSpPr/>
          <p:nvPr/>
        </p:nvSpPr>
        <p:spPr>
          <a:xfrm rot="16200000">
            <a:off x="9681013" y="3191254"/>
            <a:ext cx="268556" cy="96607"/>
          </a:xfrm>
          <a:prstGeom prst="flowChartExtra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6295ABE3-E73E-49CF-A065-8BE7C4B55E02}"/>
              </a:ext>
            </a:extLst>
          </p:cNvPr>
          <p:cNvGrpSpPr/>
          <p:nvPr/>
        </p:nvGrpSpPr>
        <p:grpSpPr>
          <a:xfrm>
            <a:off x="2972" y="-31959"/>
            <a:ext cx="12192001" cy="430887"/>
            <a:chOff x="0" y="2909500"/>
            <a:chExt cx="12192001" cy="430887"/>
          </a:xfrm>
        </p:grpSpPr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8D5BD3F6-2D74-4063-B10E-540114A998EE}"/>
                </a:ext>
              </a:extLst>
            </p:cNvPr>
            <p:cNvSpPr/>
            <p:nvPr/>
          </p:nvSpPr>
          <p:spPr>
            <a:xfrm>
              <a:off x="0" y="2939749"/>
              <a:ext cx="12192001" cy="36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93" name="Picture 2" descr="Related image">
              <a:extLst>
                <a:ext uri="{FF2B5EF4-FFF2-40B4-BE49-F238E27FC236}">
                  <a16:creationId xmlns:a16="http://schemas.microsoft.com/office/drawing/2014/main" id="{9012132D-3AF5-4409-B508-B500AC96F4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70182" y="2939749"/>
              <a:ext cx="381187" cy="3811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B45079A4-C082-48F7-8103-5A0960BF47B8}"/>
                </a:ext>
              </a:extLst>
            </p:cNvPr>
            <p:cNvSpPr txBox="1"/>
            <p:nvPr/>
          </p:nvSpPr>
          <p:spPr>
            <a:xfrm>
              <a:off x="9050284" y="2909500"/>
              <a:ext cx="275240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CA" sz="1100" dirty="0">
                  <a:solidFill>
                    <a:schemeClr val="bg1"/>
                  </a:solidFill>
                  <a:hlinkClick r:id="rId8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shawn-uoguelph@email.ca</a:t>
              </a:r>
              <a:r>
                <a:rPr lang="en-CA" sz="1100" dirty="0">
                  <a:solidFill>
                    <a:schemeClr val="bg1"/>
                  </a:solidFill>
                </a:rPr>
                <a:t> (admin)</a:t>
              </a:r>
            </a:p>
            <a:p>
              <a:pPr algn="r"/>
              <a:r>
                <a:rPr lang="en-CA" sz="1100" dirty="0">
                  <a:solidFill>
                    <a:schemeClr val="bg1"/>
                  </a:solidFill>
                </a:rPr>
                <a:t>UNIVERSITY OF GUELPH</a:t>
              </a:r>
            </a:p>
          </p:txBody>
        </p:sp>
        <p:pic>
          <p:nvPicPr>
            <p:cNvPr id="95" name="Graphic 94" descr="Smiling face with no fill">
              <a:extLst>
                <a:ext uri="{FF2B5EF4-FFF2-40B4-BE49-F238E27FC236}">
                  <a16:creationId xmlns:a16="http://schemas.microsoft.com/office/drawing/2014/main" id="{E62F91EE-339C-4843-8CA2-C1CD563F17D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232138" y="2951232"/>
              <a:ext cx="288000" cy="288000"/>
            </a:xfrm>
            <a:prstGeom prst="rect">
              <a:avLst/>
            </a:prstGeom>
          </p:spPr>
        </p:pic>
        <p:pic>
          <p:nvPicPr>
            <p:cNvPr id="96" name="Graphic 95" descr="Question mark">
              <a:extLst>
                <a:ext uri="{FF2B5EF4-FFF2-40B4-BE49-F238E27FC236}">
                  <a16:creationId xmlns:a16="http://schemas.microsoft.com/office/drawing/2014/main" id="{CD57FEE1-E177-44E3-B44A-246F80B5DF9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8760798" y="2962471"/>
              <a:ext cx="288000" cy="288000"/>
            </a:xfrm>
            <a:prstGeom prst="rect">
              <a:avLst/>
            </a:prstGeom>
          </p:spPr>
        </p:pic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65476391-437B-4289-A3A7-832D286EF9E1}"/>
                </a:ext>
              </a:extLst>
            </p:cNvPr>
            <p:cNvSpPr/>
            <p:nvPr/>
          </p:nvSpPr>
          <p:spPr>
            <a:xfrm>
              <a:off x="101210" y="2962472"/>
              <a:ext cx="288000" cy="288000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CA" sz="700" dirty="0"/>
                <a:t>Logo</a:t>
              </a:r>
              <a:endParaRPr lang="en-CA" sz="600" dirty="0"/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80A99E68-5D11-414D-92E9-E793E3340E0B}"/>
                </a:ext>
              </a:extLst>
            </p:cNvPr>
            <p:cNvSpPr txBox="1"/>
            <p:nvPr/>
          </p:nvSpPr>
          <p:spPr>
            <a:xfrm>
              <a:off x="383364" y="2983448"/>
              <a:ext cx="26078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200" dirty="0">
                  <a:solidFill>
                    <a:schemeClr val="bg1"/>
                  </a:solidFill>
                </a:rPr>
                <a:t>University of Guelph ESAT</a:t>
              </a:r>
            </a:p>
          </p:txBody>
        </p:sp>
      </p:grpSp>
      <p:graphicFrame>
        <p:nvGraphicFramePr>
          <p:cNvPr id="67" name="Table 66">
            <a:extLst>
              <a:ext uri="{FF2B5EF4-FFF2-40B4-BE49-F238E27FC236}">
                <a16:creationId xmlns:a16="http://schemas.microsoft.com/office/drawing/2014/main" id="{609F34BE-2521-4B7B-AF4C-2031156D11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246017"/>
              </p:ext>
            </p:extLst>
          </p:nvPr>
        </p:nvGraphicFramePr>
        <p:xfrm>
          <a:off x="2090632" y="4907314"/>
          <a:ext cx="7769728" cy="1947984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519218">
                  <a:extLst>
                    <a:ext uri="{9D8B030D-6E8A-4147-A177-3AD203B41FA5}">
                      <a16:colId xmlns:a16="http://schemas.microsoft.com/office/drawing/2014/main" val="870851450"/>
                    </a:ext>
                  </a:extLst>
                </a:gridCol>
                <a:gridCol w="695325">
                  <a:extLst>
                    <a:ext uri="{9D8B030D-6E8A-4147-A177-3AD203B41FA5}">
                      <a16:colId xmlns:a16="http://schemas.microsoft.com/office/drawing/2014/main" val="1196878192"/>
                    </a:ext>
                  </a:extLst>
                </a:gridCol>
                <a:gridCol w="828675">
                  <a:extLst>
                    <a:ext uri="{9D8B030D-6E8A-4147-A177-3AD203B41FA5}">
                      <a16:colId xmlns:a16="http://schemas.microsoft.com/office/drawing/2014/main" val="4058391018"/>
                    </a:ext>
                  </a:extLst>
                </a:gridCol>
                <a:gridCol w="1057275">
                  <a:extLst>
                    <a:ext uri="{9D8B030D-6E8A-4147-A177-3AD203B41FA5}">
                      <a16:colId xmlns:a16="http://schemas.microsoft.com/office/drawing/2014/main" val="2407327584"/>
                    </a:ext>
                  </a:extLst>
                </a:gridCol>
                <a:gridCol w="962025">
                  <a:extLst>
                    <a:ext uri="{9D8B030D-6E8A-4147-A177-3AD203B41FA5}">
                      <a16:colId xmlns:a16="http://schemas.microsoft.com/office/drawing/2014/main" val="2297515603"/>
                    </a:ext>
                  </a:extLst>
                </a:gridCol>
                <a:gridCol w="742950">
                  <a:extLst>
                    <a:ext uri="{9D8B030D-6E8A-4147-A177-3AD203B41FA5}">
                      <a16:colId xmlns:a16="http://schemas.microsoft.com/office/drawing/2014/main" val="3255575357"/>
                    </a:ext>
                  </a:extLst>
                </a:gridCol>
                <a:gridCol w="1400175">
                  <a:extLst>
                    <a:ext uri="{9D8B030D-6E8A-4147-A177-3AD203B41FA5}">
                      <a16:colId xmlns:a16="http://schemas.microsoft.com/office/drawing/2014/main" val="3116716651"/>
                    </a:ext>
                  </a:extLst>
                </a:gridCol>
                <a:gridCol w="1564085">
                  <a:extLst>
                    <a:ext uri="{9D8B030D-6E8A-4147-A177-3AD203B41FA5}">
                      <a16:colId xmlns:a16="http://schemas.microsoft.com/office/drawing/2014/main" val="2134159632"/>
                    </a:ext>
                  </a:extLst>
                </a:gridCol>
              </a:tblGrid>
              <a:tr h="450128"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Select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LSD or Parcel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BMP area</a:t>
                      </a:r>
                    </a:p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(ha)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On-site effectiveness</a:t>
                      </a:r>
                    </a:p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(kg/ha/</a:t>
                      </a:r>
                      <a:r>
                        <a:rPr lang="en-CA" sz="1000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Off-site effectiveness</a:t>
                      </a:r>
                    </a:p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(kg/ha/</a:t>
                      </a:r>
                      <a:r>
                        <a:rPr lang="en-CA" sz="1000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Cost</a:t>
                      </a:r>
                    </a:p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($)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On-site </a:t>
                      </a:r>
                    </a:p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cost-effectiveness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Off-site </a:t>
                      </a:r>
                    </a:p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cost-effectiveness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0991502"/>
                  </a:ext>
                </a:extLst>
              </a:tr>
              <a:tr h="250004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1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5274275"/>
                  </a:ext>
                </a:extLst>
              </a:tr>
              <a:tr h="248156"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11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2186654"/>
                  </a:ext>
                </a:extLst>
              </a:tr>
              <a:tr h="24815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ym typeface="Wingdings 2" panose="05020102010507070707" pitchFamily="18" charset="2"/>
                        </a:rPr>
                        <a:t></a:t>
                      </a: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2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4765558"/>
                  </a:ext>
                </a:extLst>
              </a:tr>
              <a:tr h="24815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ym typeface="Wingdings 2" panose="05020102010507070707" pitchFamily="18" charset="2"/>
                        </a:rPr>
                        <a:t></a:t>
                      </a: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7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4712126"/>
                  </a:ext>
                </a:extLst>
              </a:tr>
              <a:tr h="24815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ym typeface="Wingdings 2" panose="05020102010507070707" pitchFamily="18" charset="2"/>
                        </a:rPr>
                        <a:t></a:t>
                      </a: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9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48700501"/>
                  </a:ext>
                </a:extLst>
              </a:tr>
              <a:tr h="24815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ym typeface="Wingdings 2" panose="05020102010507070707" pitchFamily="18" charset="2"/>
                        </a:rPr>
                        <a:t></a:t>
                      </a: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…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9293165"/>
                  </a:ext>
                </a:extLst>
              </a:tr>
            </a:tbl>
          </a:graphicData>
        </a:graphic>
      </p:graphicFrame>
      <p:sp>
        <p:nvSpPr>
          <p:cNvPr id="68" name="Rectangle 67">
            <a:extLst>
              <a:ext uri="{FF2B5EF4-FFF2-40B4-BE49-F238E27FC236}">
                <a16:creationId xmlns:a16="http://schemas.microsoft.com/office/drawing/2014/main" id="{5BD98676-0B3D-434B-97A5-3FC0ABC6CC4C}"/>
              </a:ext>
            </a:extLst>
          </p:cNvPr>
          <p:cNvSpPr/>
          <p:nvPr/>
        </p:nvSpPr>
        <p:spPr>
          <a:xfrm>
            <a:off x="9628698" y="5303074"/>
            <a:ext cx="231665" cy="1522669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9783DC37-66AB-46DD-8C2E-ADD478EE8B9C}"/>
              </a:ext>
            </a:extLst>
          </p:cNvPr>
          <p:cNvSpPr/>
          <p:nvPr/>
        </p:nvSpPr>
        <p:spPr>
          <a:xfrm>
            <a:off x="9634311" y="5595687"/>
            <a:ext cx="231665" cy="27091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70" name="Table 69">
            <a:extLst>
              <a:ext uri="{FF2B5EF4-FFF2-40B4-BE49-F238E27FC236}">
                <a16:creationId xmlns:a16="http://schemas.microsoft.com/office/drawing/2014/main" id="{A026E1AA-6F54-4659-A81E-B238770A47E9}"/>
              </a:ext>
            </a:extLst>
          </p:cNvPr>
          <p:cNvGraphicFramePr>
            <a:graphicFrameLocks noGrp="1"/>
          </p:cNvGraphicFramePr>
          <p:nvPr/>
        </p:nvGraphicFramePr>
        <p:xfrm>
          <a:off x="8192655" y="429469"/>
          <a:ext cx="1622636" cy="228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1318">
                  <a:extLst>
                    <a:ext uri="{9D8B030D-6E8A-4147-A177-3AD203B41FA5}">
                      <a16:colId xmlns:a16="http://schemas.microsoft.com/office/drawing/2014/main" val="1294337786"/>
                    </a:ext>
                  </a:extLst>
                </a:gridCol>
                <a:gridCol w="811318">
                  <a:extLst>
                    <a:ext uri="{9D8B030D-6E8A-4147-A177-3AD203B41FA5}">
                      <a16:colId xmlns:a16="http://schemas.microsoft.com/office/drawing/2014/main" val="2005279972"/>
                    </a:ext>
                  </a:extLst>
                </a:gridCol>
              </a:tblGrid>
              <a:tr h="186890"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Map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Satellite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041495"/>
                  </a:ext>
                </a:extLst>
              </a:tr>
            </a:tbl>
          </a:graphicData>
        </a:graphic>
      </p:graphicFrame>
      <p:sp>
        <p:nvSpPr>
          <p:cNvPr id="77" name="Rectangle 76">
            <a:extLst>
              <a:ext uri="{FF2B5EF4-FFF2-40B4-BE49-F238E27FC236}">
                <a16:creationId xmlns:a16="http://schemas.microsoft.com/office/drawing/2014/main" id="{AACFA92C-E0FE-4E3E-966F-9F4C7D56679B}"/>
              </a:ext>
            </a:extLst>
          </p:cNvPr>
          <p:cNvSpPr/>
          <p:nvPr/>
        </p:nvSpPr>
        <p:spPr>
          <a:xfrm>
            <a:off x="9975184" y="6317815"/>
            <a:ext cx="2069220" cy="4095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50" b="1" dirty="0"/>
              <a:t>Run Intelligent Selection </a:t>
            </a:r>
            <a:r>
              <a:rPr lang="en-CA" sz="1050" b="1" baseline="30000" dirty="0"/>
              <a:t>(?)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88B42B23-71F4-4407-B8E7-906781A97443}"/>
              </a:ext>
            </a:extLst>
          </p:cNvPr>
          <p:cNvSpPr txBox="1"/>
          <p:nvPr/>
        </p:nvSpPr>
        <p:spPr>
          <a:xfrm>
            <a:off x="9907553" y="1390241"/>
            <a:ext cx="96042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100" b="1" dirty="0"/>
              <a:t>Constraint </a:t>
            </a:r>
            <a:r>
              <a:rPr lang="en-CA" sz="1100" b="1" baseline="30000" dirty="0"/>
              <a:t>(?)</a:t>
            </a: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E7960F11-7391-4218-B1AA-FDD528D4AF29}"/>
              </a:ext>
            </a:extLst>
          </p:cNvPr>
          <p:cNvGrpSpPr/>
          <p:nvPr/>
        </p:nvGrpSpPr>
        <p:grpSpPr>
          <a:xfrm>
            <a:off x="10843266" y="1388465"/>
            <a:ext cx="1243852" cy="254021"/>
            <a:chOff x="5579169" y="1869065"/>
            <a:chExt cx="2438400" cy="511413"/>
          </a:xfrm>
        </p:grpSpPr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DB01A5D1-5497-411D-A4F6-F0BD21CC0B4A}"/>
                </a:ext>
              </a:extLst>
            </p:cNvPr>
            <p:cNvSpPr/>
            <p:nvPr/>
          </p:nvSpPr>
          <p:spPr>
            <a:xfrm>
              <a:off x="5579169" y="1869065"/>
              <a:ext cx="2438400" cy="51141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000" dirty="0"/>
                <a:t>Budget</a:t>
              </a:r>
            </a:p>
          </p:txBody>
        </p:sp>
        <p:sp>
          <p:nvSpPr>
            <p:cNvPr id="81" name="Isosceles Triangle 80">
              <a:extLst>
                <a:ext uri="{FF2B5EF4-FFF2-40B4-BE49-F238E27FC236}">
                  <a16:creationId xmlns:a16="http://schemas.microsoft.com/office/drawing/2014/main" id="{78362CC4-63C3-4984-AD98-53ED6EC80665}"/>
                </a:ext>
              </a:extLst>
            </p:cNvPr>
            <p:cNvSpPr/>
            <p:nvPr/>
          </p:nvSpPr>
          <p:spPr>
            <a:xfrm rot="10800000">
              <a:off x="7784931" y="2057208"/>
              <a:ext cx="144000" cy="143999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200"/>
            </a:p>
          </p:txBody>
        </p:sp>
      </p:grpSp>
      <p:sp>
        <p:nvSpPr>
          <p:cNvPr id="82" name="TextBox 81">
            <a:extLst>
              <a:ext uri="{FF2B5EF4-FFF2-40B4-BE49-F238E27FC236}">
                <a16:creationId xmlns:a16="http://schemas.microsoft.com/office/drawing/2014/main" id="{294FC769-293A-486C-A3CA-8E5D8CF741B7}"/>
              </a:ext>
            </a:extLst>
          </p:cNvPr>
          <p:cNvSpPr txBox="1"/>
          <p:nvPr/>
        </p:nvSpPr>
        <p:spPr>
          <a:xfrm>
            <a:off x="9860361" y="1827836"/>
            <a:ext cx="9829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100" b="1" dirty="0"/>
              <a:t>Target </a:t>
            </a:r>
            <a:r>
              <a:rPr lang="en-CA" sz="1100" b="1" baseline="30000" dirty="0"/>
              <a:t>(?)</a:t>
            </a:r>
          </a:p>
        </p:txBody>
      </p:sp>
      <p:graphicFrame>
        <p:nvGraphicFramePr>
          <p:cNvPr id="84" name="Table 83">
            <a:extLst>
              <a:ext uri="{FF2B5EF4-FFF2-40B4-BE49-F238E27FC236}">
                <a16:creationId xmlns:a16="http://schemas.microsoft.com/office/drawing/2014/main" id="{F378409E-F73D-42BB-97B7-603711C46CD2}"/>
              </a:ext>
            </a:extLst>
          </p:cNvPr>
          <p:cNvGraphicFramePr>
            <a:graphicFrameLocks noGrp="1"/>
          </p:cNvGraphicFramePr>
          <p:nvPr/>
        </p:nvGraphicFramePr>
        <p:xfrm>
          <a:off x="9977993" y="2599666"/>
          <a:ext cx="2176348" cy="14135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4596">
                  <a:extLst>
                    <a:ext uri="{9D8B030D-6E8A-4147-A177-3AD203B41FA5}">
                      <a16:colId xmlns:a16="http://schemas.microsoft.com/office/drawing/2014/main" val="1749140271"/>
                    </a:ext>
                  </a:extLst>
                </a:gridCol>
                <a:gridCol w="759681">
                  <a:extLst>
                    <a:ext uri="{9D8B030D-6E8A-4147-A177-3AD203B41FA5}">
                      <a16:colId xmlns:a16="http://schemas.microsoft.com/office/drawing/2014/main" val="4226717433"/>
                    </a:ext>
                  </a:extLst>
                </a:gridCol>
                <a:gridCol w="1122071">
                  <a:extLst>
                    <a:ext uri="{9D8B030D-6E8A-4147-A177-3AD203B41FA5}">
                      <a16:colId xmlns:a16="http://schemas.microsoft.com/office/drawing/2014/main" val="2569481145"/>
                    </a:ext>
                  </a:extLst>
                </a:gridCol>
              </a:tblGrid>
              <a:tr h="353386">
                <a:tc>
                  <a:txBody>
                    <a:bodyPr/>
                    <a:lstStyle/>
                    <a:p>
                      <a:r>
                        <a:rPr lang="en-CA" sz="1000" dirty="0"/>
                        <a:t>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52607"/>
                  </a:ext>
                </a:extLst>
              </a:tr>
              <a:tr h="353386">
                <a:tc>
                  <a:txBody>
                    <a:bodyPr/>
                    <a:lstStyle/>
                    <a:p>
                      <a:r>
                        <a:rPr lang="en-CA" sz="1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Budget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$ 20,000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9618606"/>
                  </a:ext>
                </a:extLst>
              </a:tr>
              <a:tr h="353386"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4527315"/>
                  </a:ext>
                </a:extLst>
              </a:tr>
              <a:tr h="353386"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050421"/>
                  </a:ext>
                </a:extLst>
              </a:tr>
            </a:tbl>
          </a:graphicData>
        </a:graphic>
      </p:graphicFrame>
      <p:sp>
        <p:nvSpPr>
          <p:cNvPr id="85" name="Rectangle 84">
            <a:extLst>
              <a:ext uri="{FF2B5EF4-FFF2-40B4-BE49-F238E27FC236}">
                <a16:creationId xmlns:a16="http://schemas.microsoft.com/office/drawing/2014/main" id="{939BE9A9-EFD7-435B-8BE8-83E686A64E03}"/>
              </a:ext>
            </a:extLst>
          </p:cNvPr>
          <p:cNvSpPr/>
          <p:nvPr/>
        </p:nvSpPr>
        <p:spPr>
          <a:xfrm>
            <a:off x="9977304" y="2257615"/>
            <a:ext cx="1033883" cy="2769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Add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1F4C2B8E-55D9-49FA-A097-F63ABB5572C0}"/>
              </a:ext>
            </a:extLst>
          </p:cNvPr>
          <p:cNvSpPr/>
          <p:nvPr/>
        </p:nvSpPr>
        <p:spPr>
          <a:xfrm>
            <a:off x="11178782" y="2250586"/>
            <a:ext cx="950276" cy="2769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Remove</a:t>
            </a: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49F469F1-239C-4CFF-B961-080087D56ACD}"/>
              </a:ext>
            </a:extLst>
          </p:cNvPr>
          <p:cNvSpPr/>
          <p:nvPr/>
        </p:nvSpPr>
        <p:spPr>
          <a:xfrm>
            <a:off x="9951896" y="904821"/>
            <a:ext cx="200025" cy="192688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100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C5C029B3-D515-4E14-BA45-20EA43AC36F9}"/>
              </a:ext>
            </a:extLst>
          </p:cNvPr>
          <p:cNvSpPr txBox="1"/>
          <p:nvPr/>
        </p:nvSpPr>
        <p:spPr>
          <a:xfrm>
            <a:off x="10145123" y="500220"/>
            <a:ext cx="7228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00" b="1" dirty="0">
                <a:solidFill>
                  <a:schemeClr val="accent1"/>
                </a:solidFill>
              </a:rPr>
              <a:t>Budget </a:t>
            </a:r>
            <a:r>
              <a:rPr lang="en-CA" sz="1000" b="1" baseline="30000" dirty="0">
                <a:solidFill>
                  <a:schemeClr val="accent1"/>
                </a:solidFill>
              </a:rPr>
              <a:t>(?)</a:t>
            </a: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259E0560-AD15-460E-BD77-688088A25546}"/>
              </a:ext>
            </a:extLst>
          </p:cNvPr>
          <p:cNvSpPr/>
          <p:nvPr/>
        </p:nvSpPr>
        <p:spPr>
          <a:xfrm>
            <a:off x="9952318" y="538564"/>
            <a:ext cx="200025" cy="192688"/>
          </a:xfrm>
          <a:prstGeom prst="ellipse">
            <a:avLst/>
          </a:prstGeom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100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67AA7DE2-5F17-46C9-8F58-F808DD2AC738}"/>
              </a:ext>
            </a:extLst>
          </p:cNvPr>
          <p:cNvSpPr txBox="1"/>
          <p:nvPr/>
        </p:nvSpPr>
        <p:spPr>
          <a:xfrm>
            <a:off x="10145123" y="890012"/>
            <a:ext cx="94379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00" dirty="0"/>
              <a:t>Eco-service </a:t>
            </a:r>
            <a:r>
              <a:rPr lang="en-CA" sz="1000" baseline="30000" dirty="0"/>
              <a:t>(?)</a:t>
            </a:r>
            <a:endParaRPr lang="en-CA" sz="1100" baseline="30000" dirty="0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1CE77742-3C6C-4D5B-9C84-7C2B51827996}"/>
              </a:ext>
            </a:extLst>
          </p:cNvPr>
          <p:cNvSpPr/>
          <p:nvPr/>
        </p:nvSpPr>
        <p:spPr>
          <a:xfrm>
            <a:off x="11178782" y="877380"/>
            <a:ext cx="863121" cy="24622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&lt;&lt; Weight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FF4241-3F53-4355-92BA-0CA30F81DA79}"/>
              </a:ext>
            </a:extLst>
          </p:cNvPr>
          <p:cNvSpPr txBox="1"/>
          <p:nvPr/>
        </p:nvSpPr>
        <p:spPr>
          <a:xfrm>
            <a:off x="10843266" y="1848247"/>
            <a:ext cx="12556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CA" sz="1000" dirty="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64429CDE-D253-4E7B-BCA5-845E3253967A}"/>
              </a:ext>
            </a:extLst>
          </p:cNvPr>
          <p:cNvSpPr txBox="1"/>
          <p:nvPr/>
        </p:nvSpPr>
        <p:spPr>
          <a:xfrm>
            <a:off x="584805" y="769356"/>
            <a:ext cx="1555021" cy="16927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lstStyle/>
          <a:p>
            <a:r>
              <a:rPr lang="en-CA" sz="1100" dirty="0"/>
              <a:t>Watershed information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6F8D7000-FD80-45A8-84A3-4283C6C4F829}"/>
              </a:ext>
            </a:extLst>
          </p:cNvPr>
          <p:cNvSpPr txBox="1"/>
          <p:nvPr/>
        </p:nvSpPr>
        <p:spPr>
          <a:xfrm>
            <a:off x="583873" y="1199501"/>
            <a:ext cx="1626354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CA" sz="1100" b="1" dirty="0">
                <a:solidFill>
                  <a:schemeClr val="accent1"/>
                </a:solidFill>
              </a:rPr>
              <a:t>Intelligent BMP selection</a:t>
            </a:r>
          </a:p>
        </p:txBody>
      </p:sp>
      <p:pic>
        <p:nvPicPr>
          <p:cNvPr id="99" name="Picture 98" descr="A picture containing text&#10;&#10;Description automatically generated">
            <a:extLst>
              <a:ext uri="{FF2B5EF4-FFF2-40B4-BE49-F238E27FC236}">
                <a16:creationId xmlns:a16="http://schemas.microsoft.com/office/drawing/2014/main" id="{B0A3C24C-F44B-4D02-BADD-BE3268449F6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904" y="747788"/>
            <a:ext cx="288000" cy="216000"/>
          </a:xfrm>
          <a:prstGeom prst="rect">
            <a:avLst/>
          </a:prstGeom>
        </p:spPr>
      </p:pic>
      <p:sp>
        <p:nvSpPr>
          <p:cNvPr id="101" name="Arrow: Chevron 100">
            <a:extLst>
              <a:ext uri="{FF2B5EF4-FFF2-40B4-BE49-F238E27FC236}">
                <a16:creationId xmlns:a16="http://schemas.microsoft.com/office/drawing/2014/main" id="{69A3D952-3125-4500-9035-BE55FBF01312}"/>
              </a:ext>
            </a:extLst>
          </p:cNvPr>
          <p:cNvSpPr/>
          <p:nvPr/>
        </p:nvSpPr>
        <p:spPr>
          <a:xfrm>
            <a:off x="81997" y="794843"/>
            <a:ext cx="80962" cy="116681"/>
          </a:xfrm>
          <a:prstGeom prst="chevron">
            <a:avLst>
              <a:gd name="adj" fmla="val 5588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pic>
        <p:nvPicPr>
          <p:cNvPr id="102" name="Graphic 101" descr="Lightbulb and gear">
            <a:extLst>
              <a:ext uri="{FF2B5EF4-FFF2-40B4-BE49-F238E27FC236}">
                <a16:creationId xmlns:a16="http://schemas.microsoft.com/office/drawing/2014/main" id="{1CA28652-5DE1-47D1-9A6E-8D3E437072F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32333" y="1148105"/>
            <a:ext cx="288000" cy="288000"/>
          </a:xfrm>
          <a:prstGeom prst="rect">
            <a:avLst/>
          </a:prstGeom>
        </p:spPr>
      </p:pic>
      <p:sp>
        <p:nvSpPr>
          <p:cNvPr id="103" name="Arrow: Chevron 102">
            <a:extLst>
              <a:ext uri="{FF2B5EF4-FFF2-40B4-BE49-F238E27FC236}">
                <a16:creationId xmlns:a16="http://schemas.microsoft.com/office/drawing/2014/main" id="{EDD95B84-9981-4D9C-A209-C48CDECB287D}"/>
              </a:ext>
            </a:extLst>
          </p:cNvPr>
          <p:cNvSpPr/>
          <p:nvPr/>
        </p:nvSpPr>
        <p:spPr>
          <a:xfrm rot="5400000">
            <a:off x="87893" y="1250657"/>
            <a:ext cx="80962" cy="116681"/>
          </a:xfrm>
          <a:prstGeom prst="chevron">
            <a:avLst>
              <a:gd name="adj" fmla="val 5588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567C9C86-A4D2-4DF4-91A3-2E2EBE194299}"/>
              </a:ext>
            </a:extLst>
          </p:cNvPr>
          <p:cNvGrpSpPr/>
          <p:nvPr/>
        </p:nvGrpSpPr>
        <p:grpSpPr>
          <a:xfrm>
            <a:off x="81997" y="2392791"/>
            <a:ext cx="1951335" cy="288000"/>
            <a:chOff x="76879" y="2649964"/>
            <a:chExt cx="1951335" cy="288000"/>
          </a:xfrm>
        </p:grpSpPr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9850739A-2AF7-415E-BE93-A94EC675B140}"/>
                </a:ext>
              </a:extLst>
            </p:cNvPr>
            <p:cNvSpPr txBox="1"/>
            <p:nvPr/>
          </p:nvSpPr>
          <p:spPr>
            <a:xfrm>
              <a:off x="601700" y="2702939"/>
              <a:ext cx="1426514" cy="1692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100" dirty="0"/>
                <a:t>BMP selection overview</a:t>
              </a:r>
            </a:p>
          </p:txBody>
        </p:sp>
        <p:sp>
          <p:nvSpPr>
            <p:cNvPr id="106" name="Arrow: Chevron 105">
              <a:extLst>
                <a:ext uri="{FF2B5EF4-FFF2-40B4-BE49-F238E27FC236}">
                  <a16:creationId xmlns:a16="http://schemas.microsoft.com/office/drawing/2014/main" id="{C3DF5E77-A8A5-46AE-B8F2-FDE2286D411F}"/>
                </a:ext>
              </a:extLst>
            </p:cNvPr>
            <p:cNvSpPr/>
            <p:nvPr/>
          </p:nvSpPr>
          <p:spPr>
            <a:xfrm>
              <a:off x="76879" y="2723173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111" name="Graphic 110" descr="List">
              <a:extLst>
                <a:ext uri="{FF2B5EF4-FFF2-40B4-BE49-F238E27FC236}">
                  <a16:creationId xmlns:a16="http://schemas.microsoft.com/office/drawing/2014/main" id="{C4761AD4-4739-4E2C-8FBA-29E8212A8BD9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247731" y="2649964"/>
              <a:ext cx="288000" cy="288000"/>
            </a:xfrm>
            <a:prstGeom prst="rect">
              <a:avLst/>
            </a:prstGeom>
          </p:spPr>
        </p:pic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775DF533-D6AF-4781-9C4D-6F1C135ADE6E}"/>
              </a:ext>
            </a:extLst>
          </p:cNvPr>
          <p:cNvGrpSpPr/>
          <p:nvPr/>
        </p:nvGrpSpPr>
        <p:grpSpPr>
          <a:xfrm>
            <a:off x="516090" y="1492952"/>
            <a:ext cx="1402355" cy="180000"/>
            <a:chOff x="352424" y="1962913"/>
            <a:chExt cx="1402355" cy="180000"/>
          </a:xfrm>
        </p:grpSpPr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0ACD566E-18BA-4911-9993-D29195E7C52D}"/>
                </a:ext>
              </a:extLst>
            </p:cNvPr>
            <p:cNvSpPr txBox="1"/>
            <p:nvPr/>
          </p:nvSpPr>
          <p:spPr>
            <a:xfrm>
              <a:off x="689431" y="1962914"/>
              <a:ext cx="1065348" cy="1692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>
                <a:defRPr sz="1100"/>
              </a:lvl1pPr>
            </a:lstStyle>
            <a:p>
              <a:r>
                <a:rPr lang="en-CA" dirty="0">
                  <a:solidFill>
                    <a:schemeClr val="tx1"/>
                  </a:solidFill>
                </a:rPr>
                <a:t>BMP Type 1</a:t>
              </a:r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F791791D-50A8-4915-9EF7-9528A5AE37B2}"/>
                </a:ext>
              </a:extLst>
            </p:cNvPr>
            <p:cNvSpPr/>
            <p:nvPr/>
          </p:nvSpPr>
          <p:spPr>
            <a:xfrm>
              <a:off x="352424" y="1962913"/>
              <a:ext cx="252000" cy="180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1A19691A-C5D3-42C4-B5F1-3F8A3A312D59}"/>
              </a:ext>
            </a:extLst>
          </p:cNvPr>
          <p:cNvGrpSpPr/>
          <p:nvPr/>
        </p:nvGrpSpPr>
        <p:grpSpPr>
          <a:xfrm>
            <a:off x="516090" y="1814608"/>
            <a:ext cx="1398324" cy="192137"/>
            <a:chOff x="352424" y="2313144"/>
            <a:chExt cx="1398324" cy="192137"/>
          </a:xfrm>
        </p:grpSpPr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C0CC293C-FE2A-430E-9DCC-90A688FC88A8}"/>
                </a:ext>
              </a:extLst>
            </p:cNvPr>
            <p:cNvSpPr txBox="1"/>
            <p:nvPr/>
          </p:nvSpPr>
          <p:spPr>
            <a:xfrm>
              <a:off x="685400" y="2313144"/>
              <a:ext cx="1065348" cy="1692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>
                <a:defRPr sz="1100">
                  <a:solidFill>
                    <a:schemeClr val="dk1"/>
                  </a:solidFill>
                </a:defRPr>
              </a:lvl1pPr>
              <a:lvl2pPr>
                <a:defRPr>
                  <a:solidFill>
                    <a:schemeClr val="dk1"/>
                  </a:solidFill>
                </a:defRPr>
              </a:lvl2pPr>
              <a:lvl3pPr>
                <a:defRPr>
                  <a:solidFill>
                    <a:schemeClr val="dk1"/>
                  </a:solidFill>
                </a:defRPr>
              </a:lvl3pPr>
              <a:lvl4pPr>
                <a:defRPr>
                  <a:solidFill>
                    <a:schemeClr val="dk1"/>
                  </a:solidFill>
                </a:defRPr>
              </a:lvl4pPr>
              <a:lvl5pPr>
                <a:defRPr>
                  <a:solidFill>
                    <a:schemeClr val="dk1"/>
                  </a:solidFill>
                </a:defRPr>
              </a:lvl5pPr>
              <a:lvl6pPr>
                <a:defRPr>
                  <a:solidFill>
                    <a:schemeClr val="dk1"/>
                  </a:solidFill>
                </a:defRPr>
              </a:lvl6pPr>
              <a:lvl7pPr>
                <a:defRPr>
                  <a:solidFill>
                    <a:schemeClr val="dk1"/>
                  </a:solidFill>
                </a:defRPr>
              </a:lvl7pPr>
              <a:lvl8pPr>
                <a:defRPr>
                  <a:solidFill>
                    <a:schemeClr val="dk1"/>
                  </a:solidFill>
                </a:defRPr>
              </a:lvl8pPr>
              <a:lvl9pPr>
                <a:defRPr>
                  <a:solidFill>
                    <a:schemeClr val="dk1"/>
                  </a:solidFill>
                </a:defRPr>
              </a:lvl9pPr>
            </a:lstStyle>
            <a:p>
              <a:r>
                <a:rPr lang="en-CA" dirty="0">
                  <a:solidFill>
                    <a:schemeClr val="tx1"/>
                  </a:solidFill>
                </a:rPr>
                <a:t>BMP Type 2</a:t>
              </a:r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E12D2849-9676-42FD-8EA7-3872EF892EE3}"/>
                </a:ext>
              </a:extLst>
            </p:cNvPr>
            <p:cNvSpPr/>
            <p:nvPr/>
          </p:nvSpPr>
          <p:spPr>
            <a:xfrm>
              <a:off x="352424" y="2325281"/>
              <a:ext cx="252000" cy="18000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4C9CF752-F978-4735-AC60-E860FCF7423E}"/>
              </a:ext>
            </a:extLst>
          </p:cNvPr>
          <p:cNvGrpSpPr/>
          <p:nvPr/>
        </p:nvGrpSpPr>
        <p:grpSpPr>
          <a:xfrm>
            <a:off x="575024" y="2148754"/>
            <a:ext cx="1339390" cy="169277"/>
            <a:chOff x="411358" y="2647290"/>
            <a:chExt cx="1339390" cy="169277"/>
          </a:xfrm>
        </p:grpSpPr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97E72B12-B4CD-4550-9811-877E5D675A1C}"/>
                </a:ext>
              </a:extLst>
            </p:cNvPr>
            <p:cNvSpPr txBox="1"/>
            <p:nvPr/>
          </p:nvSpPr>
          <p:spPr>
            <a:xfrm>
              <a:off x="689431" y="2647290"/>
              <a:ext cx="1061317" cy="1692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>
                <a:defRPr sz="1100">
                  <a:solidFill>
                    <a:schemeClr val="dk1"/>
                  </a:solidFill>
                </a:defRPr>
              </a:lvl1pPr>
              <a:lvl2pPr>
                <a:defRPr>
                  <a:solidFill>
                    <a:schemeClr val="dk1"/>
                  </a:solidFill>
                </a:defRPr>
              </a:lvl2pPr>
              <a:lvl3pPr>
                <a:defRPr>
                  <a:solidFill>
                    <a:schemeClr val="dk1"/>
                  </a:solidFill>
                </a:defRPr>
              </a:lvl3pPr>
              <a:lvl4pPr>
                <a:defRPr>
                  <a:solidFill>
                    <a:schemeClr val="dk1"/>
                  </a:solidFill>
                </a:defRPr>
              </a:lvl4pPr>
              <a:lvl5pPr>
                <a:defRPr>
                  <a:solidFill>
                    <a:schemeClr val="dk1"/>
                  </a:solidFill>
                </a:defRPr>
              </a:lvl5pPr>
              <a:lvl6pPr>
                <a:defRPr>
                  <a:solidFill>
                    <a:schemeClr val="dk1"/>
                  </a:solidFill>
                </a:defRPr>
              </a:lvl6pPr>
              <a:lvl7pPr>
                <a:defRPr>
                  <a:solidFill>
                    <a:schemeClr val="dk1"/>
                  </a:solidFill>
                </a:defRPr>
              </a:lvl7pPr>
              <a:lvl8pPr>
                <a:defRPr>
                  <a:solidFill>
                    <a:schemeClr val="dk1"/>
                  </a:solidFill>
                </a:defRPr>
              </a:lvl8pPr>
              <a:lvl9pPr>
                <a:defRPr>
                  <a:solidFill>
                    <a:schemeClr val="dk1"/>
                  </a:solidFill>
                </a:defRPr>
              </a:lvl9pPr>
            </a:lstStyle>
            <a:p>
              <a:r>
                <a:rPr lang="en-CA" dirty="0"/>
                <a:t>BMP Type 3</a:t>
              </a:r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FCE01E3F-FC2B-4D25-99C1-5F76ABEBF226}"/>
                </a:ext>
              </a:extLst>
            </p:cNvPr>
            <p:cNvSpPr/>
            <p:nvPr/>
          </p:nvSpPr>
          <p:spPr>
            <a:xfrm>
              <a:off x="411358" y="2662948"/>
              <a:ext cx="144000" cy="144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122" name="Arrow: Pentagon 121">
            <a:extLst>
              <a:ext uri="{FF2B5EF4-FFF2-40B4-BE49-F238E27FC236}">
                <a16:creationId xmlns:a16="http://schemas.microsoft.com/office/drawing/2014/main" id="{EF08FE54-0BAA-4EFB-837F-63EBA2918E3D}"/>
              </a:ext>
            </a:extLst>
          </p:cNvPr>
          <p:cNvSpPr/>
          <p:nvPr/>
        </p:nvSpPr>
        <p:spPr>
          <a:xfrm rot="5400000">
            <a:off x="9407806" y="4629517"/>
            <a:ext cx="170825" cy="720344"/>
          </a:xfrm>
          <a:prstGeom prst="homePlate">
            <a:avLst>
              <a:gd name="adj" fmla="val 67191"/>
            </a:avLst>
          </a:prstGeom>
          <a:solidFill>
            <a:schemeClr val="bg1">
              <a:lumMod val="95000"/>
              <a:alpha val="60000"/>
            </a:schemeClr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CA" sz="800" dirty="0">
                <a:solidFill>
                  <a:schemeClr val="bg1"/>
                </a:solidFill>
              </a:rPr>
              <a:t>Option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BD1350E1-F47E-424A-9096-AE8DCDCB8D64}"/>
              </a:ext>
            </a:extLst>
          </p:cNvPr>
          <p:cNvSpPr/>
          <p:nvPr/>
        </p:nvSpPr>
        <p:spPr>
          <a:xfrm>
            <a:off x="8223788" y="1159322"/>
            <a:ext cx="756000" cy="21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All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8C2C572B-FFBA-477A-879C-0B7CCE817020}"/>
              </a:ext>
            </a:extLst>
          </p:cNvPr>
          <p:cNvSpPr/>
          <p:nvPr/>
        </p:nvSpPr>
        <p:spPr>
          <a:xfrm>
            <a:off x="9044771" y="1163807"/>
            <a:ext cx="756000" cy="21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Clear</a:t>
            </a:r>
          </a:p>
        </p:txBody>
      </p: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13DF99C6-6045-4CBD-9B55-7A4389853387}"/>
              </a:ext>
            </a:extLst>
          </p:cNvPr>
          <p:cNvGrpSpPr/>
          <p:nvPr/>
        </p:nvGrpSpPr>
        <p:grpSpPr>
          <a:xfrm>
            <a:off x="8223786" y="790753"/>
            <a:ext cx="756000" cy="236069"/>
            <a:chOff x="6600137" y="1869065"/>
            <a:chExt cx="673312" cy="511413"/>
          </a:xfrm>
        </p:grpSpPr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5BCFFAB6-6B37-4A0E-85DF-9269185E4436}"/>
                </a:ext>
              </a:extLst>
            </p:cNvPr>
            <p:cNvSpPr/>
            <p:nvPr/>
          </p:nvSpPr>
          <p:spPr>
            <a:xfrm>
              <a:off x="6600137" y="1869065"/>
              <a:ext cx="673312" cy="51141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800" dirty="0"/>
                <a:t>Municipality</a:t>
              </a:r>
              <a:endParaRPr lang="en-CA" sz="1000" dirty="0"/>
            </a:p>
          </p:txBody>
        </p:sp>
        <p:sp>
          <p:nvSpPr>
            <p:cNvPr id="129" name="Isosceles Triangle 128">
              <a:extLst>
                <a:ext uri="{FF2B5EF4-FFF2-40B4-BE49-F238E27FC236}">
                  <a16:creationId xmlns:a16="http://schemas.microsoft.com/office/drawing/2014/main" id="{01CD2DE8-4926-4AAC-808E-3312286681CB}"/>
                </a:ext>
              </a:extLst>
            </p:cNvPr>
            <p:cNvSpPr/>
            <p:nvPr/>
          </p:nvSpPr>
          <p:spPr>
            <a:xfrm rot="10800000">
              <a:off x="7194224" y="2042940"/>
              <a:ext cx="64125" cy="155979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400"/>
            </a:p>
          </p:txBody>
        </p: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830FF681-E382-4FCA-9A2F-7A1E37676EF7}"/>
              </a:ext>
            </a:extLst>
          </p:cNvPr>
          <p:cNvGrpSpPr/>
          <p:nvPr/>
        </p:nvGrpSpPr>
        <p:grpSpPr>
          <a:xfrm>
            <a:off x="9037459" y="789882"/>
            <a:ext cx="756000" cy="236069"/>
            <a:chOff x="6600137" y="1869065"/>
            <a:chExt cx="673312" cy="511413"/>
          </a:xfrm>
        </p:grpSpPr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68A51C9F-9F0C-45BD-90DC-6B84B720E083}"/>
                </a:ext>
              </a:extLst>
            </p:cNvPr>
            <p:cNvSpPr/>
            <p:nvPr/>
          </p:nvSpPr>
          <p:spPr>
            <a:xfrm>
              <a:off x="6600137" y="1869065"/>
              <a:ext cx="673312" cy="51141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CA" sz="800" dirty="0" err="1"/>
                <a:t>Subwatershed</a:t>
              </a:r>
              <a:endParaRPr lang="en-CA" sz="1000" dirty="0"/>
            </a:p>
          </p:txBody>
        </p:sp>
        <p:sp>
          <p:nvSpPr>
            <p:cNvPr id="134" name="Isosceles Triangle 133">
              <a:extLst>
                <a:ext uri="{FF2B5EF4-FFF2-40B4-BE49-F238E27FC236}">
                  <a16:creationId xmlns:a16="http://schemas.microsoft.com/office/drawing/2014/main" id="{1AEB2C59-DEC4-4E7D-AE84-F36D70FCE285}"/>
                </a:ext>
              </a:extLst>
            </p:cNvPr>
            <p:cNvSpPr/>
            <p:nvPr/>
          </p:nvSpPr>
          <p:spPr>
            <a:xfrm rot="10800000">
              <a:off x="7194224" y="2042940"/>
              <a:ext cx="64125" cy="155979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400"/>
            </a:p>
          </p:txBody>
        </p:sp>
      </p:grpSp>
      <p:graphicFrame>
        <p:nvGraphicFramePr>
          <p:cNvPr id="137" name="Table 136">
            <a:extLst>
              <a:ext uri="{FF2B5EF4-FFF2-40B4-BE49-F238E27FC236}">
                <a16:creationId xmlns:a16="http://schemas.microsoft.com/office/drawing/2014/main" id="{FC08353B-7A54-446C-8869-7CDCB14E74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4900284"/>
              </p:ext>
            </p:extLst>
          </p:nvPr>
        </p:nvGraphicFramePr>
        <p:xfrm>
          <a:off x="6963415" y="642463"/>
          <a:ext cx="1218677" cy="920746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240110">
                  <a:extLst>
                    <a:ext uri="{9D8B030D-6E8A-4147-A177-3AD203B41FA5}">
                      <a16:colId xmlns:a16="http://schemas.microsoft.com/office/drawing/2014/main" val="2586563298"/>
                    </a:ext>
                  </a:extLst>
                </a:gridCol>
                <a:gridCol w="978567">
                  <a:extLst>
                    <a:ext uri="{9D8B030D-6E8A-4147-A177-3AD203B41FA5}">
                      <a16:colId xmlns:a16="http://schemas.microsoft.com/office/drawing/2014/main" val="1007114525"/>
                    </a:ext>
                  </a:extLst>
                </a:gridCol>
              </a:tblGrid>
              <a:tr h="271180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Boundary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9325452"/>
                  </a:ext>
                </a:extLst>
              </a:tr>
              <a:tr h="23808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Stream 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8218344"/>
                  </a:ext>
                </a:extLst>
              </a:tr>
              <a:tr h="299102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/>
                        <a:t>LSD or Parcel</a:t>
                      </a:r>
                    </a:p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/>
                        <a:t>BMP type 1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27544534"/>
                  </a:ext>
                </a:extLst>
              </a:tr>
            </a:tbl>
          </a:graphicData>
        </a:graphic>
      </p:graphicFrame>
      <p:grpSp>
        <p:nvGrpSpPr>
          <p:cNvPr id="138" name="Group 137">
            <a:extLst>
              <a:ext uri="{FF2B5EF4-FFF2-40B4-BE49-F238E27FC236}">
                <a16:creationId xmlns:a16="http://schemas.microsoft.com/office/drawing/2014/main" id="{0CD86880-14E4-45A8-9685-4C57F0259B64}"/>
              </a:ext>
            </a:extLst>
          </p:cNvPr>
          <p:cNvGrpSpPr/>
          <p:nvPr/>
        </p:nvGrpSpPr>
        <p:grpSpPr>
          <a:xfrm>
            <a:off x="6960438" y="437025"/>
            <a:ext cx="1218677" cy="1060446"/>
            <a:chOff x="6889233" y="429469"/>
            <a:chExt cx="1218677" cy="1060446"/>
          </a:xfrm>
        </p:grpSpPr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591A6A22-E46F-40E0-AF2D-B0B43C689D50}"/>
                </a:ext>
              </a:extLst>
            </p:cNvPr>
            <p:cNvGrpSpPr/>
            <p:nvPr/>
          </p:nvGrpSpPr>
          <p:grpSpPr>
            <a:xfrm>
              <a:off x="6889233" y="429469"/>
              <a:ext cx="1218677" cy="205437"/>
              <a:chOff x="6528872" y="1807230"/>
              <a:chExt cx="1795701" cy="449218"/>
            </a:xfrm>
          </p:grpSpPr>
          <p:sp>
            <p:nvSpPr>
              <p:cNvPr id="144" name="Rectangle 143">
                <a:extLst>
                  <a:ext uri="{FF2B5EF4-FFF2-40B4-BE49-F238E27FC236}">
                    <a16:creationId xmlns:a16="http://schemas.microsoft.com/office/drawing/2014/main" id="{6DC4D913-052F-474D-B3C3-27B7B20E5275}"/>
                  </a:ext>
                </a:extLst>
              </p:cNvPr>
              <p:cNvSpPr/>
              <p:nvPr/>
            </p:nvSpPr>
            <p:spPr>
              <a:xfrm>
                <a:off x="6528872" y="1807230"/>
                <a:ext cx="1795701" cy="44921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sz="900" dirty="0"/>
                  <a:t>Legend</a:t>
                </a:r>
              </a:p>
            </p:txBody>
          </p:sp>
          <p:sp>
            <p:nvSpPr>
              <p:cNvPr id="145" name="Isosceles Triangle 144">
                <a:extLst>
                  <a:ext uri="{FF2B5EF4-FFF2-40B4-BE49-F238E27FC236}">
                    <a16:creationId xmlns:a16="http://schemas.microsoft.com/office/drawing/2014/main" id="{6C00714F-CE87-4E0B-8F76-BE240B17AD18}"/>
                  </a:ext>
                </a:extLst>
              </p:cNvPr>
              <p:cNvSpPr/>
              <p:nvPr/>
            </p:nvSpPr>
            <p:spPr>
              <a:xfrm rot="10800000">
                <a:off x="7958571" y="1950338"/>
                <a:ext cx="144000" cy="14399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</p:grpSp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9D094DF5-35C9-482F-BA84-3D201975090F}"/>
                </a:ext>
              </a:extLst>
            </p:cNvPr>
            <p:cNvSpPr/>
            <p:nvPr/>
          </p:nvSpPr>
          <p:spPr>
            <a:xfrm>
              <a:off x="7202201" y="1196673"/>
              <a:ext cx="180000" cy="108000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dk1"/>
                </a:solidFill>
              </a:endParaRPr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BBD1489E-6D1F-492D-9A04-6FD745258029}"/>
                </a:ext>
              </a:extLst>
            </p:cNvPr>
            <p:cNvSpPr/>
            <p:nvPr/>
          </p:nvSpPr>
          <p:spPr>
            <a:xfrm>
              <a:off x="7219926" y="970881"/>
              <a:ext cx="180000" cy="72000"/>
            </a:xfrm>
            <a:custGeom>
              <a:avLst/>
              <a:gdLst>
                <a:gd name="connsiteX0" fmla="*/ 0 w 192882"/>
                <a:gd name="connsiteY0" fmla="*/ 83344 h 85725"/>
                <a:gd name="connsiteX1" fmla="*/ 76200 w 192882"/>
                <a:gd name="connsiteY1" fmla="*/ 0 h 85725"/>
                <a:gd name="connsiteX2" fmla="*/ 123825 w 192882"/>
                <a:gd name="connsiteY2" fmla="*/ 85725 h 85725"/>
                <a:gd name="connsiteX3" fmla="*/ 192882 w 192882"/>
                <a:gd name="connsiteY3" fmla="*/ 9525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882" h="85725">
                  <a:moveTo>
                    <a:pt x="0" y="83344"/>
                  </a:moveTo>
                  <a:lnTo>
                    <a:pt x="76200" y="0"/>
                  </a:lnTo>
                  <a:lnTo>
                    <a:pt x="123825" y="85725"/>
                  </a:lnTo>
                  <a:lnTo>
                    <a:pt x="192882" y="9525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C6FC55A2-8B80-4024-9643-5CB945EBB8F3}"/>
                </a:ext>
              </a:extLst>
            </p:cNvPr>
            <p:cNvSpPr/>
            <p:nvPr/>
          </p:nvSpPr>
          <p:spPr>
            <a:xfrm>
              <a:off x="7225483" y="665248"/>
              <a:ext cx="180000" cy="144000"/>
            </a:xfrm>
            <a:custGeom>
              <a:avLst/>
              <a:gdLst>
                <a:gd name="connsiteX0" fmla="*/ 9525 w 187325"/>
                <a:gd name="connsiteY0" fmla="*/ 149225 h 196850"/>
                <a:gd name="connsiteX1" fmla="*/ 0 w 187325"/>
                <a:gd name="connsiteY1" fmla="*/ 53975 h 196850"/>
                <a:gd name="connsiteX2" fmla="*/ 31750 w 187325"/>
                <a:gd name="connsiteY2" fmla="*/ 15875 h 196850"/>
                <a:gd name="connsiteX3" fmla="*/ 101600 w 187325"/>
                <a:gd name="connsiteY3" fmla="*/ 0 h 196850"/>
                <a:gd name="connsiteX4" fmla="*/ 155575 w 187325"/>
                <a:gd name="connsiteY4" fmla="*/ 57150 h 196850"/>
                <a:gd name="connsiteX5" fmla="*/ 187325 w 187325"/>
                <a:gd name="connsiteY5" fmla="*/ 123825 h 196850"/>
                <a:gd name="connsiteX6" fmla="*/ 114300 w 187325"/>
                <a:gd name="connsiteY6" fmla="*/ 168275 h 196850"/>
                <a:gd name="connsiteX7" fmla="*/ 53975 w 187325"/>
                <a:gd name="connsiteY7" fmla="*/ 196850 h 196850"/>
                <a:gd name="connsiteX8" fmla="*/ 9525 w 187325"/>
                <a:gd name="connsiteY8" fmla="*/ 149225 h 19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7325" h="196850">
                  <a:moveTo>
                    <a:pt x="9525" y="149225"/>
                  </a:moveTo>
                  <a:lnTo>
                    <a:pt x="0" y="53975"/>
                  </a:lnTo>
                  <a:lnTo>
                    <a:pt x="31750" y="15875"/>
                  </a:lnTo>
                  <a:lnTo>
                    <a:pt x="101600" y="0"/>
                  </a:lnTo>
                  <a:lnTo>
                    <a:pt x="155575" y="57150"/>
                  </a:lnTo>
                  <a:lnTo>
                    <a:pt x="187325" y="123825"/>
                  </a:lnTo>
                  <a:lnTo>
                    <a:pt x="114300" y="168275"/>
                  </a:lnTo>
                  <a:lnTo>
                    <a:pt x="53975" y="196850"/>
                  </a:lnTo>
                  <a:lnTo>
                    <a:pt x="9525" y="149225"/>
                  </a:lnTo>
                  <a:close/>
                </a:path>
              </a:pathLst>
            </a:cu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>
                <a:solidFill>
                  <a:schemeClr val="dk1"/>
                </a:solidFill>
              </a:endParaRPr>
            </a:p>
          </p:txBody>
        </p: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B6DCB851-4514-453F-93CD-B1F32771C976}"/>
                </a:ext>
              </a:extLst>
            </p:cNvPr>
            <p:cNvSpPr/>
            <p:nvPr/>
          </p:nvSpPr>
          <p:spPr>
            <a:xfrm>
              <a:off x="7203263" y="1381915"/>
              <a:ext cx="180000" cy="108000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dk1"/>
                </a:solidFill>
              </a:endParaRPr>
            </a:p>
          </p:txBody>
        </p:sp>
      </p:grpSp>
      <p:sp>
        <p:nvSpPr>
          <p:cNvPr id="110" name="Rectangle 109">
            <a:extLst>
              <a:ext uri="{FF2B5EF4-FFF2-40B4-BE49-F238E27FC236}">
                <a16:creationId xmlns:a16="http://schemas.microsoft.com/office/drawing/2014/main" id="{F47F7DBE-1DF6-4593-B095-383E0BC01E02}"/>
              </a:ext>
            </a:extLst>
          </p:cNvPr>
          <p:cNvSpPr/>
          <p:nvPr/>
        </p:nvSpPr>
        <p:spPr>
          <a:xfrm>
            <a:off x="-6036" y="-9773"/>
            <a:ext cx="12192000" cy="6858000"/>
          </a:xfrm>
          <a:prstGeom prst="rect">
            <a:avLst/>
          </a:pr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668361A-221D-4890-A97E-792B5D548F33}"/>
              </a:ext>
            </a:extLst>
          </p:cNvPr>
          <p:cNvGrpSpPr/>
          <p:nvPr/>
        </p:nvGrpSpPr>
        <p:grpSpPr>
          <a:xfrm>
            <a:off x="2393071" y="973851"/>
            <a:ext cx="3700709" cy="1239492"/>
            <a:chOff x="2393071" y="973851"/>
            <a:chExt cx="3700709" cy="1239492"/>
          </a:xfrm>
        </p:grpSpPr>
        <p:sp>
          <p:nvSpPr>
            <p:cNvPr id="5" name="Speech Bubble: Rectangle 4">
              <a:extLst>
                <a:ext uri="{FF2B5EF4-FFF2-40B4-BE49-F238E27FC236}">
                  <a16:creationId xmlns:a16="http://schemas.microsoft.com/office/drawing/2014/main" id="{1AEDA5ED-54EB-42CA-A81B-E77356225006}"/>
                </a:ext>
              </a:extLst>
            </p:cNvPr>
            <p:cNvSpPr/>
            <p:nvPr/>
          </p:nvSpPr>
          <p:spPr>
            <a:xfrm rot="5400000">
              <a:off x="3623680" y="-256758"/>
              <a:ext cx="1239492" cy="3700709"/>
            </a:xfrm>
            <a:prstGeom prst="wedgeRectCallout">
              <a:avLst>
                <a:gd name="adj1" fmla="val -22507"/>
                <a:gd name="adj2" fmla="val 56439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t" anchorCtr="0"/>
            <a:lstStyle/>
            <a:p>
              <a:r>
                <a:rPr lang="en-CA" sz="1200" dirty="0"/>
                <a:t>Intelligent BMP selection tool recommends BMPs in different locations according to user’s budget constraints or eco-service targets.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FB440B2-4DC2-4AF0-8053-5A2F00EB87EA}"/>
                </a:ext>
              </a:extLst>
            </p:cNvPr>
            <p:cNvSpPr/>
            <p:nvPr/>
          </p:nvSpPr>
          <p:spPr>
            <a:xfrm>
              <a:off x="4043849" y="1866768"/>
              <a:ext cx="738139" cy="259165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100" dirty="0"/>
                <a:t>Dismiss</a:t>
              </a:r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00A8F9E4-C67F-4213-B906-2075671430CA}"/>
                </a:ext>
              </a:extLst>
            </p:cNvPr>
            <p:cNvSpPr/>
            <p:nvPr/>
          </p:nvSpPr>
          <p:spPr>
            <a:xfrm>
              <a:off x="4886068" y="1867516"/>
              <a:ext cx="1186075" cy="259165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050" dirty="0"/>
                <a:t>Never show again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396805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A698550-FB6C-4999-9E14-EED704ECF0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6204034"/>
              </p:ext>
            </p:extLst>
          </p:nvPr>
        </p:nvGraphicFramePr>
        <p:xfrm>
          <a:off x="0" y="0"/>
          <a:ext cx="12191998" cy="685102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90801">
                  <a:extLst>
                    <a:ext uri="{9D8B030D-6E8A-4147-A177-3AD203B41FA5}">
                      <a16:colId xmlns:a16="http://schemas.microsoft.com/office/drawing/2014/main" val="2745701971"/>
                    </a:ext>
                  </a:extLst>
                </a:gridCol>
                <a:gridCol w="7776144">
                  <a:extLst>
                    <a:ext uri="{9D8B030D-6E8A-4147-A177-3AD203B41FA5}">
                      <a16:colId xmlns:a16="http://schemas.microsoft.com/office/drawing/2014/main" val="3724013289"/>
                    </a:ext>
                  </a:extLst>
                </a:gridCol>
                <a:gridCol w="2325053">
                  <a:extLst>
                    <a:ext uri="{9D8B030D-6E8A-4147-A177-3AD203B41FA5}">
                      <a16:colId xmlns:a16="http://schemas.microsoft.com/office/drawing/2014/main" val="1431369543"/>
                    </a:ext>
                  </a:extLst>
                </a:gridCol>
              </a:tblGrid>
              <a:tr h="350982">
                <a:tc gridSpan="3">
                  <a:txBody>
                    <a:bodyPr/>
                    <a:lstStyle/>
                    <a:p>
                      <a:endParaRPr lang="en-CA" sz="18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95523167"/>
                  </a:ext>
                </a:extLst>
              </a:tr>
              <a:tr h="4542530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2000" dirty="0"/>
                        <a:t>Base map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8301362"/>
                  </a:ext>
                </a:extLst>
              </a:tr>
              <a:tr h="1942732">
                <a:tc vMerge="1">
                  <a:txBody>
                    <a:bodyPr/>
                    <a:lstStyle/>
                    <a:p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67190758"/>
                  </a:ext>
                </a:extLst>
              </a:tr>
            </a:tbl>
          </a:graphicData>
        </a:graphic>
      </p:graphicFrame>
      <p:sp>
        <p:nvSpPr>
          <p:cNvPr id="16" name="Flowchart: Extract 15">
            <a:extLst>
              <a:ext uri="{FF2B5EF4-FFF2-40B4-BE49-F238E27FC236}">
                <a16:creationId xmlns:a16="http://schemas.microsoft.com/office/drawing/2014/main" id="{9337D849-34B8-4B17-95F2-D16AAD3E4D24}"/>
              </a:ext>
            </a:extLst>
          </p:cNvPr>
          <p:cNvSpPr/>
          <p:nvPr/>
        </p:nvSpPr>
        <p:spPr>
          <a:xfrm rot="5400000">
            <a:off x="2028313" y="3190366"/>
            <a:ext cx="223026" cy="98385"/>
          </a:xfrm>
          <a:prstGeom prst="flowChartExtra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686D646-B06A-4212-B79B-753EDF1FBD4D}"/>
              </a:ext>
            </a:extLst>
          </p:cNvPr>
          <p:cNvSpPr/>
          <p:nvPr/>
        </p:nvSpPr>
        <p:spPr>
          <a:xfrm>
            <a:off x="9407084" y="3799725"/>
            <a:ext cx="238478" cy="6984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+</a:t>
            </a:r>
          </a:p>
          <a:p>
            <a:pPr algn="ctr"/>
            <a:endParaRPr lang="en-CA" dirty="0"/>
          </a:p>
          <a:p>
            <a:pPr algn="ctr"/>
            <a:r>
              <a:rPr lang="en-CA" dirty="0">
                <a:sym typeface="Symbol" panose="05050102010706020507" pitchFamily="18" charset="2"/>
              </a:rPr>
              <a:t></a:t>
            </a:r>
            <a:endParaRPr lang="en-CA" dirty="0"/>
          </a:p>
        </p:txBody>
      </p:sp>
      <p:pic>
        <p:nvPicPr>
          <p:cNvPr id="23" name="Graphic 22" descr="World">
            <a:extLst>
              <a:ext uri="{FF2B5EF4-FFF2-40B4-BE49-F238E27FC236}">
                <a16:creationId xmlns:a16="http://schemas.microsoft.com/office/drawing/2014/main" id="{9507020A-1811-4735-A2F3-4B68E21537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69582" y="4552351"/>
            <a:ext cx="318011" cy="30074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E960B1AA-4CBA-42F0-8B56-8DFF6D655D9D}"/>
              </a:ext>
            </a:extLst>
          </p:cNvPr>
          <p:cNvGrpSpPr/>
          <p:nvPr/>
        </p:nvGrpSpPr>
        <p:grpSpPr>
          <a:xfrm>
            <a:off x="3572343" y="1095315"/>
            <a:ext cx="3437456" cy="3489079"/>
            <a:chOff x="3269673" y="1219200"/>
            <a:chExt cx="3437456" cy="3489079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7FA3ECCB-EAD4-4CEC-9AA3-23E6992DCE8D}"/>
                </a:ext>
              </a:extLst>
            </p:cNvPr>
            <p:cNvSpPr/>
            <p:nvPr/>
          </p:nvSpPr>
          <p:spPr>
            <a:xfrm>
              <a:off x="3269673" y="1219200"/>
              <a:ext cx="3437456" cy="3489079"/>
            </a:xfrm>
            <a:custGeom>
              <a:avLst/>
              <a:gdLst>
                <a:gd name="connsiteX0" fmla="*/ 2118266 w 3643907"/>
                <a:gd name="connsiteY0" fmla="*/ 87427 h 4033235"/>
                <a:gd name="connsiteX1" fmla="*/ 1691546 w 3643907"/>
                <a:gd name="connsiteY1" fmla="*/ 122261 h 4033235"/>
                <a:gd name="connsiteX2" fmla="*/ 1447706 w 3643907"/>
                <a:gd name="connsiteY2" fmla="*/ 200638 h 4033235"/>
                <a:gd name="connsiteX3" fmla="*/ 1108071 w 3643907"/>
                <a:gd name="connsiteY3" fmla="*/ 305141 h 4033235"/>
                <a:gd name="connsiteX4" fmla="*/ 925191 w 3643907"/>
                <a:gd name="connsiteY4" fmla="*/ 575107 h 4033235"/>
                <a:gd name="connsiteX5" fmla="*/ 925191 w 3643907"/>
                <a:gd name="connsiteY5" fmla="*/ 879907 h 4033235"/>
                <a:gd name="connsiteX6" fmla="*/ 881648 w 3643907"/>
                <a:gd name="connsiteY6" fmla="*/ 1263084 h 4033235"/>
                <a:gd name="connsiteX7" fmla="*/ 794563 w 3643907"/>
                <a:gd name="connsiteY7" fmla="*/ 1332752 h 4033235"/>
                <a:gd name="connsiteX8" fmla="*/ 585557 w 3643907"/>
                <a:gd name="connsiteY8" fmla="*/ 1393712 h 4033235"/>
                <a:gd name="connsiteX9" fmla="*/ 454928 w 3643907"/>
                <a:gd name="connsiteY9" fmla="*/ 1524341 h 4033235"/>
                <a:gd name="connsiteX10" fmla="*/ 385260 w 3643907"/>
                <a:gd name="connsiteY10" fmla="*/ 1715930 h 4033235"/>
                <a:gd name="connsiteX11" fmla="*/ 428803 w 3643907"/>
                <a:gd name="connsiteY11" fmla="*/ 2064272 h 4033235"/>
                <a:gd name="connsiteX12" fmla="*/ 515888 w 3643907"/>
                <a:gd name="connsiteY12" fmla="*/ 2203610 h 4033235"/>
                <a:gd name="connsiteX13" fmla="*/ 838106 w 3643907"/>
                <a:gd name="connsiteY13" fmla="*/ 2395198 h 4033235"/>
                <a:gd name="connsiteX14" fmla="*/ 1020986 w 3643907"/>
                <a:gd name="connsiteY14" fmla="*/ 2560661 h 4033235"/>
                <a:gd name="connsiteX15" fmla="*/ 1055820 w 3643907"/>
                <a:gd name="connsiteY15" fmla="*/ 2708707 h 4033235"/>
                <a:gd name="connsiteX16" fmla="*/ 1038403 w 3643907"/>
                <a:gd name="connsiteY16" fmla="*/ 2865461 h 4033235"/>
                <a:gd name="connsiteX17" fmla="*/ 751020 w 3643907"/>
                <a:gd name="connsiteY17" fmla="*/ 3118010 h 4033235"/>
                <a:gd name="connsiteX18" fmla="*/ 454928 w 3643907"/>
                <a:gd name="connsiteY18" fmla="*/ 3318307 h 4033235"/>
                <a:gd name="connsiteX19" fmla="*/ 176254 w 3643907"/>
                <a:gd name="connsiteY19" fmla="*/ 3466352 h 4033235"/>
                <a:gd name="connsiteX20" fmla="*/ 89168 w 3643907"/>
                <a:gd name="connsiteY20" fmla="*/ 3596981 h 4033235"/>
                <a:gd name="connsiteX21" fmla="*/ 36917 w 3643907"/>
                <a:gd name="connsiteY21" fmla="*/ 3823404 h 4033235"/>
                <a:gd name="connsiteX22" fmla="*/ 97877 w 3643907"/>
                <a:gd name="connsiteY22" fmla="*/ 3971450 h 4033235"/>
                <a:gd name="connsiteX23" fmla="*/ 1099363 w 3643907"/>
                <a:gd name="connsiteY23" fmla="*/ 4032410 h 4033235"/>
                <a:gd name="connsiteX24" fmla="*/ 1648003 w 3643907"/>
                <a:gd name="connsiteY24" fmla="*/ 3997575 h 4033235"/>
                <a:gd name="connsiteX25" fmla="*/ 2248894 w 3643907"/>
                <a:gd name="connsiteY25" fmla="*/ 3875655 h 4033235"/>
                <a:gd name="connsiteX26" fmla="*/ 2562403 w 3643907"/>
                <a:gd name="connsiteY26" fmla="*/ 3605690 h 4033235"/>
                <a:gd name="connsiteX27" fmla="*/ 3137168 w 3643907"/>
                <a:gd name="connsiteY27" fmla="*/ 3248638 h 4033235"/>
                <a:gd name="connsiteX28" fmla="*/ 3407134 w 3643907"/>
                <a:gd name="connsiteY28" fmla="*/ 2734832 h 4033235"/>
                <a:gd name="connsiteX29" fmla="*/ 3642266 w 3643907"/>
                <a:gd name="connsiteY29" fmla="*/ 2116524 h 4033235"/>
                <a:gd name="connsiteX30" fmla="*/ 3502928 w 3643907"/>
                <a:gd name="connsiteY30" fmla="*/ 1637552 h 4033235"/>
                <a:gd name="connsiteX31" fmla="*/ 3337466 w 3643907"/>
                <a:gd name="connsiteY31" fmla="*/ 1210832 h 4033235"/>
                <a:gd name="connsiteX32" fmla="*/ 3598723 w 3643907"/>
                <a:gd name="connsiteY32" fmla="*/ 827655 h 4033235"/>
                <a:gd name="connsiteX33" fmla="*/ 3520346 w 3643907"/>
                <a:gd name="connsiteY33" fmla="*/ 322558 h 4033235"/>
                <a:gd name="connsiteX34" fmla="*/ 3172003 w 3643907"/>
                <a:gd name="connsiteY34" fmla="*/ 87427 h 4033235"/>
                <a:gd name="connsiteX35" fmla="*/ 2423066 w 3643907"/>
                <a:gd name="connsiteY35" fmla="*/ 341 h 4033235"/>
                <a:gd name="connsiteX36" fmla="*/ 2118266 w 3643907"/>
                <a:gd name="connsiteY36" fmla="*/ 87427 h 4033235"/>
                <a:gd name="connsiteX0" fmla="*/ 2093566 w 3619207"/>
                <a:gd name="connsiteY0" fmla="*/ 87427 h 4054379"/>
                <a:gd name="connsiteX1" fmla="*/ 1666846 w 3619207"/>
                <a:gd name="connsiteY1" fmla="*/ 122261 h 4054379"/>
                <a:gd name="connsiteX2" fmla="*/ 1423006 w 3619207"/>
                <a:gd name="connsiteY2" fmla="*/ 200638 h 4054379"/>
                <a:gd name="connsiteX3" fmla="*/ 1083371 w 3619207"/>
                <a:gd name="connsiteY3" fmla="*/ 305141 h 4054379"/>
                <a:gd name="connsiteX4" fmla="*/ 900491 w 3619207"/>
                <a:gd name="connsiteY4" fmla="*/ 575107 h 4054379"/>
                <a:gd name="connsiteX5" fmla="*/ 900491 w 3619207"/>
                <a:gd name="connsiteY5" fmla="*/ 879907 h 4054379"/>
                <a:gd name="connsiteX6" fmla="*/ 856948 w 3619207"/>
                <a:gd name="connsiteY6" fmla="*/ 1263084 h 4054379"/>
                <a:gd name="connsiteX7" fmla="*/ 769863 w 3619207"/>
                <a:gd name="connsiteY7" fmla="*/ 1332752 h 4054379"/>
                <a:gd name="connsiteX8" fmla="*/ 560857 w 3619207"/>
                <a:gd name="connsiteY8" fmla="*/ 1393712 h 4054379"/>
                <a:gd name="connsiteX9" fmla="*/ 430228 w 3619207"/>
                <a:gd name="connsiteY9" fmla="*/ 1524341 h 4054379"/>
                <a:gd name="connsiteX10" fmla="*/ 360560 w 3619207"/>
                <a:gd name="connsiteY10" fmla="*/ 1715930 h 4054379"/>
                <a:gd name="connsiteX11" fmla="*/ 404103 w 3619207"/>
                <a:gd name="connsiteY11" fmla="*/ 2064272 h 4054379"/>
                <a:gd name="connsiteX12" fmla="*/ 491188 w 3619207"/>
                <a:gd name="connsiteY12" fmla="*/ 2203610 h 4054379"/>
                <a:gd name="connsiteX13" fmla="*/ 813406 w 3619207"/>
                <a:gd name="connsiteY13" fmla="*/ 2395198 h 4054379"/>
                <a:gd name="connsiteX14" fmla="*/ 996286 w 3619207"/>
                <a:gd name="connsiteY14" fmla="*/ 2560661 h 4054379"/>
                <a:gd name="connsiteX15" fmla="*/ 1031120 w 3619207"/>
                <a:gd name="connsiteY15" fmla="*/ 2708707 h 4054379"/>
                <a:gd name="connsiteX16" fmla="*/ 1013703 w 3619207"/>
                <a:gd name="connsiteY16" fmla="*/ 2865461 h 4054379"/>
                <a:gd name="connsiteX17" fmla="*/ 726320 w 3619207"/>
                <a:gd name="connsiteY17" fmla="*/ 3118010 h 4054379"/>
                <a:gd name="connsiteX18" fmla="*/ 430228 w 3619207"/>
                <a:gd name="connsiteY18" fmla="*/ 3318307 h 4054379"/>
                <a:gd name="connsiteX19" fmla="*/ 151554 w 3619207"/>
                <a:gd name="connsiteY19" fmla="*/ 3466352 h 4054379"/>
                <a:gd name="connsiteX20" fmla="*/ 64468 w 3619207"/>
                <a:gd name="connsiteY20" fmla="*/ 3596981 h 4054379"/>
                <a:gd name="connsiteX21" fmla="*/ 12217 w 3619207"/>
                <a:gd name="connsiteY21" fmla="*/ 3823404 h 4054379"/>
                <a:gd name="connsiteX22" fmla="*/ 114751 w 3619207"/>
                <a:gd name="connsiteY22" fmla="*/ 4039081 h 4054379"/>
                <a:gd name="connsiteX23" fmla="*/ 1074663 w 3619207"/>
                <a:gd name="connsiteY23" fmla="*/ 4032410 h 4054379"/>
                <a:gd name="connsiteX24" fmla="*/ 1623303 w 3619207"/>
                <a:gd name="connsiteY24" fmla="*/ 3997575 h 4054379"/>
                <a:gd name="connsiteX25" fmla="*/ 2224194 w 3619207"/>
                <a:gd name="connsiteY25" fmla="*/ 3875655 h 4054379"/>
                <a:gd name="connsiteX26" fmla="*/ 2537703 w 3619207"/>
                <a:gd name="connsiteY26" fmla="*/ 3605690 h 4054379"/>
                <a:gd name="connsiteX27" fmla="*/ 3112468 w 3619207"/>
                <a:gd name="connsiteY27" fmla="*/ 3248638 h 4054379"/>
                <a:gd name="connsiteX28" fmla="*/ 3382434 w 3619207"/>
                <a:gd name="connsiteY28" fmla="*/ 2734832 h 4054379"/>
                <a:gd name="connsiteX29" fmla="*/ 3617566 w 3619207"/>
                <a:gd name="connsiteY29" fmla="*/ 2116524 h 4054379"/>
                <a:gd name="connsiteX30" fmla="*/ 3478228 w 3619207"/>
                <a:gd name="connsiteY30" fmla="*/ 1637552 h 4054379"/>
                <a:gd name="connsiteX31" fmla="*/ 3312766 w 3619207"/>
                <a:gd name="connsiteY31" fmla="*/ 1210832 h 4054379"/>
                <a:gd name="connsiteX32" fmla="*/ 3574023 w 3619207"/>
                <a:gd name="connsiteY32" fmla="*/ 827655 h 4054379"/>
                <a:gd name="connsiteX33" fmla="*/ 3495646 w 3619207"/>
                <a:gd name="connsiteY33" fmla="*/ 322558 h 4054379"/>
                <a:gd name="connsiteX34" fmla="*/ 3147303 w 3619207"/>
                <a:gd name="connsiteY34" fmla="*/ 87427 h 4054379"/>
                <a:gd name="connsiteX35" fmla="*/ 2398366 w 3619207"/>
                <a:gd name="connsiteY35" fmla="*/ 341 h 4054379"/>
                <a:gd name="connsiteX36" fmla="*/ 2093566 w 3619207"/>
                <a:gd name="connsiteY36" fmla="*/ 87427 h 4054379"/>
                <a:gd name="connsiteX0" fmla="*/ 2093566 w 3618850"/>
                <a:gd name="connsiteY0" fmla="*/ 87427 h 4054379"/>
                <a:gd name="connsiteX1" fmla="*/ 1666846 w 3618850"/>
                <a:gd name="connsiteY1" fmla="*/ 122261 h 4054379"/>
                <a:gd name="connsiteX2" fmla="*/ 1423006 w 3618850"/>
                <a:gd name="connsiteY2" fmla="*/ 200638 h 4054379"/>
                <a:gd name="connsiteX3" fmla="*/ 1083371 w 3618850"/>
                <a:gd name="connsiteY3" fmla="*/ 305141 h 4054379"/>
                <a:gd name="connsiteX4" fmla="*/ 900491 w 3618850"/>
                <a:gd name="connsiteY4" fmla="*/ 575107 h 4054379"/>
                <a:gd name="connsiteX5" fmla="*/ 900491 w 3618850"/>
                <a:gd name="connsiteY5" fmla="*/ 879907 h 4054379"/>
                <a:gd name="connsiteX6" fmla="*/ 856948 w 3618850"/>
                <a:gd name="connsiteY6" fmla="*/ 1263084 h 4054379"/>
                <a:gd name="connsiteX7" fmla="*/ 769863 w 3618850"/>
                <a:gd name="connsiteY7" fmla="*/ 1332752 h 4054379"/>
                <a:gd name="connsiteX8" fmla="*/ 560857 w 3618850"/>
                <a:gd name="connsiteY8" fmla="*/ 1393712 h 4054379"/>
                <a:gd name="connsiteX9" fmla="*/ 430228 w 3618850"/>
                <a:gd name="connsiteY9" fmla="*/ 1524341 h 4054379"/>
                <a:gd name="connsiteX10" fmla="*/ 360560 w 3618850"/>
                <a:gd name="connsiteY10" fmla="*/ 1715930 h 4054379"/>
                <a:gd name="connsiteX11" fmla="*/ 404103 w 3618850"/>
                <a:gd name="connsiteY11" fmla="*/ 2064272 h 4054379"/>
                <a:gd name="connsiteX12" fmla="*/ 491188 w 3618850"/>
                <a:gd name="connsiteY12" fmla="*/ 2203610 h 4054379"/>
                <a:gd name="connsiteX13" fmla="*/ 813406 w 3618850"/>
                <a:gd name="connsiteY13" fmla="*/ 2395198 h 4054379"/>
                <a:gd name="connsiteX14" fmla="*/ 996286 w 3618850"/>
                <a:gd name="connsiteY14" fmla="*/ 2560661 h 4054379"/>
                <a:gd name="connsiteX15" fmla="*/ 1031120 w 3618850"/>
                <a:gd name="connsiteY15" fmla="*/ 2708707 h 4054379"/>
                <a:gd name="connsiteX16" fmla="*/ 1013703 w 3618850"/>
                <a:gd name="connsiteY16" fmla="*/ 2865461 h 4054379"/>
                <a:gd name="connsiteX17" fmla="*/ 726320 w 3618850"/>
                <a:gd name="connsiteY17" fmla="*/ 3118010 h 4054379"/>
                <a:gd name="connsiteX18" fmla="*/ 430228 w 3618850"/>
                <a:gd name="connsiteY18" fmla="*/ 3318307 h 4054379"/>
                <a:gd name="connsiteX19" fmla="*/ 151554 w 3618850"/>
                <a:gd name="connsiteY19" fmla="*/ 3466352 h 4054379"/>
                <a:gd name="connsiteX20" fmla="*/ 64468 w 3618850"/>
                <a:gd name="connsiteY20" fmla="*/ 3596981 h 4054379"/>
                <a:gd name="connsiteX21" fmla="*/ 12217 w 3618850"/>
                <a:gd name="connsiteY21" fmla="*/ 3823404 h 4054379"/>
                <a:gd name="connsiteX22" fmla="*/ 114751 w 3618850"/>
                <a:gd name="connsiteY22" fmla="*/ 4039081 h 4054379"/>
                <a:gd name="connsiteX23" fmla="*/ 1074663 w 3618850"/>
                <a:gd name="connsiteY23" fmla="*/ 4032410 h 4054379"/>
                <a:gd name="connsiteX24" fmla="*/ 1623303 w 3618850"/>
                <a:gd name="connsiteY24" fmla="*/ 3997575 h 4054379"/>
                <a:gd name="connsiteX25" fmla="*/ 2224194 w 3618850"/>
                <a:gd name="connsiteY25" fmla="*/ 3875655 h 4054379"/>
                <a:gd name="connsiteX26" fmla="*/ 2537703 w 3618850"/>
                <a:gd name="connsiteY26" fmla="*/ 3605690 h 4054379"/>
                <a:gd name="connsiteX27" fmla="*/ 3112468 w 3618850"/>
                <a:gd name="connsiteY27" fmla="*/ 3248638 h 4054379"/>
                <a:gd name="connsiteX28" fmla="*/ 3382434 w 3618850"/>
                <a:gd name="connsiteY28" fmla="*/ 2734832 h 4054379"/>
                <a:gd name="connsiteX29" fmla="*/ 3617566 w 3618850"/>
                <a:gd name="connsiteY29" fmla="*/ 2116524 h 4054379"/>
                <a:gd name="connsiteX30" fmla="*/ 3478228 w 3618850"/>
                <a:gd name="connsiteY30" fmla="*/ 1637552 h 4054379"/>
                <a:gd name="connsiteX31" fmla="*/ 3512323 w 3618850"/>
                <a:gd name="connsiteY31" fmla="*/ 1219287 h 4054379"/>
                <a:gd name="connsiteX32" fmla="*/ 3574023 w 3618850"/>
                <a:gd name="connsiteY32" fmla="*/ 827655 h 4054379"/>
                <a:gd name="connsiteX33" fmla="*/ 3495646 w 3618850"/>
                <a:gd name="connsiteY33" fmla="*/ 322558 h 4054379"/>
                <a:gd name="connsiteX34" fmla="*/ 3147303 w 3618850"/>
                <a:gd name="connsiteY34" fmla="*/ 87427 h 4054379"/>
                <a:gd name="connsiteX35" fmla="*/ 2398366 w 3618850"/>
                <a:gd name="connsiteY35" fmla="*/ 341 h 4054379"/>
                <a:gd name="connsiteX36" fmla="*/ 2093566 w 3618850"/>
                <a:gd name="connsiteY36" fmla="*/ 87427 h 4054379"/>
                <a:gd name="connsiteX0" fmla="*/ 2093566 w 3715411"/>
                <a:gd name="connsiteY0" fmla="*/ 87427 h 4054379"/>
                <a:gd name="connsiteX1" fmla="*/ 1666846 w 3715411"/>
                <a:gd name="connsiteY1" fmla="*/ 122261 h 4054379"/>
                <a:gd name="connsiteX2" fmla="*/ 1423006 w 3715411"/>
                <a:gd name="connsiteY2" fmla="*/ 200638 h 4054379"/>
                <a:gd name="connsiteX3" fmla="*/ 1083371 w 3715411"/>
                <a:gd name="connsiteY3" fmla="*/ 305141 h 4054379"/>
                <a:gd name="connsiteX4" fmla="*/ 900491 w 3715411"/>
                <a:gd name="connsiteY4" fmla="*/ 575107 h 4054379"/>
                <a:gd name="connsiteX5" fmla="*/ 900491 w 3715411"/>
                <a:gd name="connsiteY5" fmla="*/ 879907 h 4054379"/>
                <a:gd name="connsiteX6" fmla="*/ 856948 w 3715411"/>
                <a:gd name="connsiteY6" fmla="*/ 1263084 h 4054379"/>
                <a:gd name="connsiteX7" fmla="*/ 769863 w 3715411"/>
                <a:gd name="connsiteY7" fmla="*/ 1332752 h 4054379"/>
                <a:gd name="connsiteX8" fmla="*/ 560857 w 3715411"/>
                <a:gd name="connsiteY8" fmla="*/ 1393712 h 4054379"/>
                <a:gd name="connsiteX9" fmla="*/ 430228 w 3715411"/>
                <a:gd name="connsiteY9" fmla="*/ 1524341 h 4054379"/>
                <a:gd name="connsiteX10" fmla="*/ 360560 w 3715411"/>
                <a:gd name="connsiteY10" fmla="*/ 1715930 h 4054379"/>
                <a:gd name="connsiteX11" fmla="*/ 404103 w 3715411"/>
                <a:gd name="connsiteY11" fmla="*/ 2064272 h 4054379"/>
                <a:gd name="connsiteX12" fmla="*/ 491188 w 3715411"/>
                <a:gd name="connsiteY12" fmla="*/ 2203610 h 4054379"/>
                <a:gd name="connsiteX13" fmla="*/ 813406 w 3715411"/>
                <a:gd name="connsiteY13" fmla="*/ 2395198 h 4054379"/>
                <a:gd name="connsiteX14" fmla="*/ 996286 w 3715411"/>
                <a:gd name="connsiteY14" fmla="*/ 2560661 h 4054379"/>
                <a:gd name="connsiteX15" fmla="*/ 1031120 w 3715411"/>
                <a:gd name="connsiteY15" fmla="*/ 2708707 h 4054379"/>
                <a:gd name="connsiteX16" fmla="*/ 1013703 w 3715411"/>
                <a:gd name="connsiteY16" fmla="*/ 2865461 h 4054379"/>
                <a:gd name="connsiteX17" fmla="*/ 726320 w 3715411"/>
                <a:gd name="connsiteY17" fmla="*/ 3118010 h 4054379"/>
                <a:gd name="connsiteX18" fmla="*/ 430228 w 3715411"/>
                <a:gd name="connsiteY18" fmla="*/ 3318307 h 4054379"/>
                <a:gd name="connsiteX19" fmla="*/ 151554 w 3715411"/>
                <a:gd name="connsiteY19" fmla="*/ 3466352 h 4054379"/>
                <a:gd name="connsiteX20" fmla="*/ 64468 w 3715411"/>
                <a:gd name="connsiteY20" fmla="*/ 3596981 h 4054379"/>
                <a:gd name="connsiteX21" fmla="*/ 12217 w 3715411"/>
                <a:gd name="connsiteY21" fmla="*/ 3823404 h 4054379"/>
                <a:gd name="connsiteX22" fmla="*/ 114751 w 3715411"/>
                <a:gd name="connsiteY22" fmla="*/ 4039081 h 4054379"/>
                <a:gd name="connsiteX23" fmla="*/ 1074663 w 3715411"/>
                <a:gd name="connsiteY23" fmla="*/ 4032410 h 4054379"/>
                <a:gd name="connsiteX24" fmla="*/ 1623303 w 3715411"/>
                <a:gd name="connsiteY24" fmla="*/ 3997575 h 4054379"/>
                <a:gd name="connsiteX25" fmla="*/ 2224194 w 3715411"/>
                <a:gd name="connsiteY25" fmla="*/ 3875655 h 4054379"/>
                <a:gd name="connsiteX26" fmla="*/ 2537703 w 3715411"/>
                <a:gd name="connsiteY26" fmla="*/ 3605690 h 4054379"/>
                <a:gd name="connsiteX27" fmla="*/ 3112468 w 3715411"/>
                <a:gd name="connsiteY27" fmla="*/ 3248638 h 4054379"/>
                <a:gd name="connsiteX28" fmla="*/ 3382434 w 3715411"/>
                <a:gd name="connsiteY28" fmla="*/ 2734832 h 4054379"/>
                <a:gd name="connsiteX29" fmla="*/ 3617566 w 3715411"/>
                <a:gd name="connsiteY29" fmla="*/ 2116524 h 4054379"/>
                <a:gd name="connsiteX30" fmla="*/ 3478228 w 3715411"/>
                <a:gd name="connsiteY30" fmla="*/ 1637552 h 4054379"/>
                <a:gd name="connsiteX31" fmla="*/ 3512323 w 3715411"/>
                <a:gd name="connsiteY31" fmla="*/ 1219287 h 4054379"/>
                <a:gd name="connsiteX32" fmla="*/ 3715377 w 3715411"/>
                <a:gd name="connsiteY32" fmla="*/ 785386 h 4054379"/>
                <a:gd name="connsiteX33" fmla="*/ 3495646 w 3715411"/>
                <a:gd name="connsiteY33" fmla="*/ 322558 h 4054379"/>
                <a:gd name="connsiteX34" fmla="*/ 3147303 w 3715411"/>
                <a:gd name="connsiteY34" fmla="*/ 87427 h 4054379"/>
                <a:gd name="connsiteX35" fmla="*/ 2398366 w 3715411"/>
                <a:gd name="connsiteY35" fmla="*/ 341 h 4054379"/>
                <a:gd name="connsiteX36" fmla="*/ 2093566 w 3715411"/>
                <a:gd name="connsiteY36" fmla="*/ 87427 h 4054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3715411" h="4054379">
                  <a:moveTo>
                    <a:pt x="2093566" y="87427"/>
                  </a:moveTo>
                  <a:cubicBezTo>
                    <a:pt x="1971646" y="107747"/>
                    <a:pt x="1778606" y="103393"/>
                    <a:pt x="1666846" y="122261"/>
                  </a:cubicBezTo>
                  <a:cubicBezTo>
                    <a:pt x="1555086" y="141129"/>
                    <a:pt x="1423006" y="200638"/>
                    <a:pt x="1423006" y="200638"/>
                  </a:cubicBezTo>
                  <a:cubicBezTo>
                    <a:pt x="1325760" y="231118"/>
                    <a:pt x="1170457" y="242729"/>
                    <a:pt x="1083371" y="305141"/>
                  </a:cubicBezTo>
                  <a:cubicBezTo>
                    <a:pt x="996285" y="367553"/>
                    <a:pt x="930971" y="479313"/>
                    <a:pt x="900491" y="575107"/>
                  </a:cubicBezTo>
                  <a:cubicBezTo>
                    <a:pt x="870011" y="670901"/>
                    <a:pt x="907748" y="765244"/>
                    <a:pt x="900491" y="879907"/>
                  </a:cubicBezTo>
                  <a:cubicBezTo>
                    <a:pt x="893234" y="994570"/>
                    <a:pt x="878719" y="1187610"/>
                    <a:pt x="856948" y="1263084"/>
                  </a:cubicBezTo>
                  <a:cubicBezTo>
                    <a:pt x="835177" y="1338558"/>
                    <a:pt x="819211" y="1310981"/>
                    <a:pt x="769863" y="1332752"/>
                  </a:cubicBezTo>
                  <a:cubicBezTo>
                    <a:pt x="720515" y="1354523"/>
                    <a:pt x="617463" y="1361781"/>
                    <a:pt x="560857" y="1393712"/>
                  </a:cubicBezTo>
                  <a:cubicBezTo>
                    <a:pt x="504251" y="1425643"/>
                    <a:pt x="463611" y="1470638"/>
                    <a:pt x="430228" y="1524341"/>
                  </a:cubicBezTo>
                  <a:cubicBezTo>
                    <a:pt x="396845" y="1578044"/>
                    <a:pt x="364914" y="1625942"/>
                    <a:pt x="360560" y="1715930"/>
                  </a:cubicBezTo>
                  <a:cubicBezTo>
                    <a:pt x="356206" y="1805919"/>
                    <a:pt x="382332" y="1982992"/>
                    <a:pt x="404103" y="2064272"/>
                  </a:cubicBezTo>
                  <a:cubicBezTo>
                    <a:pt x="425874" y="2145552"/>
                    <a:pt x="422971" y="2148456"/>
                    <a:pt x="491188" y="2203610"/>
                  </a:cubicBezTo>
                  <a:cubicBezTo>
                    <a:pt x="559405" y="2258764"/>
                    <a:pt x="729223" y="2335690"/>
                    <a:pt x="813406" y="2395198"/>
                  </a:cubicBezTo>
                  <a:cubicBezTo>
                    <a:pt x="897589" y="2454706"/>
                    <a:pt x="960000" y="2508410"/>
                    <a:pt x="996286" y="2560661"/>
                  </a:cubicBezTo>
                  <a:cubicBezTo>
                    <a:pt x="1032572" y="2612912"/>
                    <a:pt x="1028217" y="2657907"/>
                    <a:pt x="1031120" y="2708707"/>
                  </a:cubicBezTo>
                  <a:cubicBezTo>
                    <a:pt x="1034023" y="2759507"/>
                    <a:pt x="1064503" y="2797244"/>
                    <a:pt x="1013703" y="2865461"/>
                  </a:cubicBezTo>
                  <a:cubicBezTo>
                    <a:pt x="962903" y="2933678"/>
                    <a:pt x="823566" y="3042536"/>
                    <a:pt x="726320" y="3118010"/>
                  </a:cubicBezTo>
                  <a:cubicBezTo>
                    <a:pt x="629074" y="3193484"/>
                    <a:pt x="526022" y="3260250"/>
                    <a:pt x="430228" y="3318307"/>
                  </a:cubicBezTo>
                  <a:cubicBezTo>
                    <a:pt x="334434" y="3376364"/>
                    <a:pt x="212514" y="3419906"/>
                    <a:pt x="151554" y="3466352"/>
                  </a:cubicBezTo>
                  <a:cubicBezTo>
                    <a:pt x="90594" y="3512798"/>
                    <a:pt x="87691" y="3537472"/>
                    <a:pt x="64468" y="3596981"/>
                  </a:cubicBezTo>
                  <a:cubicBezTo>
                    <a:pt x="41245" y="3656490"/>
                    <a:pt x="3837" y="3749721"/>
                    <a:pt x="12217" y="3823404"/>
                  </a:cubicBezTo>
                  <a:cubicBezTo>
                    <a:pt x="20597" y="3897087"/>
                    <a:pt x="-62323" y="4004247"/>
                    <a:pt x="114751" y="4039081"/>
                  </a:cubicBezTo>
                  <a:cubicBezTo>
                    <a:pt x="291825" y="4073915"/>
                    <a:pt x="823238" y="4039328"/>
                    <a:pt x="1074663" y="4032410"/>
                  </a:cubicBezTo>
                  <a:cubicBezTo>
                    <a:pt x="1326088" y="4025492"/>
                    <a:pt x="1431715" y="4023701"/>
                    <a:pt x="1623303" y="3997575"/>
                  </a:cubicBezTo>
                  <a:cubicBezTo>
                    <a:pt x="1814891" y="3971449"/>
                    <a:pt x="2071794" y="3940969"/>
                    <a:pt x="2224194" y="3875655"/>
                  </a:cubicBezTo>
                  <a:cubicBezTo>
                    <a:pt x="2376594" y="3810341"/>
                    <a:pt x="2389657" y="3710193"/>
                    <a:pt x="2537703" y="3605690"/>
                  </a:cubicBezTo>
                  <a:cubicBezTo>
                    <a:pt x="2685749" y="3501187"/>
                    <a:pt x="2971679" y="3393781"/>
                    <a:pt x="3112468" y="3248638"/>
                  </a:cubicBezTo>
                  <a:cubicBezTo>
                    <a:pt x="3253257" y="3103495"/>
                    <a:pt x="3298251" y="2923518"/>
                    <a:pt x="3382434" y="2734832"/>
                  </a:cubicBezTo>
                  <a:cubicBezTo>
                    <a:pt x="3466617" y="2546146"/>
                    <a:pt x="3601600" y="2299404"/>
                    <a:pt x="3617566" y="2116524"/>
                  </a:cubicBezTo>
                  <a:cubicBezTo>
                    <a:pt x="3633532" y="1933644"/>
                    <a:pt x="3495769" y="1787092"/>
                    <a:pt x="3478228" y="1637552"/>
                  </a:cubicBezTo>
                  <a:cubicBezTo>
                    <a:pt x="3460688" y="1488013"/>
                    <a:pt x="3472798" y="1361315"/>
                    <a:pt x="3512323" y="1219287"/>
                  </a:cubicBezTo>
                  <a:cubicBezTo>
                    <a:pt x="3551848" y="1077259"/>
                    <a:pt x="3718156" y="934841"/>
                    <a:pt x="3715377" y="785386"/>
                  </a:cubicBezTo>
                  <a:cubicBezTo>
                    <a:pt x="3712598" y="635931"/>
                    <a:pt x="3590325" y="438885"/>
                    <a:pt x="3495646" y="322558"/>
                  </a:cubicBezTo>
                  <a:cubicBezTo>
                    <a:pt x="3400967" y="206231"/>
                    <a:pt x="3330183" y="141130"/>
                    <a:pt x="3147303" y="87427"/>
                  </a:cubicBezTo>
                  <a:cubicBezTo>
                    <a:pt x="2964423" y="33724"/>
                    <a:pt x="2571086" y="-4013"/>
                    <a:pt x="2398366" y="341"/>
                  </a:cubicBezTo>
                  <a:cubicBezTo>
                    <a:pt x="2225646" y="4695"/>
                    <a:pt x="2215486" y="67107"/>
                    <a:pt x="2093566" y="87427"/>
                  </a:cubicBezTo>
                  <a:close/>
                </a:path>
              </a:pathLst>
            </a:cu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3C2930C-9841-4384-A6F7-1099148C4B61}"/>
                </a:ext>
              </a:extLst>
            </p:cNvPr>
            <p:cNvSpPr/>
            <p:nvPr/>
          </p:nvSpPr>
          <p:spPr>
            <a:xfrm>
              <a:off x="3625609" y="1388317"/>
              <a:ext cx="2470662" cy="3062792"/>
            </a:xfrm>
            <a:custGeom>
              <a:avLst/>
              <a:gdLst>
                <a:gd name="connsiteX0" fmla="*/ 0 w 2796880"/>
                <a:gd name="connsiteY0" fmla="*/ 3666309 h 3666309"/>
                <a:gd name="connsiteX1" fmla="*/ 1018903 w 2796880"/>
                <a:gd name="connsiteY1" fmla="*/ 3483429 h 3666309"/>
                <a:gd name="connsiteX2" fmla="*/ 1820091 w 2796880"/>
                <a:gd name="connsiteY2" fmla="*/ 3204755 h 3666309"/>
                <a:gd name="connsiteX3" fmla="*/ 2386149 w 2796880"/>
                <a:gd name="connsiteY3" fmla="*/ 2647406 h 3666309"/>
                <a:gd name="connsiteX4" fmla="*/ 2717074 w 2796880"/>
                <a:gd name="connsiteY4" fmla="*/ 1933303 h 3666309"/>
                <a:gd name="connsiteX5" fmla="*/ 2786743 w 2796880"/>
                <a:gd name="connsiteY5" fmla="*/ 1314995 h 3666309"/>
                <a:gd name="connsiteX6" fmla="*/ 2551611 w 2796880"/>
                <a:gd name="connsiteY6" fmla="*/ 766355 h 3666309"/>
                <a:gd name="connsiteX7" fmla="*/ 1837509 w 2796880"/>
                <a:gd name="connsiteY7" fmla="*/ 365760 h 3666309"/>
                <a:gd name="connsiteX8" fmla="*/ 1419497 w 2796880"/>
                <a:gd name="connsiteY8" fmla="*/ 313509 h 3666309"/>
                <a:gd name="connsiteX9" fmla="*/ 1210491 w 2796880"/>
                <a:gd name="connsiteY9" fmla="*/ 156755 h 3666309"/>
                <a:gd name="connsiteX10" fmla="*/ 1140823 w 2796880"/>
                <a:gd name="connsiteY10" fmla="*/ 0 h 3666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96880" h="3666309">
                  <a:moveTo>
                    <a:pt x="0" y="3666309"/>
                  </a:moveTo>
                  <a:cubicBezTo>
                    <a:pt x="357777" y="3613332"/>
                    <a:pt x="715555" y="3560355"/>
                    <a:pt x="1018903" y="3483429"/>
                  </a:cubicBezTo>
                  <a:cubicBezTo>
                    <a:pt x="1322251" y="3406503"/>
                    <a:pt x="1592217" y="3344092"/>
                    <a:pt x="1820091" y="3204755"/>
                  </a:cubicBezTo>
                  <a:cubicBezTo>
                    <a:pt x="2047965" y="3065418"/>
                    <a:pt x="2236652" y="2859315"/>
                    <a:pt x="2386149" y="2647406"/>
                  </a:cubicBezTo>
                  <a:cubicBezTo>
                    <a:pt x="2535646" y="2435497"/>
                    <a:pt x="2650308" y="2155371"/>
                    <a:pt x="2717074" y="1933303"/>
                  </a:cubicBezTo>
                  <a:cubicBezTo>
                    <a:pt x="2783840" y="1711234"/>
                    <a:pt x="2814320" y="1509486"/>
                    <a:pt x="2786743" y="1314995"/>
                  </a:cubicBezTo>
                  <a:cubicBezTo>
                    <a:pt x="2759166" y="1120504"/>
                    <a:pt x="2709817" y="924561"/>
                    <a:pt x="2551611" y="766355"/>
                  </a:cubicBezTo>
                  <a:cubicBezTo>
                    <a:pt x="2393405" y="608149"/>
                    <a:pt x="2026195" y="441234"/>
                    <a:pt x="1837509" y="365760"/>
                  </a:cubicBezTo>
                  <a:cubicBezTo>
                    <a:pt x="1648823" y="290286"/>
                    <a:pt x="1524000" y="348343"/>
                    <a:pt x="1419497" y="313509"/>
                  </a:cubicBezTo>
                  <a:cubicBezTo>
                    <a:pt x="1314994" y="278675"/>
                    <a:pt x="1256937" y="209006"/>
                    <a:pt x="1210491" y="156755"/>
                  </a:cubicBezTo>
                  <a:cubicBezTo>
                    <a:pt x="1164045" y="104504"/>
                    <a:pt x="1152434" y="52252"/>
                    <a:pt x="1140823" y="0"/>
                  </a:cubicBezTo>
                </a:path>
              </a:pathLst>
            </a:custGeom>
            <a:ln>
              <a:solidFill>
                <a:schemeClr val="accent1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BD9891C9-34F5-481D-AA44-7FA79998EBEB}"/>
                </a:ext>
              </a:extLst>
            </p:cNvPr>
            <p:cNvSpPr/>
            <p:nvPr/>
          </p:nvSpPr>
          <p:spPr>
            <a:xfrm>
              <a:off x="4125643" y="1497443"/>
              <a:ext cx="538498" cy="1498658"/>
            </a:xfrm>
            <a:custGeom>
              <a:avLst/>
              <a:gdLst>
                <a:gd name="connsiteX0" fmla="*/ 0 w 609600"/>
                <a:gd name="connsiteY0" fmla="*/ 1793966 h 1793966"/>
                <a:gd name="connsiteX1" fmla="*/ 435429 w 609600"/>
                <a:gd name="connsiteY1" fmla="*/ 1402080 h 1793966"/>
                <a:gd name="connsiteX2" fmla="*/ 531223 w 609600"/>
                <a:gd name="connsiteY2" fmla="*/ 940526 h 1793966"/>
                <a:gd name="connsiteX3" fmla="*/ 269966 w 609600"/>
                <a:gd name="connsiteY3" fmla="*/ 452846 h 1793966"/>
                <a:gd name="connsiteX4" fmla="*/ 261257 w 609600"/>
                <a:gd name="connsiteY4" fmla="*/ 174171 h 1793966"/>
                <a:gd name="connsiteX5" fmla="*/ 418012 w 609600"/>
                <a:gd name="connsiteY5" fmla="*/ 60960 h 1793966"/>
                <a:gd name="connsiteX6" fmla="*/ 609600 w 609600"/>
                <a:gd name="connsiteY6" fmla="*/ 0 h 1793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600" h="1793966">
                  <a:moveTo>
                    <a:pt x="0" y="1793966"/>
                  </a:moveTo>
                  <a:cubicBezTo>
                    <a:pt x="173446" y="1669143"/>
                    <a:pt x="346892" y="1544320"/>
                    <a:pt x="435429" y="1402080"/>
                  </a:cubicBezTo>
                  <a:cubicBezTo>
                    <a:pt x="523966" y="1259840"/>
                    <a:pt x="558800" y="1098732"/>
                    <a:pt x="531223" y="940526"/>
                  </a:cubicBezTo>
                  <a:cubicBezTo>
                    <a:pt x="503646" y="782320"/>
                    <a:pt x="314960" y="580572"/>
                    <a:pt x="269966" y="452846"/>
                  </a:cubicBezTo>
                  <a:cubicBezTo>
                    <a:pt x="224972" y="325120"/>
                    <a:pt x="236583" y="239485"/>
                    <a:pt x="261257" y="174171"/>
                  </a:cubicBezTo>
                  <a:cubicBezTo>
                    <a:pt x="285931" y="108857"/>
                    <a:pt x="359955" y="89988"/>
                    <a:pt x="418012" y="60960"/>
                  </a:cubicBezTo>
                  <a:cubicBezTo>
                    <a:pt x="476069" y="31931"/>
                    <a:pt x="542834" y="15965"/>
                    <a:pt x="609600" y="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64D09754-FF45-496B-B963-0F641EA504E6}"/>
                </a:ext>
              </a:extLst>
            </p:cNvPr>
            <p:cNvSpPr/>
            <p:nvPr/>
          </p:nvSpPr>
          <p:spPr>
            <a:xfrm>
              <a:off x="4933391" y="1701144"/>
              <a:ext cx="338485" cy="1374982"/>
            </a:xfrm>
            <a:custGeom>
              <a:avLst/>
              <a:gdLst>
                <a:gd name="connsiteX0" fmla="*/ 383177 w 383177"/>
                <a:gd name="connsiteY0" fmla="*/ 0 h 1645920"/>
                <a:gd name="connsiteX1" fmla="*/ 130629 w 383177"/>
                <a:gd name="connsiteY1" fmla="*/ 461555 h 1645920"/>
                <a:gd name="connsiteX2" fmla="*/ 60960 w 383177"/>
                <a:gd name="connsiteY2" fmla="*/ 896983 h 1645920"/>
                <a:gd name="connsiteX3" fmla="*/ 182880 w 383177"/>
                <a:gd name="connsiteY3" fmla="*/ 1245326 h 1645920"/>
                <a:gd name="connsiteX4" fmla="*/ 0 w 383177"/>
                <a:gd name="connsiteY4" fmla="*/ 1645920 h 1645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177" h="1645920">
                  <a:moveTo>
                    <a:pt x="383177" y="0"/>
                  </a:moveTo>
                  <a:cubicBezTo>
                    <a:pt x="283754" y="156029"/>
                    <a:pt x="184332" y="312058"/>
                    <a:pt x="130629" y="461555"/>
                  </a:cubicBezTo>
                  <a:cubicBezTo>
                    <a:pt x="76926" y="611052"/>
                    <a:pt x="52251" y="766355"/>
                    <a:pt x="60960" y="896983"/>
                  </a:cubicBezTo>
                  <a:cubicBezTo>
                    <a:pt x="69668" y="1027612"/>
                    <a:pt x="193040" y="1120503"/>
                    <a:pt x="182880" y="1245326"/>
                  </a:cubicBezTo>
                  <a:cubicBezTo>
                    <a:pt x="172720" y="1370149"/>
                    <a:pt x="86360" y="1508034"/>
                    <a:pt x="0" y="164592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C2104EAD-ACCE-4D1B-9B80-26151070F9BD}"/>
                </a:ext>
              </a:extLst>
            </p:cNvPr>
            <p:cNvSpPr/>
            <p:nvPr/>
          </p:nvSpPr>
          <p:spPr>
            <a:xfrm>
              <a:off x="5787294" y="1912120"/>
              <a:ext cx="753898" cy="110398"/>
            </a:xfrm>
            <a:custGeom>
              <a:avLst/>
              <a:gdLst>
                <a:gd name="connsiteX0" fmla="*/ 0 w 853440"/>
                <a:gd name="connsiteY0" fmla="*/ 43542 h 132152"/>
                <a:gd name="connsiteX1" fmla="*/ 400595 w 853440"/>
                <a:gd name="connsiteY1" fmla="*/ 69668 h 132152"/>
                <a:gd name="connsiteX2" fmla="*/ 670560 w 853440"/>
                <a:gd name="connsiteY2" fmla="*/ 130628 h 132152"/>
                <a:gd name="connsiteX3" fmla="*/ 853440 w 853440"/>
                <a:gd name="connsiteY3" fmla="*/ 0 h 132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3440" h="132152">
                  <a:moveTo>
                    <a:pt x="0" y="43542"/>
                  </a:moveTo>
                  <a:cubicBezTo>
                    <a:pt x="144417" y="49348"/>
                    <a:pt x="288835" y="55154"/>
                    <a:pt x="400595" y="69668"/>
                  </a:cubicBezTo>
                  <a:cubicBezTo>
                    <a:pt x="512355" y="84182"/>
                    <a:pt x="595086" y="142239"/>
                    <a:pt x="670560" y="130628"/>
                  </a:cubicBezTo>
                  <a:cubicBezTo>
                    <a:pt x="746034" y="119017"/>
                    <a:pt x="799737" y="59508"/>
                    <a:pt x="853440" y="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03FECCC-F547-4632-A124-B08F0855933C}"/>
                </a:ext>
              </a:extLst>
            </p:cNvPr>
            <p:cNvSpPr/>
            <p:nvPr/>
          </p:nvSpPr>
          <p:spPr>
            <a:xfrm>
              <a:off x="4387200" y="3468979"/>
              <a:ext cx="538498" cy="29838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CE4C7D31-5F10-470D-95B7-6CCA40DB4F8C}"/>
                </a:ext>
              </a:extLst>
            </p:cNvPr>
            <p:cNvSpPr/>
            <p:nvPr/>
          </p:nvSpPr>
          <p:spPr>
            <a:xfrm>
              <a:off x="4988401" y="3468979"/>
              <a:ext cx="538498" cy="29838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56F936F4-34A2-4354-AE79-F990479CB648}"/>
                </a:ext>
              </a:extLst>
            </p:cNvPr>
            <p:cNvSpPr/>
            <p:nvPr/>
          </p:nvSpPr>
          <p:spPr>
            <a:xfrm>
              <a:off x="5591179" y="3468979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4725590-8737-4AE7-87CB-A0CA97002BA8}"/>
                </a:ext>
              </a:extLst>
            </p:cNvPr>
            <p:cNvSpPr/>
            <p:nvPr/>
          </p:nvSpPr>
          <p:spPr>
            <a:xfrm>
              <a:off x="4387200" y="3115347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14BD57B-8D09-42C3-A53B-62B9C3F24445}"/>
                </a:ext>
              </a:extLst>
            </p:cNvPr>
            <p:cNvSpPr/>
            <p:nvPr/>
          </p:nvSpPr>
          <p:spPr>
            <a:xfrm>
              <a:off x="4988401" y="3115347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C85A9AE-2647-40E0-A622-DE17B095DD5D}"/>
                </a:ext>
              </a:extLst>
            </p:cNvPr>
            <p:cNvSpPr/>
            <p:nvPr/>
          </p:nvSpPr>
          <p:spPr>
            <a:xfrm>
              <a:off x="5591179" y="3115347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5D4F1C99-D907-4F45-BA07-A9CECE7E142A}"/>
                </a:ext>
              </a:extLst>
            </p:cNvPr>
            <p:cNvSpPr/>
            <p:nvPr/>
          </p:nvSpPr>
          <p:spPr>
            <a:xfrm>
              <a:off x="4387200" y="2736936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8C98FCEF-1DA8-4F05-B0EB-0D0BA673CE5D}"/>
                </a:ext>
              </a:extLst>
            </p:cNvPr>
            <p:cNvSpPr/>
            <p:nvPr/>
          </p:nvSpPr>
          <p:spPr>
            <a:xfrm>
              <a:off x="4988401" y="2736936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4DC85686-894C-4D6E-8B99-6AE65AB117F3}"/>
                </a:ext>
              </a:extLst>
            </p:cNvPr>
            <p:cNvSpPr/>
            <p:nvPr/>
          </p:nvSpPr>
          <p:spPr>
            <a:xfrm>
              <a:off x="5591179" y="2736936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E9E5EA3-ED44-4C6B-8EAB-A2BDA8F2558D}"/>
                </a:ext>
              </a:extLst>
            </p:cNvPr>
            <p:cNvSpPr/>
            <p:nvPr/>
          </p:nvSpPr>
          <p:spPr>
            <a:xfrm>
              <a:off x="5300179" y="1352857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5DCC7349-9B3F-450B-9594-6F269C083DAA}"/>
                </a:ext>
              </a:extLst>
            </p:cNvPr>
            <p:cNvSpPr/>
            <p:nvPr/>
          </p:nvSpPr>
          <p:spPr>
            <a:xfrm>
              <a:off x="4182378" y="2200261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A7B87A2-E5DE-4F1E-8244-96A8EC57B118}"/>
                </a:ext>
              </a:extLst>
            </p:cNvPr>
            <p:cNvSpPr/>
            <p:nvPr/>
          </p:nvSpPr>
          <p:spPr>
            <a:xfrm>
              <a:off x="5145575" y="2249345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84610BEF-D411-4360-94CA-D0A03CCF8B15}"/>
                </a:ext>
              </a:extLst>
            </p:cNvPr>
            <p:cNvSpPr/>
            <p:nvPr/>
          </p:nvSpPr>
          <p:spPr>
            <a:xfrm>
              <a:off x="5911038" y="1586112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pic>
        <p:nvPicPr>
          <p:cNvPr id="43" name="Graphic 42" descr="Map compass">
            <a:extLst>
              <a:ext uri="{FF2B5EF4-FFF2-40B4-BE49-F238E27FC236}">
                <a16:creationId xmlns:a16="http://schemas.microsoft.com/office/drawing/2014/main" id="{DB381C0F-CC79-4181-B3E6-CE01523AE0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364105" y="3446094"/>
            <a:ext cx="318011" cy="300740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336F726D-84E8-40F9-ADB6-266FB2FA1F71}"/>
              </a:ext>
            </a:extLst>
          </p:cNvPr>
          <p:cNvSpPr txBox="1"/>
          <p:nvPr/>
        </p:nvSpPr>
        <p:spPr>
          <a:xfrm>
            <a:off x="9345185" y="3076126"/>
            <a:ext cx="294819" cy="3085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chemeClr val="accent1"/>
                </a:solidFill>
              </a:rPr>
              <a:t>N</a:t>
            </a:r>
          </a:p>
        </p:txBody>
      </p:sp>
      <p:sp>
        <p:nvSpPr>
          <p:cNvPr id="62" name="Flowchart: Extract 61">
            <a:extLst>
              <a:ext uri="{FF2B5EF4-FFF2-40B4-BE49-F238E27FC236}">
                <a16:creationId xmlns:a16="http://schemas.microsoft.com/office/drawing/2014/main" id="{7607E503-7C4E-4B9D-93A9-509E2108790B}"/>
              </a:ext>
            </a:extLst>
          </p:cNvPr>
          <p:cNvSpPr/>
          <p:nvPr/>
        </p:nvSpPr>
        <p:spPr>
          <a:xfrm rot="16200000">
            <a:off x="9681013" y="3191254"/>
            <a:ext cx="268556" cy="96607"/>
          </a:xfrm>
          <a:prstGeom prst="flowChartExtra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6295ABE3-E73E-49CF-A065-8BE7C4B55E02}"/>
              </a:ext>
            </a:extLst>
          </p:cNvPr>
          <p:cNvGrpSpPr/>
          <p:nvPr/>
        </p:nvGrpSpPr>
        <p:grpSpPr>
          <a:xfrm>
            <a:off x="2972" y="-31959"/>
            <a:ext cx="12192001" cy="430887"/>
            <a:chOff x="0" y="2909500"/>
            <a:chExt cx="12192001" cy="430887"/>
          </a:xfrm>
        </p:grpSpPr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8D5BD3F6-2D74-4063-B10E-540114A998EE}"/>
                </a:ext>
              </a:extLst>
            </p:cNvPr>
            <p:cNvSpPr/>
            <p:nvPr/>
          </p:nvSpPr>
          <p:spPr>
            <a:xfrm>
              <a:off x="0" y="2939749"/>
              <a:ext cx="12192001" cy="36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93" name="Picture 2" descr="Related image">
              <a:extLst>
                <a:ext uri="{FF2B5EF4-FFF2-40B4-BE49-F238E27FC236}">
                  <a16:creationId xmlns:a16="http://schemas.microsoft.com/office/drawing/2014/main" id="{9012132D-3AF5-4409-B508-B500AC96F4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70182" y="2939749"/>
              <a:ext cx="381187" cy="3811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B45079A4-C082-48F7-8103-5A0960BF47B8}"/>
                </a:ext>
              </a:extLst>
            </p:cNvPr>
            <p:cNvSpPr txBox="1"/>
            <p:nvPr/>
          </p:nvSpPr>
          <p:spPr>
            <a:xfrm>
              <a:off x="9050284" y="2909500"/>
              <a:ext cx="275240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CA" sz="1100" dirty="0">
                  <a:solidFill>
                    <a:schemeClr val="bg1"/>
                  </a:solidFill>
                  <a:hlinkClick r:id="rId8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shawn-uoguelph@email.ca</a:t>
              </a:r>
              <a:r>
                <a:rPr lang="en-CA" sz="1100" dirty="0">
                  <a:solidFill>
                    <a:schemeClr val="bg1"/>
                  </a:solidFill>
                </a:rPr>
                <a:t> (admin)</a:t>
              </a:r>
            </a:p>
            <a:p>
              <a:pPr algn="r"/>
              <a:r>
                <a:rPr lang="en-CA" sz="1100" dirty="0">
                  <a:solidFill>
                    <a:schemeClr val="bg1"/>
                  </a:solidFill>
                </a:rPr>
                <a:t>UNIVERSITY OF GUELPH</a:t>
              </a:r>
            </a:p>
          </p:txBody>
        </p:sp>
        <p:pic>
          <p:nvPicPr>
            <p:cNvPr id="95" name="Graphic 94" descr="Smiling face with no fill">
              <a:extLst>
                <a:ext uri="{FF2B5EF4-FFF2-40B4-BE49-F238E27FC236}">
                  <a16:creationId xmlns:a16="http://schemas.microsoft.com/office/drawing/2014/main" id="{E62F91EE-339C-4843-8CA2-C1CD563F17D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232138" y="2951232"/>
              <a:ext cx="288000" cy="288000"/>
            </a:xfrm>
            <a:prstGeom prst="rect">
              <a:avLst/>
            </a:prstGeom>
          </p:spPr>
        </p:pic>
        <p:pic>
          <p:nvPicPr>
            <p:cNvPr id="96" name="Graphic 95" descr="Question mark">
              <a:extLst>
                <a:ext uri="{FF2B5EF4-FFF2-40B4-BE49-F238E27FC236}">
                  <a16:creationId xmlns:a16="http://schemas.microsoft.com/office/drawing/2014/main" id="{CD57FEE1-E177-44E3-B44A-246F80B5DF9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8760798" y="2962471"/>
              <a:ext cx="288000" cy="288000"/>
            </a:xfrm>
            <a:prstGeom prst="rect">
              <a:avLst/>
            </a:prstGeom>
          </p:spPr>
        </p:pic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65476391-437B-4289-A3A7-832D286EF9E1}"/>
                </a:ext>
              </a:extLst>
            </p:cNvPr>
            <p:cNvSpPr/>
            <p:nvPr/>
          </p:nvSpPr>
          <p:spPr>
            <a:xfrm>
              <a:off x="101210" y="2962472"/>
              <a:ext cx="288000" cy="288000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CA" sz="700" dirty="0"/>
                <a:t>Logo</a:t>
              </a:r>
              <a:endParaRPr lang="en-CA" sz="600" dirty="0"/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80A99E68-5D11-414D-92E9-E793E3340E0B}"/>
                </a:ext>
              </a:extLst>
            </p:cNvPr>
            <p:cNvSpPr txBox="1"/>
            <p:nvPr/>
          </p:nvSpPr>
          <p:spPr>
            <a:xfrm>
              <a:off x="383364" y="2983448"/>
              <a:ext cx="26078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200" dirty="0">
                  <a:solidFill>
                    <a:schemeClr val="bg1"/>
                  </a:solidFill>
                </a:rPr>
                <a:t>University of Guelph ESAT</a:t>
              </a:r>
            </a:p>
          </p:txBody>
        </p:sp>
      </p:grpSp>
      <p:sp>
        <p:nvSpPr>
          <p:cNvPr id="68" name="Rectangle 67">
            <a:extLst>
              <a:ext uri="{FF2B5EF4-FFF2-40B4-BE49-F238E27FC236}">
                <a16:creationId xmlns:a16="http://schemas.microsoft.com/office/drawing/2014/main" id="{5BD98676-0B3D-434B-97A5-3FC0ABC6CC4C}"/>
              </a:ext>
            </a:extLst>
          </p:cNvPr>
          <p:cNvSpPr/>
          <p:nvPr/>
        </p:nvSpPr>
        <p:spPr>
          <a:xfrm>
            <a:off x="9628698" y="5303074"/>
            <a:ext cx="231665" cy="1522669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9783DC37-66AB-46DD-8C2E-ADD478EE8B9C}"/>
              </a:ext>
            </a:extLst>
          </p:cNvPr>
          <p:cNvSpPr/>
          <p:nvPr/>
        </p:nvSpPr>
        <p:spPr>
          <a:xfrm>
            <a:off x="9634311" y="5595687"/>
            <a:ext cx="231665" cy="27091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70" name="Table 69">
            <a:extLst>
              <a:ext uri="{FF2B5EF4-FFF2-40B4-BE49-F238E27FC236}">
                <a16:creationId xmlns:a16="http://schemas.microsoft.com/office/drawing/2014/main" id="{A026E1AA-6F54-4659-A81E-B238770A47E9}"/>
              </a:ext>
            </a:extLst>
          </p:cNvPr>
          <p:cNvGraphicFramePr>
            <a:graphicFrameLocks noGrp="1"/>
          </p:cNvGraphicFramePr>
          <p:nvPr/>
        </p:nvGraphicFramePr>
        <p:xfrm>
          <a:off x="8192655" y="429469"/>
          <a:ext cx="1622636" cy="228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1318">
                  <a:extLst>
                    <a:ext uri="{9D8B030D-6E8A-4147-A177-3AD203B41FA5}">
                      <a16:colId xmlns:a16="http://schemas.microsoft.com/office/drawing/2014/main" val="1294337786"/>
                    </a:ext>
                  </a:extLst>
                </a:gridCol>
                <a:gridCol w="811318">
                  <a:extLst>
                    <a:ext uri="{9D8B030D-6E8A-4147-A177-3AD203B41FA5}">
                      <a16:colId xmlns:a16="http://schemas.microsoft.com/office/drawing/2014/main" val="2005279972"/>
                    </a:ext>
                  </a:extLst>
                </a:gridCol>
              </a:tblGrid>
              <a:tr h="186890"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Map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Satellite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041495"/>
                  </a:ext>
                </a:extLst>
              </a:tr>
            </a:tbl>
          </a:graphicData>
        </a:graphic>
      </p:graphicFrame>
      <p:sp>
        <p:nvSpPr>
          <p:cNvPr id="77" name="Rectangle 76">
            <a:extLst>
              <a:ext uri="{FF2B5EF4-FFF2-40B4-BE49-F238E27FC236}">
                <a16:creationId xmlns:a16="http://schemas.microsoft.com/office/drawing/2014/main" id="{AACFA92C-E0FE-4E3E-966F-9F4C7D56679B}"/>
              </a:ext>
            </a:extLst>
          </p:cNvPr>
          <p:cNvSpPr/>
          <p:nvPr/>
        </p:nvSpPr>
        <p:spPr>
          <a:xfrm>
            <a:off x="9975184" y="6317815"/>
            <a:ext cx="2069220" cy="4095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50" b="1" dirty="0"/>
              <a:t>Run Intelligent Selection </a:t>
            </a:r>
            <a:r>
              <a:rPr lang="en-CA" sz="1050" b="1" baseline="30000" dirty="0"/>
              <a:t>(?)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88B42B23-71F4-4407-B8E7-906781A97443}"/>
              </a:ext>
            </a:extLst>
          </p:cNvPr>
          <p:cNvSpPr txBox="1"/>
          <p:nvPr/>
        </p:nvSpPr>
        <p:spPr>
          <a:xfrm>
            <a:off x="9907553" y="1390241"/>
            <a:ext cx="96042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100" b="1" dirty="0"/>
              <a:t>Constraint </a:t>
            </a:r>
            <a:r>
              <a:rPr lang="en-CA" sz="1100" b="1" baseline="30000" dirty="0"/>
              <a:t>(?)</a:t>
            </a: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E7960F11-7391-4218-B1AA-FDD528D4AF29}"/>
              </a:ext>
            </a:extLst>
          </p:cNvPr>
          <p:cNvGrpSpPr/>
          <p:nvPr/>
        </p:nvGrpSpPr>
        <p:grpSpPr>
          <a:xfrm>
            <a:off x="10843266" y="1388465"/>
            <a:ext cx="1243852" cy="254021"/>
            <a:chOff x="5579169" y="1869065"/>
            <a:chExt cx="2438400" cy="511413"/>
          </a:xfrm>
        </p:grpSpPr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DB01A5D1-5497-411D-A4F6-F0BD21CC0B4A}"/>
                </a:ext>
              </a:extLst>
            </p:cNvPr>
            <p:cNvSpPr/>
            <p:nvPr/>
          </p:nvSpPr>
          <p:spPr>
            <a:xfrm>
              <a:off x="5579169" y="1869065"/>
              <a:ext cx="2438400" cy="51141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000" dirty="0"/>
                <a:t>Budget</a:t>
              </a:r>
            </a:p>
          </p:txBody>
        </p:sp>
        <p:sp>
          <p:nvSpPr>
            <p:cNvPr id="81" name="Isosceles Triangle 80">
              <a:extLst>
                <a:ext uri="{FF2B5EF4-FFF2-40B4-BE49-F238E27FC236}">
                  <a16:creationId xmlns:a16="http://schemas.microsoft.com/office/drawing/2014/main" id="{78362CC4-63C3-4984-AD98-53ED6EC80665}"/>
                </a:ext>
              </a:extLst>
            </p:cNvPr>
            <p:cNvSpPr/>
            <p:nvPr/>
          </p:nvSpPr>
          <p:spPr>
            <a:xfrm rot="10800000">
              <a:off x="7784931" y="2057208"/>
              <a:ext cx="144000" cy="143999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200"/>
            </a:p>
          </p:txBody>
        </p:sp>
      </p:grpSp>
      <p:sp>
        <p:nvSpPr>
          <p:cNvPr id="82" name="TextBox 81">
            <a:extLst>
              <a:ext uri="{FF2B5EF4-FFF2-40B4-BE49-F238E27FC236}">
                <a16:creationId xmlns:a16="http://schemas.microsoft.com/office/drawing/2014/main" id="{294FC769-293A-486C-A3CA-8E5D8CF741B7}"/>
              </a:ext>
            </a:extLst>
          </p:cNvPr>
          <p:cNvSpPr txBox="1"/>
          <p:nvPr/>
        </p:nvSpPr>
        <p:spPr>
          <a:xfrm>
            <a:off x="9860361" y="1827836"/>
            <a:ext cx="9829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100" b="1" dirty="0"/>
              <a:t>Target </a:t>
            </a:r>
            <a:r>
              <a:rPr lang="en-CA" sz="1100" b="1" baseline="30000" dirty="0"/>
              <a:t>(?)</a:t>
            </a:r>
          </a:p>
        </p:txBody>
      </p:sp>
      <p:graphicFrame>
        <p:nvGraphicFramePr>
          <p:cNvPr id="84" name="Table 83">
            <a:extLst>
              <a:ext uri="{FF2B5EF4-FFF2-40B4-BE49-F238E27FC236}">
                <a16:creationId xmlns:a16="http://schemas.microsoft.com/office/drawing/2014/main" id="{F378409E-F73D-42BB-97B7-603711C46CD2}"/>
              </a:ext>
            </a:extLst>
          </p:cNvPr>
          <p:cNvGraphicFramePr>
            <a:graphicFrameLocks noGrp="1"/>
          </p:cNvGraphicFramePr>
          <p:nvPr/>
        </p:nvGraphicFramePr>
        <p:xfrm>
          <a:off x="9977993" y="2599666"/>
          <a:ext cx="2176348" cy="14135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4596">
                  <a:extLst>
                    <a:ext uri="{9D8B030D-6E8A-4147-A177-3AD203B41FA5}">
                      <a16:colId xmlns:a16="http://schemas.microsoft.com/office/drawing/2014/main" val="1749140271"/>
                    </a:ext>
                  </a:extLst>
                </a:gridCol>
                <a:gridCol w="759681">
                  <a:extLst>
                    <a:ext uri="{9D8B030D-6E8A-4147-A177-3AD203B41FA5}">
                      <a16:colId xmlns:a16="http://schemas.microsoft.com/office/drawing/2014/main" val="4226717433"/>
                    </a:ext>
                  </a:extLst>
                </a:gridCol>
                <a:gridCol w="1122071">
                  <a:extLst>
                    <a:ext uri="{9D8B030D-6E8A-4147-A177-3AD203B41FA5}">
                      <a16:colId xmlns:a16="http://schemas.microsoft.com/office/drawing/2014/main" val="2569481145"/>
                    </a:ext>
                  </a:extLst>
                </a:gridCol>
              </a:tblGrid>
              <a:tr h="353386">
                <a:tc>
                  <a:txBody>
                    <a:bodyPr/>
                    <a:lstStyle/>
                    <a:p>
                      <a:r>
                        <a:rPr lang="en-CA" sz="1000" dirty="0"/>
                        <a:t>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52607"/>
                  </a:ext>
                </a:extLst>
              </a:tr>
              <a:tr h="353386">
                <a:tc>
                  <a:txBody>
                    <a:bodyPr/>
                    <a:lstStyle/>
                    <a:p>
                      <a:r>
                        <a:rPr lang="en-CA" sz="1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Budget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$ 20,000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9618606"/>
                  </a:ext>
                </a:extLst>
              </a:tr>
              <a:tr h="353386"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4527315"/>
                  </a:ext>
                </a:extLst>
              </a:tr>
              <a:tr h="353386"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050421"/>
                  </a:ext>
                </a:extLst>
              </a:tr>
            </a:tbl>
          </a:graphicData>
        </a:graphic>
      </p:graphicFrame>
      <p:sp>
        <p:nvSpPr>
          <p:cNvPr id="85" name="Rectangle 84">
            <a:extLst>
              <a:ext uri="{FF2B5EF4-FFF2-40B4-BE49-F238E27FC236}">
                <a16:creationId xmlns:a16="http://schemas.microsoft.com/office/drawing/2014/main" id="{939BE9A9-EFD7-435B-8BE8-83E686A64E03}"/>
              </a:ext>
            </a:extLst>
          </p:cNvPr>
          <p:cNvSpPr/>
          <p:nvPr/>
        </p:nvSpPr>
        <p:spPr>
          <a:xfrm>
            <a:off x="9977304" y="2257615"/>
            <a:ext cx="1033883" cy="2769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Add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1F4C2B8E-55D9-49FA-A097-F63ABB5572C0}"/>
              </a:ext>
            </a:extLst>
          </p:cNvPr>
          <p:cNvSpPr/>
          <p:nvPr/>
        </p:nvSpPr>
        <p:spPr>
          <a:xfrm>
            <a:off x="11178782" y="2250586"/>
            <a:ext cx="950276" cy="2769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Remove</a:t>
            </a: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49F469F1-239C-4CFF-B961-080087D56ACD}"/>
              </a:ext>
            </a:extLst>
          </p:cNvPr>
          <p:cNvSpPr/>
          <p:nvPr/>
        </p:nvSpPr>
        <p:spPr>
          <a:xfrm>
            <a:off x="9951896" y="904821"/>
            <a:ext cx="200025" cy="192688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100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C5C029B3-D515-4E14-BA45-20EA43AC36F9}"/>
              </a:ext>
            </a:extLst>
          </p:cNvPr>
          <p:cNvSpPr txBox="1"/>
          <p:nvPr/>
        </p:nvSpPr>
        <p:spPr>
          <a:xfrm>
            <a:off x="10145123" y="500220"/>
            <a:ext cx="7228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00" b="1" dirty="0">
                <a:solidFill>
                  <a:schemeClr val="accent1"/>
                </a:solidFill>
              </a:rPr>
              <a:t>Budget </a:t>
            </a:r>
            <a:r>
              <a:rPr lang="en-CA" sz="1000" b="1" baseline="30000" dirty="0">
                <a:solidFill>
                  <a:schemeClr val="accent1"/>
                </a:solidFill>
              </a:rPr>
              <a:t>(?)</a:t>
            </a: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259E0560-AD15-460E-BD77-688088A25546}"/>
              </a:ext>
            </a:extLst>
          </p:cNvPr>
          <p:cNvSpPr/>
          <p:nvPr/>
        </p:nvSpPr>
        <p:spPr>
          <a:xfrm>
            <a:off x="9952318" y="538564"/>
            <a:ext cx="200025" cy="192688"/>
          </a:xfrm>
          <a:prstGeom prst="ellipse">
            <a:avLst/>
          </a:prstGeom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100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67AA7DE2-5F17-46C9-8F58-F808DD2AC738}"/>
              </a:ext>
            </a:extLst>
          </p:cNvPr>
          <p:cNvSpPr txBox="1"/>
          <p:nvPr/>
        </p:nvSpPr>
        <p:spPr>
          <a:xfrm>
            <a:off x="10145123" y="890012"/>
            <a:ext cx="94379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00" dirty="0"/>
              <a:t>Eco-service </a:t>
            </a:r>
            <a:r>
              <a:rPr lang="en-CA" sz="1000" baseline="30000" dirty="0"/>
              <a:t>(?)</a:t>
            </a:r>
            <a:endParaRPr lang="en-CA" sz="1100" baseline="30000" dirty="0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1CE77742-3C6C-4D5B-9C84-7C2B51827996}"/>
              </a:ext>
            </a:extLst>
          </p:cNvPr>
          <p:cNvSpPr/>
          <p:nvPr/>
        </p:nvSpPr>
        <p:spPr>
          <a:xfrm>
            <a:off x="11178782" y="877380"/>
            <a:ext cx="863121" cy="24622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&lt;&lt; Weight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FF4241-3F53-4355-92BA-0CA30F81DA79}"/>
              </a:ext>
            </a:extLst>
          </p:cNvPr>
          <p:cNvSpPr txBox="1"/>
          <p:nvPr/>
        </p:nvSpPr>
        <p:spPr>
          <a:xfrm>
            <a:off x="10843266" y="1848247"/>
            <a:ext cx="12556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CA" sz="1000" dirty="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64429CDE-D253-4E7B-BCA5-845E3253967A}"/>
              </a:ext>
            </a:extLst>
          </p:cNvPr>
          <p:cNvSpPr txBox="1"/>
          <p:nvPr/>
        </p:nvSpPr>
        <p:spPr>
          <a:xfrm>
            <a:off x="584805" y="769356"/>
            <a:ext cx="1555021" cy="16927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lstStyle/>
          <a:p>
            <a:r>
              <a:rPr lang="en-CA" sz="1100" dirty="0"/>
              <a:t>Watershed information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6F8D7000-FD80-45A8-84A3-4283C6C4F829}"/>
              </a:ext>
            </a:extLst>
          </p:cNvPr>
          <p:cNvSpPr txBox="1"/>
          <p:nvPr/>
        </p:nvSpPr>
        <p:spPr>
          <a:xfrm>
            <a:off x="583873" y="1199501"/>
            <a:ext cx="1626354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CA" sz="1100" dirty="0"/>
              <a:t>Intelligent BMP selection</a:t>
            </a:r>
          </a:p>
        </p:txBody>
      </p:sp>
      <p:pic>
        <p:nvPicPr>
          <p:cNvPr id="99" name="Picture 98" descr="A picture containing text&#10;&#10;Description automatically generated">
            <a:extLst>
              <a:ext uri="{FF2B5EF4-FFF2-40B4-BE49-F238E27FC236}">
                <a16:creationId xmlns:a16="http://schemas.microsoft.com/office/drawing/2014/main" id="{B0A3C24C-F44B-4D02-BADD-BE3268449F6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904" y="747788"/>
            <a:ext cx="288000" cy="216000"/>
          </a:xfrm>
          <a:prstGeom prst="rect">
            <a:avLst/>
          </a:prstGeom>
        </p:spPr>
      </p:pic>
      <p:sp>
        <p:nvSpPr>
          <p:cNvPr id="101" name="Arrow: Chevron 100">
            <a:extLst>
              <a:ext uri="{FF2B5EF4-FFF2-40B4-BE49-F238E27FC236}">
                <a16:creationId xmlns:a16="http://schemas.microsoft.com/office/drawing/2014/main" id="{69A3D952-3125-4500-9035-BE55FBF01312}"/>
              </a:ext>
            </a:extLst>
          </p:cNvPr>
          <p:cNvSpPr/>
          <p:nvPr/>
        </p:nvSpPr>
        <p:spPr>
          <a:xfrm>
            <a:off x="81997" y="794843"/>
            <a:ext cx="80962" cy="116681"/>
          </a:xfrm>
          <a:prstGeom prst="chevron">
            <a:avLst>
              <a:gd name="adj" fmla="val 5588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pic>
        <p:nvPicPr>
          <p:cNvPr id="102" name="Graphic 101" descr="Lightbulb and gear">
            <a:extLst>
              <a:ext uri="{FF2B5EF4-FFF2-40B4-BE49-F238E27FC236}">
                <a16:creationId xmlns:a16="http://schemas.microsoft.com/office/drawing/2014/main" id="{1CA28652-5DE1-47D1-9A6E-8D3E437072F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32333" y="1148105"/>
            <a:ext cx="288000" cy="288000"/>
          </a:xfrm>
          <a:prstGeom prst="rect">
            <a:avLst/>
          </a:prstGeom>
        </p:spPr>
      </p:pic>
      <p:sp>
        <p:nvSpPr>
          <p:cNvPr id="103" name="Arrow: Chevron 102">
            <a:extLst>
              <a:ext uri="{FF2B5EF4-FFF2-40B4-BE49-F238E27FC236}">
                <a16:creationId xmlns:a16="http://schemas.microsoft.com/office/drawing/2014/main" id="{EDD95B84-9981-4D9C-A209-C48CDECB287D}"/>
              </a:ext>
            </a:extLst>
          </p:cNvPr>
          <p:cNvSpPr/>
          <p:nvPr/>
        </p:nvSpPr>
        <p:spPr>
          <a:xfrm rot="5400000">
            <a:off x="87893" y="1250657"/>
            <a:ext cx="80962" cy="116681"/>
          </a:xfrm>
          <a:prstGeom prst="chevron">
            <a:avLst>
              <a:gd name="adj" fmla="val 5588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567C9C86-A4D2-4DF4-91A3-2E2EBE194299}"/>
              </a:ext>
            </a:extLst>
          </p:cNvPr>
          <p:cNvGrpSpPr/>
          <p:nvPr/>
        </p:nvGrpSpPr>
        <p:grpSpPr>
          <a:xfrm>
            <a:off x="81997" y="2392791"/>
            <a:ext cx="1951335" cy="288000"/>
            <a:chOff x="76879" y="2649964"/>
            <a:chExt cx="1951335" cy="288000"/>
          </a:xfrm>
        </p:grpSpPr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9850739A-2AF7-415E-BE93-A94EC675B140}"/>
                </a:ext>
              </a:extLst>
            </p:cNvPr>
            <p:cNvSpPr txBox="1"/>
            <p:nvPr/>
          </p:nvSpPr>
          <p:spPr>
            <a:xfrm>
              <a:off x="601700" y="2702939"/>
              <a:ext cx="1426514" cy="1692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100" dirty="0"/>
                <a:t>BMP selection overview</a:t>
              </a:r>
            </a:p>
          </p:txBody>
        </p:sp>
        <p:sp>
          <p:nvSpPr>
            <p:cNvPr id="106" name="Arrow: Chevron 105">
              <a:extLst>
                <a:ext uri="{FF2B5EF4-FFF2-40B4-BE49-F238E27FC236}">
                  <a16:creationId xmlns:a16="http://schemas.microsoft.com/office/drawing/2014/main" id="{C3DF5E77-A8A5-46AE-B8F2-FDE2286D411F}"/>
                </a:ext>
              </a:extLst>
            </p:cNvPr>
            <p:cNvSpPr/>
            <p:nvPr/>
          </p:nvSpPr>
          <p:spPr>
            <a:xfrm>
              <a:off x="76879" y="2723173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111" name="Graphic 110" descr="List">
              <a:extLst>
                <a:ext uri="{FF2B5EF4-FFF2-40B4-BE49-F238E27FC236}">
                  <a16:creationId xmlns:a16="http://schemas.microsoft.com/office/drawing/2014/main" id="{C4761AD4-4739-4E2C-8FBA-29E8212A8BD9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247731" y="2649964"/>
              <a:ext cx="288000" cy="288000"/>
            </a:xfrm>
            <a:prstGeom prst="rect">
              <a:avLst/>
            </a:prstGeom>
          </p:spPr>
        </p:pic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775DF533-D6AF-4781-9C4D-6F1C135ADE6E}"/>
              </a:ext>
            </a:extLst>
          </p:cNvPr>
          <p:cNvGrpSpPr/>
          <p:nvPr/>
        </p:nvGrpSpPr>
        <p:grpSpPr>
          <a:xfrm>
            <a:off x="516090" y="1492952"/>
            <a:ext cx="1402355" cy="180000"/>
            <a:chOff x="352424" y="1962913"/>
            <a:chExt cx="1402355" cy="180000"/>
          </a:xfrm>
        </p:grpSpPr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0ACD566E-18BA-4911-9993-D29195E7C52D}"/>
                </a:ext>
              </a:extLst>
            </p:cNvPr>
            <p:cNvSpPr txBox="1"/>
            <p:nvPr/>
          </p:nvSpPr>
          <p:spPr>
            <a:xfrm>
              <a:off x="689431" y="1962914"/>
              <a:ext cx="1065348" cy="1692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>
                <a:defRPr sz="1100"/>
              </a:lvl1pPr>
            </a:lstStyle>
            <a:p>
              <a:r>
                <a:rPr lang="en-CA" b="1" dirty="0">
                  <a:solidFill>
                    <a:schemeClr val="accent1"/>
                  </a:solidFill>
                </a:rPr>
                <a:t>BMP Type 1</a:t>
              </a:r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F791791D-50A8-4915-9EF7-9528A5AE37B2}"/>
                </a:ext>
              </a:extLst>
            </p:cNvPr>
            <p:cNvSpPr/>
            <p:nvPr/>
          </p:nvSpPr>
          <p:spPr>
            <a:xfrm>
              <a:off x="352424" y="1962913"/>
              <a:ext cx="252000" cy="180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1A19691A-C5D3-42C4-B5F1-3F8A3A312D59}"/>
              </a:ext>
            </a:extLst>
          </p:cNvPr>
          <p:cNvGrpSpPr/>
          <p:nvPr/>
        </p:nvGrpSpPr>
        <p:grpSpPr>
          <a:xfrm>
            <a:off x="516090" y="1814608"/>
            <a:ext cx="1398324" cy="192137"/>
            <a:chOff x="352424" y="2313144"/>
            <a:chExt cx="1398324" cy="192137"/>
          </a:xfrm>
        </p:grpSpPr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C0CC293C-FE2A-430E-9DCC-90A688FC88A8}"/>
                </a:ext>
              </a:extLst>
            </p:cNvPr>
            <p:cNvSpPr txBox="1"/>
            <p:nvPr/>
          </p:nvSpPr>
          <p:spPr>
            <a:xfrm>
              <a:off x="685400" y="2313144"/>
              <a:ext cx="1065348" cy="1692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>
                <a:defRPr sz="1100">
                  <a:solidFill>
                    <a:schemeClr val="dk1"/>
                  </a:solidFill>
                </a:defRPr>
              </a:lvl1pPr>
              <a:lvl2pPr>
                <a:defRPr>
                  <a:solidFill>
                    <a:schemeClr val="dk1"/>
                  </a:solidFill>
                </a:defRPr>
              </a:lvl2pPr>
              <a:lvl3pPr>
                <a:defRPr>
                  <a:solidFill>
                    <a:schemeClr val="dk1"/>
                  </a:solidFill>
                </a:defRPr>
              </a:lvl3pPr>
              <a:lvl4pPr>
                <a:defRPr>
                  <a:solidFill>
                    <a:schemeClr val="dk1"/>
                  </a:solidFill>
                </a:defRPr>
              </a:lvl4pPr>
              <a:lvl5pPr>
                <a:defRPr>
                  <a:solidFill>
                    <a:schemeClr val="dk1"/>
                  </a:solidFill>
                </a:defRPr>
              </a:lvl5pPr>
              <a:lvl6pPr>
                <a:defRPr>
                  <a:solidFill>
                    <a:schemeClr val="dk1"/>
                  </a:solidFill>
                </a:defRPr>
              </a:lvl6pPr>
              <a:lvl7pPr>
                <a:defRPr>
                  <a:solidFill>
                    <a:schemeClr val="dk1"/>
                  </a:solidFill>
                </a:defRPr>
              </a:lvl7pPr>
              <a:lvl8pPr>
                <a:defRPr>
                  <a:solidFill>
                    <a:schemeClr val="dk1"/>
                  </a:solidFill>
                </a:defRPr>
              </a:lvl8pPr>
              <a:lvl9pPr>
                <a:defRPr>
                  <a:solidFill>
                    <a:schemeClr val="dk1"/>
                  </a:solidFill>
                </a:defRPr>
              </a:lvl9pPr>
            </a:lstStyle>
            <a:p>
              <a:r>
                <a:rPr lang="en-CA" dirty="0">
                  <a:solidFill>
                    <a:schemeClr val="tx1"/>
                  </a:solidFill>
                </a:rPr>
                <a:t>BMP Type 2</a:t>
              </a:r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E12D2849-9676-42FD-8EA7-3872EF892EE3}"/>
                </a:ext>
              </a:extLst>
            </p:cNvPr>
            <p:cNvSpPr/>
            <p:nvPr/>
          </p:nvSpPr>
          <p:spPr>
            <a:xfrm>
              <a:off x="352424" y="2325281"/>
              <a:ext cx="252000" cy="18000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4C9CF752-F978-4735-AC60-E860FCF7423E}"/>
              </a:ext>
            </a:extLst>
          </p:cNvPr>
          <p:cNvGrpSpPr/>
          <p:nvPr/>
        </p:nvGrpSpPr>
        <p:grpSpPr>
          <a:xfrm>
            <a:off x="575024" y="2148754"/>
            <a:ext cx="1339390" cy="169277"/>
            <a:chOff x="411358" y="2647290"/>
            <a:chExt cx="1339390" cy="169277"/>
          </a:xfrm>
        </p:grpSpPr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97E72B12-B4CD-4550-9811-877E5D675A1C}"/>
                </a:ext>
              </a:extLst>
            </p:cNvPr>
            <p:cNvSpPr txBox="1"/>
            <p:nvPr/>
          </p:nvSpPr>
          <p:spPr>
            <a:xfrm>
              <a:off x="689431" y="2647290"/>
              <a:ext cx="1061317" cy="1692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>
                <a:defRPr sz="1100">
                  <a:solidFill>
                    <a:schemeClr val="dk1"/>
                  </a:solidFill>
                </a:defRPr>
              </a:lvl1pPr>
              <a:lvl2pPr>
                <a:defRPr>
                  <a:solidFill>
                    <a:schemeClr val="dk1"/>
                  </a:solidFill>
                </a:defRPr>
              </a:lvl2pPr>
              <a:lvl3pPr>
                <a:defRPr>
                  <a:solidFill>
                    <a:schemeClr val="dk1"/>
                  </a:solidFill>
                </a:defRPr>
              </a:lvl3pPr>
              <a:lvl4pPr>
                <a:defRPr>
                  <a:solidFill>
                    <a:schemeClr val="dk1"/>
                  </a:solidFill>
                </a:defRPr>
              </a:lvl4pPr>
              <a:lvl5pPr>
                <a:defRPr>
                  <a:solidFill>
                    <a:schemeClr val="dk1"/>
                  </a:solidFill>
                </a:defRPr>
              </a:lvl5pPr>
              <a:lvl6pPr>
                <a:defRPr>
                  <a:solidFill>
                    <a:schemeClr val="dk1"/>
                  </a:solidFill>
                </a:defRPr>
              </a:lvl6pPr>
              <a:lvl7pPr>
                <a:defRPr>
                  <a:solidFill>
                    <a:schemeClr val="dk1"/>
                  </a:solidFill>
                </a:defRPr>
              </a:lvl7pPr>
              <a:lvl8pPr>
                <a:defRPr>
                  <a:solidFill>
                    <a:schemeClr val="dk1"/>
                  </a:solidFill>
                </a:defRPr>
              </a:lvl8pPr>
              <a:lvl9pPr>
                <a:defRPr>
                  <a:solidFill>
                    <a:schemeClr val="dk1"/>
                  </a:solidFill>
                </a:defRPr>
              </a:lvl9pPr>
            </a:lstStyle>
            <a:p>
              <a:r>
                <a:rPr lang="en-CA" dirty="0"/>
                <a:t>BMP Type 3</a:t>
              </a:r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FCE01E3F-FC2B-4D25-99C1-5F76ABEBF226}"/>
                </a:ext>
              </a:extLst>
            </p:cNvPr>
            <p:cNvSpPr/>
            <p:nvPr/>
          </p:nvSpPr>
          <p:spPr>
            <a:xfrm>
              <a:off x="411358" y="2662948"/>
              <a:ext cx="144000" cy="144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122" name="Arrow: Pentagon 121">
            <a:extLst>
              <a:ext uri="{FF2B5EF4-FFF2-40B4-BE49-F238E27FC236}">
                <a16:creationId xmlns:a16="http://schemas.microsoft.com/office/drawing/2014/main" id="{EF08FE54-0BAA-4EFB-837F-63EBA2918E3D}"/>
              </a:ext>
            </a:extLst>
          </p:cNvPr>
          <p:cNvSpPr/>
          <p:nvPr/>
        </p:nvSpPr>
        <p:spPr>
          <a:xfrm rot="5400000">
            <a:off x="9407806" y="4629517"/>
            <a:ext cx="170825" cy="720344"/>
          </a:xfrm>
          <a:prstGeom prst="homePlate">
            <a:avLst>
              <a:gd name="adj" fmla="val 67191"/>
            </a:avLst>
          </a:prstGeom>
          <a:solidFill>
            <a:schemeClr val="bg1">
              <a:lumMod val="95000"/>
              <a:alpha val="60000"/>
            </a:schemeClr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CA" sz="800" dirty="0">
                <a:solidFill>
                  <a:schemeClr val="bg1"/>
                </a:solidFill>
              </a:rPr>
              <a:t>Option</a:t>
            </a:r>
          </a:p>
        </p:txBody>
      </p:sp>
      <p:graphicFrame>
        <p:nvGraphicFramePr>
          <p:cNvPr id="121" name="Table 120">
            <a:extLst>
              <a:ext uri="{FF2B5EF4-FFF2-40B4-BE49-F238E27FC236}">
                <a16:creationId xmlns:a16="http://schemas.microsoft.com/office/drawing/2014/main" id="{66B75802-7FAA-4009-B716-9F9EACA69E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1076838"/>
              </p:ext>
            </p:extLst>
          </p:nvPr>
        </p:nvGraphicFramePr>
        <p:xfrm>
          <a:off x="2076856" y="4901211"/>
          <a:ext cx="7769728" cy="1930773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519218">
                  <a:extLst>
                    <a:ext uri="{9D8B030D-6E8A-4147-A177-3AD203B41FA5}">
                      <a16:colId xmlns:a16="http://schemas.microsoft.com/office/drawing/2014/main" val="870851450"/>
                    </a:ext>
                  </a:extLst>
                </a:gridCol>
                <a:gridCol w="695325">
                  <a:extLst>
                    <a:ext uri="{9D8B030D-6E8A-4147-A177-3AD203B41FA5}">
                      <a16:colId xmlns:a16="http://schemas.microsoft.com/office/drawing/2014/main" val="1196878192"/>
                    </a:ext>
                  </a:extLst>
                </a:gridCol>
                <a:gridCol w="971550">
                  <a:extLst>
                    <a:ext uri="{9D8B030D-6E8A-4147-A177-3AD203B41FA5}">
                      <a16:colId xmlns:a16="http://schemas.microsoft.com/office/drawing/2014/main" val="4058391018"/>
                    </a:ext>
                  </a:extLst>
                </a:gridCol>
                <a:gridCol w="975801">
                  <a:extLst>
                    <a:ext uri="{9D8B030D-6E8A-4147-A177-3AD203B41FA5}">
                      <a16:colId xmlns:a16="http://schemas.microsoft.com/office/drawing/2014/main" val="2407327584"/>
                    </a:ext>
                  </a:extLst>
                </a:gridCol>
                <a:gridCol w="900624">
                  <a:extLst>
                    <a:ext uri="{9D8B030D-6E8A-4147-A177-3AD203B41FA5}">
                      <a16:colId xmlns:a16="http://schemas.microsoft.com/office/drawing/2014/main" val="2297515603"/>
                    </a:ext>
                  </a:extLst>
                </a:gridCol>
                <a:gridCol w="742950">
                  <a:extLst>
                    <a:ext uri="{9D8B030D-6E8A-4147-A177-3AD203B41FA5}">
                      <a16:colId xmlns:a16="http://schemas.microsoft.com/office/drawing/2014/main" val="3255575357"/>
                    </a:ext>
                  </a:extLst>
                </a:gridCol>
                <a:gridCol w="1400175">
                  <a:extLst>
                    <a:ext uri="{9D8B030D-6E8A-4147-A177-3AD203B41FA5}">
                      <a16:colId xmlns:a16="http://schemas.microsoft.com/office/drawing/2014/main" val="3116716651"/>
                    </a:ext>
                  </a:extLst>
                </a:gridCol>
                <a:gridCol w="1564085">
                  <a:extLst>
                    <a:ext uri="{9D8B030D-6E8A-4147-A177-3AD203B41FA5}">
                      <a16:colId xmlns:a16="http://schemas.microsoft.com/office/drawing/2014/main" val="2134159632"/>
                    </a:ext>
                  </a:extLst>
                </a:gridCol>
              </a:tblGrid>
              <a:tr h="444858"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Select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LSD or Parcel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BMP area</a:t>
                      </a:r>
                    </a:p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(ha)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On-site effectiveness</a:t>
                      </a:r>
                    </a:p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(kg/ha/</a:t>
                      </a:r>
                      <a:r>
                        <a:rPr lang="en-CA" sz="1000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Off-site effectiveness</a:t>
                      </a:r>
                    </a:p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(kg/ha/</a:t>
                      </a:r>
                      <a:r>
                        <a:rPr lang="en-CA" sz="1000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Cost</a:t>
                      </a:r>
                    </a:p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($)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On-site </a:t>
                      </a:r>
                    </a:p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cost-effectiveness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Off-site </a:t>
                      </a:r>
                    </a:p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cost-effectiveness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0991502"/>
                  </a:ext>
                </a:extLst>
              </a:tr>
              <a:tr h="247118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1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5274275"/>
                  </a:ext>
                </a:extLst>
              </a:tr>
              <a:tr h="245291"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11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2186654"/>
                  </a:ext>
                </a:extLst>
              </a:tr>
              <a:tr h="245291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ym typeface="Wingdings 2" panose="05020102010507070707" pitchFamily="18" charset="2"/>
                        </a:rPr>
                        <a:t></a:t>
                      </a: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2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4765558"/>
                  </a:ext>
                </a:extLst>
              </a:tr>
              <a:tr h="245291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ym typeface="Wingdings 2" panose="05020102010507070707" pitchFamily="18" charset="2"/>
                        </a:rPr>
                        <a:t></a:t>
                      </a: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7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4712126"/>
                  </a:ext>
                </a:extLst>
              </a:tr>
              <a:tr h="245291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ym typeface="Wingdings 2" panose="05020102010507070707" pitchFamily="18" charset="2"/>
                        </a:rPr>
                        <a:t></a:t>
                      </a: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9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48700501"/>
                  </a:ext>
                </a:extLst>
              </a:tr>
              <a:tr h="245291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ym typeface="Wingdings 2" panose="05020102010507070707" pitchFamily="18" charset="2"/>
                        </a:rPr>
                        <a:t></a:t>
                      </a: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…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9293165"/>
                  </a:ext>
                </a:extLst>
              </a:tr>
            </a:tbl>
          </a:graphicData>
        </a:graphic>
      </p:graphicFrame>
      <p:sp>
        <p:nvSpPr>
          <p:cNvPr id="108" name="Rectangle 107">
            <a:extLst>
              <a:ext uri="{FF2B5EF4-FFF2-40B4-BE49-F238E27FC236}">
                <a16:creationId xmlns:a16="http://schemas.microsoft.com/office/drawing/2014/main" id="{BD1350E1-F47E-424A-9096-AE8DCDCB8D64}"/>
              </a:ext>
            </a:extLst>
          </p:cNvPr>
          <p:cNvSpPr/>
          <p:nvPr/>
        </p:nvSpPr>
        <p:spPr>
          <a:xfrm>
            <a:off x="8223788" y="1159322"/>
            <a:ext cx="756000" cy="21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All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8C2C572B-FFBA-477A-879C-0B7CCE817020}"/>
              </a:ext>
            </a:extLst>
          </p:cNvPr>
          <p:cNvSpPr/>
          <p:nvPr/>
        </p:nvSpPr>
        <p:spPr>
          <a:xfrm>
            <a:off x="9044771" y="1163807"/>
            <a:ext cx="756000" cy="21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Clear</a:t>
            </a:r>
          </a:p>
        </p:txBody>
      </p: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988B97D9-EF72-4610-8FBE-410AA5E7E60D}"/>
              </a:ext>
            </a:extLst>
          </p:cNvPr>
          <p:cNvGrpSpPr/>
          <p:nvPr/>
        </p:nvGrpSpPr>
        <p:grpSpPr>
          <a:xfrm>
            <a:off x="8223786" y="790753"/>
            <a:ext cx="756000" cy="236069"/>
            <a:chOff x="6600137" y="1869065"/>
            <a:chExt cx="673312" cy="511413"/>
          </a:xfrm>
        </p:grpSpPr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990990D9-E973-4D81-A71B-07FFB7D88971}"/>
                </a:ext>
              </a:extLst>
            </p:cNvPr>
            <p:cNvSpPr/>
            <p:nvPr/>
          </p:nvSpPr>
          <p:spPr>
            <a:xfrm>
              <a:off x="6600137" y="1869065"/>
              <a:ext cx="673312" cy="51141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800" dirty="0"/>
                <a:t>Municipality</a:t>
              </a:r>
              <a:endParaRPr lang="en-CA" sz="1000" dirty="0"/>
            </a:p>
          </p:txBody>
        </p:sp>
        <p:sp>
          <p:nvSpPr>
            <p:cNvPr id="134" name="Isosceles Triangle 133">
              <a:extLst>
                <a:ext uri="{FF2B5EF4-FFF2-40B4-BE49-F238E27FC236}">
                  <a16:creationId xmlns:a16="http://schemas.microsoft.com/office/drawing/2014/main" id="{2111A412-6784-4F93-B8AB-FB2C2FD9B4F2}"/>
                </a:ext>
              </a:extLst>
            </p:cNvPr>
            <p:cNvSpPr/>
            <p:nvPr/>
          </p:nvSpPr>
          <p:spPr>
            <a:xfrm rot="10800000">
              <a:off x="7194224" y="2042940"/>
              <a:ext cx="64125" cy="155979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400"/>
            </a:p>
          </p:txBody>
        </p: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E32ADB16-46F9-418A-9308-33F4EB64E2E0}"/>
              </a:ext>
            </a:extLst>
          </p:cNvPr>
          <p:cNvGrpSpPr/>
          <p:nvPr/>
        </p:nvGrpSpPr>
        <p:grpSpPr>
          <a:xfrm>
            <a:off x="9037459" y="789882"/>
            <a:ext cx="756000" cy="236069"/>
            <a:chOff x="6600137" y="1869065"/>
            <a:chExt cx="673312" cy="511413"/>
          </a:xfrm>
        </p:grpSpPr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85B5D11A-7111-4A3F-B090-257810A4DE85}"/>
                </a:ext>
              </a:extLst>
            </p:cNvPr>
            <p:cNvSpPr/>
            <p:nvPr/>
          </p:nvSpPr>
          <p:spPr>
            <a:xfrm>
              <a:off x="6600137" y="1869065"/>
              <a:ext cx="673312" cy="51141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CA" sz="800" dirty="0" err="1"/>
                <a:t>Subwatershed</a:t>
              </a:r>
              <a:endParaRPr lang="en-CA" sz="1000" dirty="0"/>
            </a:p>
          </p:txBody>
        </p:sp>
        <p:sp>
          <p:nvSpPr>
            <p:cNvPr id="137" name="Isosceles Triangle 136">
              <a:extLst>
                <a:ext uri="{FF2B5EF4-FFF2-40B4-BE49-F238E27FC236}">
                  <a16:creationId xmlns:a16="http://schemas.microsoft.com/office/drawing/2014/main" id="{E9CB230E-A63E-45F8-925E-D90DDB577E4D}"/>
                </a:ext>
              </a:extLst>
            </p:cNvPr>
            <p:cNvSpPr/>
            <p:nvPr/>
          </p:nvSpPr>
          <p:spPr>
            <a:xfrm rot="10800000">
              <a:off x="7194224" y="2042940"/>
              <a:ext cx="64125" cy="155979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400"/>
            </a:p>
          </p:txBody>
        </p:sp>
      </p:grpSp>
      <p:graphicFrame>
        <p:nvGraphicFramePr>
          <p:cNvPr id="138" name="Table 137">
            <a:extLst>
              <a:ext uri="{FF2B5EF4-FFF2-40B4-BE49-F238E27FC236}">
                <a16:creationId xmlns:a16="http://schemas.microsoft.com/office/drawing/2014/main" id="{F9013256-0592-4949-9260-74F5415405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4900284"/>
              </p:ext>
            </p:extLst>
          </p:nvPr>
        </p:nvGraphicFramePr>
        <p:xfrm>
          <a:off x="6963415" y="642463"/>
          <a:ext cx="1218677" cy="920746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240110">
                  <a:extLst>
                    <a:ext uri="{9D8B030D-6E8A-4147-A177-3AD203B41FA5}">
                      <a16:colId xmlns:a16="http://schemas.microsoft.com/office/drawing/2014/main" val="2586563298"/>
                    </a:ext>
                  </a:extLst>
                </a:gridCol>
                <a:gridCol w="978567">
                  <a:extLst>
                    <a:ext uri="{9D8B030D-6E8A-4147-A177-3AD203B41FA5}">
                      <a16:colId xmlns:a16="http://schemas.microsoft.com/office/drawing/2014/main" val="1007114525"/>
                    </a:ext>
                  </a:extLst>
                </a:gridCol>
              </a:tblGrid>
              <a:tr h="271180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Boundary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9325452"/>
                  </a:ext>
                </a:extLst>
              </a:tr>
              <a:tr h="23808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Stream 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8218344"/>
                  </a:ext>
                </a:extLst>
              </a:tr>
              <a:tr h="299102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/>
                        <a:t>LSD or Parcel</a:t>
                      </a:r>
                    </a:p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/>
                        <a:t>BMP type 1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27544534"/>
                  </a:ext>
                </a:extLst>
              </a:tr>
            </a:tbl>
          </a:graphicData>
        </a:graphic>
      </p:graphicFrame>
      <p:grpSp>
        <p:nvGrpSpPr>
          <p:cNvPr id="139" name="Group 138">
            <a:extLst>
              <a:ext uri="{FF2B5EF4-FFF2-40B4-BE49-F238E27FC236}">
                <a16:creationId xmlns:a16="http://schemas.microsoft.com/office/drawing/2014/main" id="{8A153043-4834-4AEB-9DDC-0ECB093E6039}"/>
              </a:ext>
            </a:extLst>
          </p:cNvPr>
          <p:cNvGrpSpPr/>
          <p:nvPr/>
        </p:nvGrpSpPr>
        <p:grpSpPr>
          <a:xfrm>
            <a:off x="6960438" y="437025"/>
            <a:ext cx="1218677" cy="1060446"/>
            <a:chOff x="6889233" y="429469"/>
            <a:chExt cx="1218677" cy="1060446"/>
          </a:xfrm>
        </p:grpSpPr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id="{40FC9D2F-966F-4DBB-816A-6981589C4CF1}"/>
                </a:ext>
              </a:extLst>
            </p:cNvPr>
            <p:cNvGrpSpPr/>
            <p:nvPr/>
          </p:nvGrpSpPr>
          <p:grpSpPr>
            <a:xfrm>
              <a:off x="6889233" y="429469"/>
              <a:ext cx="1218677" cy="205437"/>
              <a:chOff x="6528872" y="1807230"/>
              <a:chExt cx="1795701" cy="449218"/>
            </a:xfrm>
          </p:grpSpPr>
          <p:sp>
            <p:nvSpPr>
              <p:cNvPr id="145" name="Rectangle 144">
                <a:extLst>
                  <a:ext uri="{FF2B5EF4-FFF2-40B4-BE49-F238E27FC236}">
                    <a16:creationId xmlns:a16="http://schemas.microsoft.com/office/drawing/2014/main" id="{4FA687FF-7952-4D0B-8E7D-1E9FB3FD04DF}"/>
                  </a:ext>
                </a:extLst>
              </p:cNvPr>
              <p:cNvSpPr/>
              <p:nvPr/>
            </p:nvSpPr>
            <p:spPr>
              <a:xfrm>
                <a:off x="6528872" y="1807230"/>
                <a:ext cx="1795701" cy="44921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sz="900" dirty="0"/>
                  <a:t>Legend</a:t>
                </a:r>
              </a:p>
            </p:txBody>
          </p:sp>
          <p:sp>
            <p:nvSpPr>
              <p:cNvPr id="146" name="Isosceles Triangle 145">
                <a:extLst>
                  <a:ext uri="{FF2B5EF4-FFF2-40B4-BE49-F238E27FC236}">
                    <a16:creationId xmlns:a16="http://schemas.microsoft.com/office/drawing/2014/main" id="{88A03C21-F8A5-4BE6-86E6-B2AC3AF65E4E}"/>
                  </a:ext>
                </a:extLst>
              </p:cNvPr>
              <p:cNvSpPr/>
              <p:nvPr/>
            </p:nvSpPr>
            <p:spPr>
              <a:xfrm rot="10800000">
                <a:off x="7958571" y="1950338"/>
                <a:ext cx="144000" cy="14399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</p:grpSp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80D58106-E7AE-4070-8D09-FF1147FE51D4}"/>
                </a:ext>
              </a:extLst>
            </p:cNvPr>
            <p:cNvSpPr/>
            <p:nvPr/>
          </p:nvSpPr>
          <p:spPr>
            <a:xfrm>
              <a:off x="7202201" y="1196673"/>
              <a:ext cx="180000" cy="108000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dk1"/>
                </a:solidFill>
              </a:endParaRPr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7FA8B8DE-44B5-46A8-B745-9A9B2FDEBCC8}"/>
                </a:ext>
              </a:extLst>
            </p:cNvPr>
            <p:cNvSpPr/>
            <p:nvPr/>
          </p:nvSpPr>
          <p:spPr>
            <a:xfrm>
              <a:off x="7219926" y="970881"/>
              <a:ext cx="180000" cy="72000"/>
            </a:xfrm>
            <a:custGeom>
              <a:avLst/>
              <a:gdLst>
                <a:gd name="connsiteX0" fmla="*/ 0 w 192882"/>
                <a:gd name="connsiteY0" fmla="*/ 83344 h 85725"/>
                <a:gd name="connsiteX1" fmla="*/ 76200 w 192882"/>
                <a:gd name="connsiteY1" fmla="*/ 0 h 85725"/>
                <a:gd name="connsiteX2" fmla="*/ 123825 w 192882"/>
                <a:gd name="connsiteY2" fmla="*/ 85725 h 85725"/>
                <a:gd name="connsiteX3" fmla="*/ 192882 w 192882"/>
                <a:gd name="connsiteY3" fmla="*/ 9525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882" h="85725">
                  <a:moveTo>
                    <a:pt x="0" y="83344"/>
                  </a:moveTo>
                  <a:lnTo>
                    <a:pt x="76200" y="0"/>
                  </a:lnTo>
                  <a:lnTo>
                    <a:pt x="123825" y="85725"/>
                  </a:lnTo>
                  <a:lnTo>
                    <a:pt x="192882" y="9525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1A836DFD-00A0-42A5-84BF-81EE5FA13957}"/>
                </a:ext>
              </a:extLst>
            </p:cNvPr>
            <p:cNvSpPr/>
            <p:nvPr/>
          </p:nvSpPr>
          <p:spPr>
            <a:xfrm>
              <a:off x="7225483" y="665248"/>
              <a:ext cx="180000" cy="144000"/>
            </a:xfrm>
            <a:custGeom>
              <a:avLst/>
              <a:gdLst>
                <a:gd name="connsiteX0" fmla="*/ 9525 w 187325"/>
                <a:gd name="connsiteY0" fmla="*/ 149225 h 196850"/>
                <a:gd name="connsiteX1" fmla="*/ 0 w 187325"/>
                <a:gd name="connsiteY1" fmla="*/ 53975 h 196850"/>
                <a:gd name="connsiteX2" fmla="*/ 31750 w 187325"/>
                <a:gd name="connsiteY2" fmla="*/ 15875 h 196850"/>
                <a:gd name="connsiteX3" fmla="*/ 101600 w 187325"/>
                <a:gd name="connsiteY3" fmla="*/ 0 h 196850"/>
                <a:gd name="connsiteX4" fmla="*/ 155575 w 187325"/>
                <a:gd name="connsiteY4" fmla="*/ 57150 h 196850"/>
                <a:gd name="connsiteX5" fmla="*/ 187325 w 187325"/>
                <a:gd name="connsiteY5" fmla="*/ 123825 h 196850"/>
                <a:gd name="connsiteX6" fmla="*/ 114300 w 187325"/>
                <a:gd name="connsiteY6" fmla="*/ 168275 h 196850"/>
                <a:gd name="connsiteX7" fmla="*/ 53975 w 187325"/>
                <a:gd name="connsiteY7" fmla="*/ 196850 h 196850"/>
                <a:gd name="connsiteX8" fmla="*/ 9525 w 187325"/>
                <a:gd name="connsiteY8" fmla="*/ 149225 h 19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7325" h="196850">
                  <a:moveTo>
                    <a:pt x="9525" y="149225"/>
                  </a:moveTo>
                  <a:lnTo>
                    <a:pt x="0" y="53975"/>
                  </a:lnTo>
                  <a:lnTo>
                    <a:pt x="31750" y="15875"/>
                  </a:lnTo>
                  <a:lnTo>
                    <a:pt x="101600" y="0"/>
                  </a:lnTo>
                  <a:lnTo>
                    <a:pt x="155575" y="57150"/>
                  </a:lnTo>
                  <a:lnTo>
                    <a:pt x="187325" y="123825"/>
                  </a:lnTo>
                  <a:lnTo>
                    <a:pt x="114300" y="168275"/>
                  </a:lnTo>
                  <a:lnTo>
                    <a:pt x="53975" y="196850"/>
                  </a:lnTo>
                  <a:lnTo>
                    <a:pt x="9525" y="149225"/>
                  </a:lnTo>
                  <a:close/>
                </a:path>
              </a:pathLst>
            </a:cu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>
                <a:solidFill>
                  <a:schemeClr val="dk1"/>
                </a:solidFill>
              </a:endParaRPr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BFC586B1-ACD9-47FB-9D7C-271668DA9744}"/>
                </a:ext>
              </a:extLst>
            </p:cNvPr>
            <p:cNvSpPr/>
            <p:nvPr/>
          </p:nvSpPr>
          <p:spPr>
            <a:xfrm>
              <a:off x="7203263" y="1381915"/>
              <a:ext cx="180000" cy="108000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dk1"/>
                </a:solidFill>
              </a:endParaRPr>
            </a:p>
          </p:txBody>
        </p:sp>
      </p:grpSp>
      <p:graphicFrame>
        <p:nvGraphicFramePr>
          <p:cNvPr id="147" name="Table 146">
            <a:extLst>
              <a:ext uri="{FF2B5EF4-FFF2-40B4-BE49-F238E27FC236}">
                <a16:creationId xmlns:a16="http://schemas.microsoft.com/office/drawing/2014/main" id="{74E9A17C-BF17-4719-9F9C-A3739EB4EA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0942060"/>
              </p:ext>
            </p:extLst>
          </p:nvPr>
        </p:nvGraphicFramePr>
        <p:xfrm>
          <a:off x="8220811" y="1020814"/>
          <a:ext cx="758266" cy="918288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758266">
                  <a:extLst>
                    <a:ext uri="{9D8B030D-6E8A-4147-A177-3AD203B41FA5}">
                      <a16:colId xmlns:a16="http://schemas.microsoft.com/office/drawing/2014/main" val="2586563298"/>
                    </a:ext>
                  </a:extLst>
                </a:gridCol>
              </a:tblGrid>
              <a:tr h="195644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4587749"/>
                  </a:ext>
                </a:extLst>
              </a:tr>
              <a:tr h="195644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ym typeface="Wingdings 2" panose="05020102010507070707" pitchFamily="18" charset="2"/>
                        </a:rPr>
                        <a:t>County 1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8218344"/>
                  </a:ext>
                </a:extLst>
              </a:tr>
              <a:tr h="245784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ym typeface="Wingdings 2" panose="05020102010507070707" pitchFamily="18" charset="2"/>
                        </a:rPr>
                        <a:t>MD sample ..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7544534"/>
                  </a:ext>
                </a:extLst>
              </a:tr>
              <a:tr h="245784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…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8997209"/>
                  </a:ext>
                </a:extLst>
              </a:tr>
            </a:tbl>
          </a:graphicData>
        </a:graphic>
      </p:graphicFrame>
      <p:graphicFrame>
        <p:nvGraphicFramePr>
          <p:cNvPr id="148" name="Table 147">
            <a:extLst>
              <a:ext uri="{FF2B5EF4-FFF2-40B4-BE49-F238E27FC236}">
                <a16:creationId xmlns:a16="http://schemas.microsoft.com/office/drawing/2014/main" id="{8E374D97-9578-4B56-8BAF-DBC8B31556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5278387"/>
              </p:ext>
            </p:extLst>
          </p:nvPr>
        </p:nvGraphicFramePr>
        <p:xfrm>
          <a:off x="9039009" y="1012602"/>
          <a:ext cx="758266" cy="918288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758266">
                  <a:extLst>
                    <a:ext uri="{9D8B030D-6E8A-4147-A177-3AD203B41FA5}">
                      <a16:colId xmlns:a16="http://schemas.microsoft.com/office/drawing/2014/main" val="2586563298"/>
                    </a:ext>
                  </a:extLst>
                </a:gridCol>
              </a:tblGrid>
              <a:tr h="195644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4270507"/>
                  </a:ext>
                </a:extLst>
              </a:tr>
              <a:tr h="195644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ym typeface="Wingdings 2" panose="05020102010507070707" pitchFamily="18" charset="2"/>
                        </a:rPr>
                        <a:t>Creek 1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8218344"/>
                  </a:ext>
                </a:extLst>
              </a:tr>
              <a:tr h="245784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ym typeface="Wingdings 2" panose="05020102010507070707" pitchFamily="18" charset="2"/>
                        </a:rPr>
                        <a:t>Creek 2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7544534"/>
                  </a:ext>
                </a:extLst>
              </a:tr>
              <a:tr h="245784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…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89972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831903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A698550-FB6C-4999-9E14-EED704ECF00C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1998" cy="685102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90801">
                  <a:extLst>
                    <a:ext uri="{9D8B030D-6E8A-4147-A177-3AD203B41FA5}">
                      <a16:colId xmlns:a16="http://schemas.microsoft.com/office/drawing/2014/main" val="2745701971"/>
                    </a:ext>
                  </a:extLst>
                </a:gridCol>
                <a:gridCol w="7776144">
                  <a:extLst>
                    <a:ext uri="{9D8B030D-6E8A-4147-A177-3AD203B41FA5}">
                      <a16:colId xmlns:a16="http://schemas.microsoft.com/office/drawing/2014/main" val="3724013289"/>
                    </a:ext>
                  </a:extLst>
                </a:gridCol>
                <a:gridCol w="2325053">
                  <a:extLst>
                    <a:ext uri="{9D8B030D-6E8A-4147-A177-3AD203B41FA5}">
                      <a16:colId xmlns:a16="http://schemas.microsoft.com/office/drawing/2014/main" val="1431369543"/>
                    </a:ext>
                  </a:extLst>
                </a:gridCol>
              </a:tblGrid>
              <a:tr h="350982">
                <a:tc gridSpan="3">
                  <a:txBody>
                    <a:bodyPr/>
                    <a:lstStyle/>
                    <a:p>
                      <a:endParaRPr lang="en-CA" sz="18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95523167"/>
                  </a:ext>
                </a:extLst>
              </a:tr>
              <a:tr h="4542530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2000" dirty="0"/>
                        <a:t>Base map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8301362"/>
                  </a:ext>
                </a:extLst>
              </a:tr>
              <a:tr h="1942732">
                <a:tc vMerge="1">
                  <a:txBody>
                    <a:bodyPr/>
                    <a:lstStyle/>
                    <a:p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67190758"/>
                  </a:ext>
                </a:extLst>
              </a:tr>
            </a:tbl>
          </a:graphicData>
        </a:graphic>
      </p:graphicFrame>
      <p:sp>
        <p:nvSpPr>
          <p:cNvPr id="16" name="Flowchart: Extract 15">
            <a:extLst>
              <a:ext uri="{FF2B5EF4-FFF2-40B4-BE49-F238E27FC236}">
                <a16:creationId xmlns:a16="http://schemas.microsoft.com/office/drawing/2014/main" id="{9337D849-34B8-4B17-95F2-D16AAD3E4D24}"/>
              </a:ext>
            </a:extLst>
          </p:cNvPr>
          <p:cNvSpPr/>
          <p:nvPr/>
        </p:nvSpPr>
        <p:spPr>
          <a:xfrm rot="5400000">
            <a:off x="2028313" y="3190366"/>
            <a:ext cx="223026" cy="98385"/>
          </a:xfrm>
          <a:prstGeom prst="flowChartExtra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686D646-B06A-4212-B79B-753EDF1FBD4D}"/>
              </a:ext>
            </a:extLst>
          </p:cNvPr>
          <p:cNvSpPr/>
          <p:nvPr/>
        </p:nvSpPr>
        <p:spPr>
          <a:xfrm>
            <a:off x="9407084" y="3799725"/>
            <a:ext cx="238478" cy="6984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+</a:t>
            </a:r>
          </a:p>
          <a:p>
            <a:pPr algn="ctr"/>
            <a:endParaRPr lang="en-CA" dirty="0"/>
          </a:p>
          <a:p>
            <a:pPr algn="ctr"/>
            <a:r>
              <a:rPr lang="en-CA" dirty="0">
                <a:sym typeface="Symbol" panose="05050102010706020507" pitchFamily="18" charset="2"/>
              </a:rPr>
              <a:t></a:t>
            </a:r>
            <a:endParaRPr lang="en-CA" dirty="0"/>
          </a:p>
        </p:txBody>
      </p:sp>
      <p:pic>
        <p:nvPicPr>
          <p:cNvPr id="23" name="Graphic 22" descr="World">
            <a:extLst>
              <a:ext uri="{FF2B5EF4-FFF2-40B4-BE49-F238E27FC236}">
                <a16:creationId xmlns:a16="http://schemas.microsoft.com/office/drawing/2014/main" id="{9507020A-1811-4735-A2F3-4B68E21537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69582" y="4552351"/>
            <a:ext cx="318011" cy="30074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E960B1AA-4CBA-42F0-8B56-8DFF6D655D9D}"/>
              </a:ext>
            </a:extLst>
          </p:cNvPr>
          <p:cNvGrpSpPr/>
          <p:nvPr/>
        </p:nvGrpSpPr>
        <p:grpSpPr>
          <a:xfrm>
            <a:off x="3572343" y="1095315"/>
            <a:ext cx="3437456" cy="3489079"/>
            <a:chOff x="3269673" y="1219200"/>
            <a:chExt cx="3437456" cy="3489079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7FA3ECCB-EAD4-4CEC-9AA3-23E6992DCE8D}"/>
                </a:ext>
              </a:extLst>
            </p:cNvPr>
            <p:cNvSpPr/>
            <p:nvPr/>
          </p:nvSpPr>
          <p:spPr>
            <a:xfrm>
              <a:off x="3269673" y="1219200"/>
              <a:ext cx="3437456" cy="3489079"/>
            </a:xfrm>
            <a:custGeom>
              <a:avLst/>
              <a:gdLst>
                <a:gd name="connsiteX0" fmla="*/ 2118266 w 3643907"/>
                <a:gd name="connsiteY0" fmla="*/ 87427 h 4033235"/>
                <a:gd name="connsiteX1" fmla="*/ 1691546 w 3643907"/>
                <a:gd name="connsiteY1" fmla="*/ 122261 h 4033235"/>
                <a:gd name="connsiteX2" fmla="*/ 1447706 w 3643907"/>
                <a:gd name="connsiteY2" fmla="*/ 200638 h 4033235"/>
                <a:gd name="connsiteX3" fmla="*/ 1108071 w 3643907"/>
                <a:gd name="connsiteY3" fmla="*/ 305141 h 4033235"/>
                <a:gd name="connsiteX4" fmla="*/ 925191 w 3643907"/>
                <a:gd name="connsiteY4" fmla="*/ 575107 h 4033235"/>
                <a:gd name="connsiteX5" fmla="*/ 925191 w 3643907"/>
                <a:gd name="connsiteY5" fmla="*/ 879907 h 4033235"/>
                <a:gd name="connsiteX6" fmla="*/ 881648 w 3643907"/>
                <a:gd name="connsiteY6" fmla="*/ 1263084 h 4033235"/>
                <a:gd name="connsiteX7" fmla="*/ 794563 w 3643907"/>
                <a:gd name="connsiteY7" fmla="*/ 1332752 h 4033235"/>
                <a:gd name="connsiteX8" fmla="*/ 585557 w 3643907"/>
                <a:gd name="connsiteY8" fmla="*/ 1393712 h 4033235"/>
                <a:gd name="connsiteX9" fmla="*/ 454928 w 3643907"/>
                <a:gd name="connsiteY9" fmla="*/ 1524341 h 4033235"/>
                <a:gd name="connsiteX10" fmla="*/ 385260 w 3643907"/>
                <a:gd name="connsiteY10" fmla="*/ 1715930 h 4033235"/>
                <a:gd name="connsiteX11" fmla="*/ 428803 w 3643907"/>
                <a:gd name="connsiteY11" fmla="*/ 2064272 h 4033235"/>
                <a:gd name="connsiteX12" fmla="*/ 515888 w 3643907"/>
                <a:gd name="connsiteY12" fmla="*/ 2203610 h 4033235"/>
                <a:gd name="connsiteX13" fmla="*/ 838106 w 3643907"/>
                <a:gd name="connsiteY13" fmla="*/ 2395198 h 4033235"/>
                <a:gd name="connsiteX14" fmla="*/ 1020986 w 3643907"/>
                <a:gd name="connsiteY14" fmla="*/ 2560661 h 4033235"/>
                <a:gd name="connsiteX15" fmla="*/ 1055820 w 3643907"/>
                <a:gd name="connsiteY15" fmla="*/ 2708707 h 4033235"/>
                <a:gd name="connsiteX16" fmla="*/ 1038403 w 3643907"/>
                <a:gd name="connsiteY16" fmla="*/ 2865461 h 4033235"/>
                <a:gd name="connsiteX17" fmla="*/ 751020 w 3643907"/>
                <a:gd name="connsiteY17" fmla="*/ 3118010 h 4033235"/>
                <a:gd name="connsiteX18" fmla="*/ 454928 w 3643907"/>
                <a:gd name="connsiteY18" fmla="*/ 3318307 h 4033235"/>
                <a:gd name="connsiteX19" fmla="*/ 176254 w 3643907"/>
                <a:gd name="connsiteY19" fmla="*/ 3466352 h 4033235"/>
                <a:gd name="connsiteX20" fmla="*/ 89168 w 3643907"/>
                <a:gd name="connsiteY20" fmla="*/ 3596981 h 4033235"/>
                <a:gd name="connsiteX21" fmla="*/ 36917 w 3643907"/>
                <a:gd name="connsiteY21" fmla="*/ 3823404 h 4033235"/>
                <a:gd name="connsiteX22" fmla="*/ 97877 w 3643907"/>
                <a:gd name="connsiteY22" fmla="*/ 3971450 h 4033235"/>
                <a:gd name="connsiteX23" fmla="*/ 1099363 w 3643907"/>
                <a:gd name="connsiteY23" fmla="*/ 4032410 h 4033235"/>
                <a:gd name="connsiteX24" fmla="*/ 1648003 w 3643907"/>
                <a:gd name="connsiteY24" fmla="*/ 3997575 h 4033235"/>
                <a:gd name="connsiteX25" fmla="*/ 2248894 w 3643907"/>
                <a:gd name="connsiteY25" fmla="*/ 3875655 h 4033235"/>
                <a:gd name="connsiteX26" fmla="*/ 2562403 w 3643907"/>
                <a:gd name="connsiteY26" fmla="*/ 3605690 h 4033235"/>
                <a:gd name="connsiteX27" fmla="*/ 3137168 w 3643907"/>
                <a:gd name="connsiteY27" fmla="*/ 3248638 h 4033235"/>
                <a:gd name="connsiteX28" fmla="*/ 3407134 w 3643907"/>
                <a:gd name="connsiteY28" fmla="*/ 2734832 h 4033235"/>
                <a:gd name="connsiteX29" fmla="*/ 3642266 w 3643907"/>
                <a:gd name="connsiteY29" fmla="*/ 2116524 h 4033235"/>
                <a:gd name="connsiteX30" fmla="*/ 3502928 w 3643907"/>
                <a:gd name="connsiteY30" fmla="*/ 1637552 h 4033235"/>
                <a:gd name="connsiteX31" fmla="*/ 3337466 w 3643907"/>
                <a:gd name="connsiteY31" fmla="*/ 1210832 h 4033235"/>
                <a:gd name="connsiteX32" fmla="*/ 3598723 w 3643907"/>
                <a:gd name="connsiteY32" fmla="*/ 827655 h 4033235"/>
                <a:gd name="connsiteX33" fmla="*/ 3520346 w 3643907"/>
                <a:gd name="connsiteY33" fmla="*/ 322558 h 4033235"/>
                <a:gd name="connsiteX34" fmla="*/ 3172003 w 3643907"/>
                <a:gd name="connsiteY34" fmla="*/ 87427 h 4033235"/>
                <a:gd name="connsiteX35" fmla="*/ 2423066 w 3643907"/>
                <a:gd name="connsiteY35" fmla="*/ 341 h 4033235"/>
                <a:gd name="connsiteX36" fmla="*/ 2118266 w 3643907"/>
                <a:gd name="connsiteY36" fmla="*/ 87427 h 4033235"/>
                <a:gd name="connsiteX0" fmla="*/ 2093566 w 3619207"/>
                <a:gd name="connsiteY0" fmla="*/ 87427 h 4054379"/>
                <a:gd name="connsiteX1" fmla="*/ 1666846 w 3619207"/>
                <a:gd name="connsiteY1" fmla="*/ 122261 h 4054379"/>
                <a:gd name="connsiteX2" fmla="*/ 1423006 w 3619207"/>
                <a:gd name="connsiteY2" fmla="*/ 200638 h 4054379"/>
                <a:gd name="connsiteX3" fmla="*/ 1083371 w 3619207"/>
                <a:gd name="connsiteY3" fmla="*/ 305141 h 4054379"/>
                <a:gd name="connsiteX4" fmla="*/ 900491 w 3619207"/>
                <a:gd name="connsiteY4" fmla="*/ 575107 h 4054379"/>
                <a:gd name="connsiteX5" fmla="*/ 900491 w 3619207"/>
                <a:gd name="connsiteY5" fmla="*/ 879907 h 4054379"/>
                <a:gd name="connsiteX6" fmla="*/ 856948 w 3619207"/>
                <a:gd name="connsiteY6" fmla="*/ 1263084 h 4054379"/>
                <a:gd name="connsiteX7" fmla="*/ 769863 w 3619207"/>
                <a:gd name="connsiteY7" fmla="*/ 1332752 h 4054379"/>
                <a:gd name="connsiteX8" fmla="*/ 560857 w 3619207"/>
                <a:gd name="connsiteY8" fmla="*/ 1393712 h 4054379"/>
                <a:gd name="connsiteX9" fmla="*/ 430228 w 3619207"/>
                <a:gd name="connsiteY9" fmla="*/ 1524341 h 4054379"/>
                <a:gd name="connsiteX10" fmla="*/ 360560 w 3619207"/>
                <a:gd name="connsiteY10" fmla="*/ 1715930 h 4054379"/>
                <a:gd name="connsiteX11" fmla="*/ 404103 w 3619207"/>
                <a:gd name="connsiteY11" fmla="*/ 2064272 h 4054379"/>
                <a:gd name="connsiteX12" fmla="*/ 491188 w 3619207"/>
                <a:gd name="connsiteY12" fmla="*/ 2203610 h 4054379"/>
                <a:gd name="connsiteX13" fmla="*/ 813406 w 3619207"/>
                <a:gd name="connsiteY13" fmla="*/ 2395198 h 4054379"/>
                <a:gd name="connsiteX14" fmla="*/ 996286 w 3619207"/>
                <a:gd name="connsiteY14" fmla="*/ 2560661 h 4054379"/>
                <a:gd name="connsiteX15" fmla="*/ 1031120 w 3619207"/>
                <a:gd name="connsiteY15" fmla="*/ 2708707 h 4054379"/>
                <a:gd name="connsiteX16" fmla="*/ 1013703 w 3619207"/>
                <a:gd name="connsiteY16" fmla="*/ 2865461 h 4054379"/>
                <a:gd name="connsiteX17" fmla="*/ 726320 w 3619207"/>
                <a:gd name="connsiteY17" fmla="*/ 3118010 h 4054379"/>
                <a:gd name="connsiteX18" fmla="*/ 430228 w 3619207"/>
                <a:gd name="connsiteY18" fmla="*/ 3318307 h 4054379"/>
                <a:gd name="connsiteX19" fmla="*/ 151554 w 3619207"/>
                <a:gd name="connsiteY19" fmla="*/ 3466352 h 4054379"/>
                <a:gd name="connsiteX20" fmla="*/ 64468 w 3619207"/>
                <a:gd name="connsiteY20" fmla="*/ 3596981 h 4054379"/>
                <a:gd name="connsiteX21" fmla="*/ 12217 w 3619207"/>
                <a:gd name="connsiteY21" fmla="*/ 3823404 h 4054379"/>
                <a:gd name="connsiteX22" fmla="*/ 114751 w 3619207"/>
                <a:gd name="connsiteY22" fmla="*/ 4039081 h 4054379"/>
                <a:gd name="connsiteX23" fmla="*/ 1074663 w 3619207"/>
                <a:gd name="connsiteY23" fmla="*/ 4032410 h 4054379"/>
                <a:gd name="connsiteX24" fmla="*/ 1623303 w 3619207"/>
                <a:gd name="connsiteY24" fmla="*/ 3997575 h 4054379"/>
                <a:gd name="connsiteX25" fmla="*/ 2224194 w 3619207"/>
                <a:gd name="connsiteY25" fmla="*/ 3875655 h 4054379"/>
                <a:gd name="connsiteX26" fmla="*/ 2537703 w 3619207"/>
                <a:gd name="connsiteY26" fmla="*/ 3605690 h 4054379"/>
                <a:gd name="connsiteX27" fmla="*/ 3112468 w 3619207"/>
                <a:gd name="connsiteY27" fmla="*/ 3248638 h 4054379"/>
                <a:gd name="connsiteX28" fmla="*/ 3382434 w 3619207"/>
                <a:gd name="connsiteY28" fmla="*/ 2734832 h 4054379"/>
                <a:gd name="connsiteX29" fmla="*/ 3617566 w 3619207"/>
                <a:gd name="connsiteY29" fmla="*/ 2116524 h 4054379"/>
                <a:gd name="connsiteX30" fmla="*/ 3478228 w 3619207"/>
                <a:gd name="connsiteY30" fmla="*/ 1637552 h 4054379"/>
                <a:gd name="connsiteX31" fmla="*/ 3312766 w 3619207"/>
                <a:gd name="connsiteY31" fmla="*/ 1210832 h 4054379"/>
                <a:gd name="connsiteX32" fmla="*/ 3574023 w 3619207"/>
                <a:gd name="connsiteY32" fmla="*/ 827655 h 4054379"/>
                <a:gd name="connsiteX33" fmla="*/ 3495646 w 3619207"/>
                <a:gd name="connsiteY33" fmla="*/ 322558 h 4054379"/>
                <a:gd name="connsiteX34" fmla="*/ 3147303 w 3619207"/>
                <a:gd name="connsiteY34" fmla="*/ 87427 h 4054379"/>
                <a:gd name="connsiteX35" fmla="*/ 2398366 w 3619207"/>
                <a:gd name="connsiteY35" fmla="*/ 341 h 4054379"/>
                <a:gd name="connsiteX36" fmla="*/ 2093566 w 3619207"/>
                <a:gd name="connsiteY36" fmla="*/ 87427 h 4054379"/>
                <a:gd name="connsiteX0" fmla="*/ 2093566 w 3618850"/>
                <a:gd name="connsiteY0" fmla="*/ 87427 h 4054379"/>
                <a:gd name="connsiteX1" fmla="*/ 1666846 w 3618850"/>
                <a:gd name="connsiteY1" fmla="*/ 122261 h 4054379"/>
                <a:gd name="connsiteX2" fmla="*/ 1423006 w 3618850"/>
                <a:gd name="connsiteY2" fmla="*/ 200638 h 4054379"/>
                <a:gd name="connsiteX3" fmla="*/ 1083371 w 3618850"/>
                <a:gd name="connsiteY3" fmla="*/ 305141 h 4054379"/>
                <a:gd name="connsiteX4" fmla="*/ 900491 w 3618850"/>
                <a:gd name="connsiteY4" fmla="*/ 575107 h 4054379"/>
                <a:gd name="connsiteX5" fmla="*/ 900491 w 3618850"/>
                <a:gd name="connsiteY5" fmla="*/ 879907 h 4054379"/>
                <a:gd name="connsiteX6" fmla="*/ 856948 w 3618850"/>
                <a:gd name="connsiteY6" fmla="*/ 1263084 h 4054379"/>
                <a:gd name="connsiteX7" fmla="*/ 769863 w 3618850"/>
                <a:gd name="connsiteY7" fmla="*/ 1332752 h 4054379"/>
                <a:gd name="connsiteX8" fmla="*/ 560857 w 3618850"/>
                <a:gd name="connsiteY8" fmla="*/ 1393712 h 4054379"/>
                <a:gd name="connsiteX9" fmla="*/ 430228 w 3618850"/>
                <a:gd name="connsiteY9" fmla="*/ 1524341 h 4054379"/>
                <a:gd name="connsiteX10" fmla="*/ 360560 w 3618850"/>
                <a:gd name="connsiteY10" fmla="*/ 1715930 h 4054379"/>
                <a:gd name="connsiteX11" fmla="*/ 404103 w 3618850"/>
                <a:gd name="connsiteY11" fmla="*/ 2064272 h 4054379"/>
                <a:gd name="connsiteX12" fmla="*/ 491188 w 3618850"/>
                <a:gd name="connsiteY12" fmla="*/ 2203610 h 4054379"/>
                <a:gd name="connsiteX13" fmla="*/ 813406 w 3618850"/>
                <a:gd name="connsiteY13" fmla="*/ 2395198 h 4054379"/>
                <a:gd name="connsiteX14" fmla="*/ 996286 w 3618850"/>
                <a:gd name="connsiteY14" fmla="*/ 2560661 h 4054379"/>
                <a:gd name="connsiteX15" fmla="*/ 1031120 w 3618850"/>
                <a:gd name="connsiteY15" fmla="*/ 2708707 h 4054379"/>
                <a:gd name="connsiteX16" fmla="*/ 1013703 w 3618850"/>
                <a:gd name="connsiteY16" fmla="*/ 2865461 h 4054379"/>
                <a:gd name="connsiteX17" fmla="*/ 726320 w 3618850"/>
                <a:gd name="connsiteY17" fmla="*/ 3118010 h 4054379"/>
                <a:gd name="connsiteX18" fmla="*/ 430228 w 3618850"/>
                <a:gd name="connsiteY18" fmla="*/ 3318307 h 4054379"/>
                <a:gd name="connsiteX19" fmla="*/ 151554 w 3618850"/>
                <a:gd name="connsiteY19" fmla="*/ 3466352 h 4054379"/>
                <a:gd name="connsiteX20" fmla="*/ 64468 w 3618850"/>
                <a:gd name="connsiteY20" fmla="*/ 3596981 h 4054379"/>
                <a:gd name="connsiteX21" fmla="*/ 12217 w 3618850"/>
                <a:gd name="connsiteY21" fmla="*/ 3823404 h 4054379"/>
                <a:gd name="connsiteX22" fmla="*/ 114751 w 3618850"/>
                <a:gd name="connsiteY22" fmla="*/ 4039081 h 4054379"/>
                <a:gd name="connsiteX23" fmla="*/ 1074663 w 3618850"/>
                <a:gd name="connsiteY23" fmla="*/ 4032410 h 4054379"/>
                <a:gd name="connsiteX24" fmla="*/ 1623303 w 3618850"/>
                <a:gd name="connsiteY24" fmla="*/ 3997575 h 4054379"/>
                <a:gd name="connsiteX25" fmla="*/ 2224194 w 3618850"/>
                <a:gd name="connsiteY25" fmla="*/ 3875655 h 4054379"/>
                <a:gd name="connsiteX26" fmla="*/ 2537703 w 3618850"/>
                <a:gd name="connsiteY26" fmla="*/ 3605690 h 4054379"/>
                <a:gd name="connsiteX27" fmla="*/ 3112468 w 3618850"/>
                <a:gd name="connsiteY27" fmla="*/ 3248638 h 4054379"/>
                <a:gd name="connsiteX28" fmla="*/ 3382434 w 3618850"/>
                <a:gd name="connsiteY28" fmla="*/ 2734832 h 4054379"/>
                <a:gd name="connsiteX29" fmla="*/ 3617566 w 3618850"/>
                <a:gd name="connsiteY29" fmla="*/ 2116524 h 4054379"/>
                <a:gd name="connsiteX30" fmla="*/ 3478228 w 3618850"/>
                <a:gd name="connsiteY30" fmla="*/ 1637552 h 4054379"/>
                <a:gd name="connsiteX31" fmla="*/ 3512323 w 3618850"/>
                <a:gd name="connsiteY31" fmla="*/ 1219287 h 4054379"/>
                <a:gd name="connsiteX32" fmla="*/ 3574023 w 3618850"/>
                <a:gd name="connsiteY32" fmla="*/ 827655 h 4054379"/>
                <a:gd name="connsiteX33" fmla="*/ 3495646 w 3618850"/>
                <a:gd name="connsiteY33" fmla="*/ 322558 h 4054379"/>
                <a:gd name="connsiteX34" fmla="*/ 3147303 w 3618850"/>
                <a:gd name="connsiteY34" fmla="*/ 87427 h 4054379"/>
                <a:gd name="connsiteX35" fmla="*/ 2398366 w 3618850"/>
                <a:gd name="connsiteY35" fmla="*/ 341 h 4054379"/>
                <a:gd name="connsiteX36" fmla="*/ 2093566 w 3618850"/>
                <a:gd name="connsiteY36" fmla="*/ 87427 h 4054379"/>
                <a:gd name="connsiteX0" fmla="*/ 2093566 w 3715411"/>
                <a:gd name="connsiteY0" fmla="*/ 87427 h 4054379"/>
                <a:gd name="connsiteX1" fmla="*/ 1666846 w 3715411"/>
                <a:gd name="connsiteY1" fmla="*/ 122261 h 4054379"/>
                <a:gd name="connsiteX2" fmla="*/ 1423006 w 3715411"/>
                <a:gd name="connsiteY2" fmla="*/ 200638 h 4054379"/>
                <a:gd name="connsiteX3" fmla="*/ 1083371 w 3715411"/>
                <a:gd name="connsiteY3" fmla="*/ 305141 h 4054379"/>
                <a:gd name="connsiteX4" fmla="*/ 900491 w 3715411"/>
                <a:gd name="connsiteY4" fmla="*/ 575107 h 4054379"/>
                <a:gd name="connsiteX5" fmla="*/ 900491 w 3715411"/>
                <a:gd name="connsiteY5" fmla="*/ 879907 h 4054379"/>
                <a:gd name="connsiteX6" fmla="*/ 856948 w 3715411"/>
                <a:gd name="connsiteY6" fmla="*/ 1263084 h 4054379"/>
                <a:gd name="connsiteX7" fmla="*/ 769863 w 3715411"/>
                <a:gd name="connsiteY7" fmla="*/ 1332752 h 4054379"/>
                <a:gd name="connsiteX8" fmla="*/ 560857 w 3715411"/>
                <a:gd name="connsiteY8" fmla="*/ 1393712 h 4054379"/>
                <a:gd name="connsiteX9" fmla="*/ 430228 w 3715411"/>
                <a:gd name="connsiteY9" fmla="*/ 1524341 h 4054379"/>
                <a:gd name="connsiteX10" fmla="*/ 360560 w 3715411"/>
                <a:gd name="connsiteY10" fmla="*/ 1715930 h 4054379"/>
                <a:gd name="connsiteX11" fmla="*/ 404103 w 3715411"/>
                <a:gd name="connsiteY11" fmla="*/ 2064272 h 4054379"/>
                <a:gd name="connsiteX12" fmla="*/ 491188 w 3715411"/>
                <a:gd name="connsiteY12" fmla="*/ 2203610 h 4054379"/>
                <a:gd name="connsiteX13" fmla="*/ 813406 w 3715411"/>
                <a:gd name="connsiteY13" fmla="*/ 2395198 h 4054379"/>
                <a:gd name="connsiteX14" fmla="*/ 996286 w 3715411"/>
                <a:gd name="connsiteY14" fmla="*/ 2560661 h 4054379"/>
                <a:gd name="connsiteX15" fmla="*/ 1031120 w 3715411"/>
                <a:gd name="connsiteY15" fmla="*/ 2708707 h 4054379"/>
                <a:gd name="connsiteX16" fmla="*/ 1013703 w 3715411"/>
                <a:gd name="connsiteY16" fmla="*/ 2865461 h 4054379"/>
                <a:gd name="connsiteX17" fmla="*/ 726320 w 3715411"/>
                <a:gd name="connsiteY17" fmla="*/ 3118010 h 4054379"/>
                <a:gd name="connsiteX18" fmla="*/ 430228 w 3715411"/>
                <a:gd name="connsiteY18" fmla="*/ 3318307 h 4054379"/>
                <a:gd name="connsiteX19" fmla="*/ 151554 w 3715411"/>
                <a:gd name="connsiteY19" fmla="*/ 3466352 h 4054379"/>
                <a:gd name="connsiteX20" fmla="*/ 64468 w 3715411"/>
                <a:gd name="connsiteY20" fmla="*/ 3596981 h 4054379"/>
                <a:gd name="connsiteX21" fmla="*/ 12217 w 3715411"/>
                <a:gd name="connsiteY21" fmla="*/ 3823404 h 4054379"/>
                <a:gd name="connsiteX22" fmla="*/ 114751 w 3715411"/>
                <a:gd name="connsiteY22" fmla="*/ 4039081 h 4054379"/>
                <a:gd name="connsiteX23" fmla="*/ 1074663 w 3715411"/>
                <a:gd name="connsiteY23" fmla="*/ 4032410 h 4054379"/>
                <a:gd name="connsiteX24" fmla="*/ 1623303 w 3715411"/>
                <a:gd name="connsiteY24" fmla="*/ 3997575 h 4054379"/>
                <a:gd name="connsiteX25" fmla="*/ 2224194 w 3715411"/>
                <a:gd name="connsiteY25" fmla="*/ 3875655 h 4054379"/>
                <a:gd name="connsiteX26" fmla="*/ 2537703 w 3715411"/>
                <a:gd name="connsiteY26" fmla="*/ 3605690 h 4054379"/>
                <a:gd name="connsiteX27" fmla="*/ 3112468 w 3715411"/>
                <a:gd name="connsiteY27" fmla="*/ 3248638 h 4054379"/>
                <a:gd name="connsiteX28" fmla="*/ 3382434 w 3715411"/>
                <a:gd name="connsiteY28" fmla="*/ 2734832 h 4054379"/>
                <a:gd name="connsiteX29" fmla="*/ 3617566 w 3715411"/>
                <a:gd name="connsiteY29" fmla="*/ 2116524 h 4054379"/>
                <a:gd name="connsiteX30" fmla="*/ 3478228 w 3715411"/>
                <a:gd name="connsiteY30" fmla="*/ 1637552 h 4054379"/>
                <a:gd name="connsiteX31" fmla="*/ 3512323 w 3715411"/>
                <a:gd name="connsiteY31" fmla="*/ 1219287 h 4054379"/>
                <a:gd name="connsiteX32" fmla="*/ 3715377 w 3715411"/>
                <a:gd name="connsiteY32" fmla="*/ 785386 h 4054379"/>
                <a:gd name="connsiteX33" fmla="*/ 3495646 w 3715411"/>
                <a:gd name="connsiteY33" fmla="*/ 322558 h 4054379"/>
                <a:gd name="connsiteX34" fmla="*/ 3147303 w 3715411"/>
                <a:gd name="connsiteY34" fmla="*/ 87427 h 4054379"/>
                <a:gd name="connsiteX35" fmla="*/ 2398366 w 3715411"/>
                <a:gd name="connsiteY35" fmla="*/ 341 h 4054379"/>
                <a:gd name="connsiteX36" fmla="*/ 2093566 w 3715411"/>
                <a:gd name="connsiteY36" fmla="*/ 87427 h 4054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3715411" h="4054379">
                  <a:moveTo>
                    <a:pt x="2093566" y="87427"/>
                  </a:moveTo>
                  <a:cubicBezTo>
                    <a:pt x="1971646" y="107747"/>
                    <a:pt x="1778606" y="103393"/>
                    <a:pt x="1666846" y="122261"/>
                  </a:cubicBezTo>
                  <a:cubicBezTo>
                    <a:pt x="1555086" y="141129"/>
                    <a:pt x="1423006" y="200638"/>
                    <a:pt x="1423006" y="200638"/>
                  </a:cubicBezTo>
                  <a:cubicBezTo>
                    <a:pt x="1325760" y="231118"/>
                    <a:pt x="1170457" y="242729"/>
                    <a:pt x="1083371" y="305141"/>
                  </a:cubicBezTo>
                  <a:cubicBezTo>
                    <a:pt x="996285" y="367553"/>
                    <a:pt x="930971" y="479313"/>
                    <a:pt x="900491" y="575107"/>
                  </a:cubicBezTo>
                  <a:cubicBezTo>
                    <a:pt x="870011" y="670901"/>
                    <a:pt x="907748" y="765244"/>
                    <a:pt x="900491" y="879907"/>
                  </a:cubicBezTo>
                  <a:cubicBezTo>
                    <a:pt x="893234" y="994570"/>
                    <a:pt x="878719" y="1187610"/>
                    <a:pt x="856948" y="1263084"/>
                  </a:cubicBezTo>
                  <a:cubicBezTo>
                    <a:pt x="835177" y="1338558"/>
                    <a:pt x="819211" y="1310981"/>
                    <a:pt x="769863" y="1332752"/>
                  </a:cubicBezTo>
                  <a:cubicBezTo>
                    <a:pt x="720515" y="1354523"/>
                    <a:pt x="617463" y="1361781"/>
                    <a:pt x="560857" y="1393712"/>
                  </a:cubicBezTo>
                  <a:cubicBezTo>
                    <a:pt x="504251" y="1425643"/>
                    <a:pt x="463611" y="1470638"/>
                    <a:pt x="430228" y="1524341"/>
                  </a:cubicBezTo>
                  <a:cubicBezTo>
                    <a:pt x="396845" y="1578044"/>
                    <a:pt x="364914" y="1625942"/>
                    <a:pt x="360560" y="1715930"/>
                  </a:cubicBezTo>
                  <a:cubicBezTo>
                    <a:pt x="356206" y="1805919"/>
                    <a:pt x="382332" y="1982992"/>
                    <a:pt x="404103" y="2064272"/>
                  </a:cubicBezTo>
                  <a:cubicBezTo>
                    <a:pt x="425874" y="2145552"/>
                    <a:pt x="422971" y="2148456"/>
                    <a:pt x="491188" y="2203610"/>
                  </a:cubicBezTo>
                  <a:cubicBezTo>
                    <a:pt x="559405" y="2258764"/>
                    <a:pt x="729223" y="2335690"/>
                    <a:pt x="813406" y="2395198"/>
                  </a:cubicBezTo>
                  <a:cubicBezTo>
                    <a:pt x="897589" y="2454706"/>
                    <a:pt x="960000" y="2508410"/>
                    <a:pt x="996286" y="2560661"/>
                  </a:cubicBezTo>
                  <a:cubicBezTo>
                    <a:pt x="1032572" y="2612912"/>
                    <a:pt x="1028217" y="2657907"/>
                    <a:pt x="1031120" y="2708707"/>
                  </a:cubicBezTo>
                  <a:cubicBezTo>
                    <a:pt x="1034023" y="2759507"/>
                    <a:pt x="1064503" y="2797244"/>
                    <a:pt x="1013703" y="2865461"/>
                  </a:cubicBezTo>
                  <a:cubicBezTo>
                    <a:pt x="962903" y="2933678"/>
                    <a:pt x="823566" y="3042536"/>
                    <a:pt x="726320" y="3118010"/>
                  </a:cubicBezTo>
                  <a:cubicBezTo>
                    <a:pt x="629074" y="3193484"/>
                    <a:pt x="526022" y="3260250"/>
                    <a:pt x="430228" y="3318307"/>
                  </a:cubicBezTo>
                  <a:cubicBezTo>
                    <a:pt x="334434" y="3376364"/>
                    <a:pt x="212514" y="3419906"/>
                    <a:pt x="151554" y="3466352"/>
                  </a:cubicBezTo>
                  <a:cubicBezTo>
                    <a:pt x="90594" y="3512798"/>
                    <a:pt x="87691" y="3537472"/>
                    <a:pt x="64468" y="3596981"/>
                  </a:cubicBezTo>
                  <a:cubicBezTo>
                    <a:pt x="41245" y="3656490"/>
                    <a:pt x="3837" y="3749721"/>
                    <a:pt x="12217" y="3823404"/>
                  </a:cubicBezTo>
                  <a:cubicBezTo>
                    <a:pt x="20597" y="3897087"/>
                    <a:pt x="-62323" y="4004247"/>
                    <a:pt x="114751" y="4039081"/>
                  </a:cubicBezTo>
                  <a:cubicBezTo>
                    <a:pt x="291825" y="4073915"/>
                    <a:pt x="823238" y="4039328"/>
                    <a:pt x="1074663" y="4032410"/>
                  </a:cubicBezTo>
                  <a:cubicBezTo>
                    <a:pt x="1326088" y="4025492"/>
                    <a:pt x="1431715" y="4023701"/>
                    <a:pt x="1623303" y="3997575"/>
                  </a:cubicBezTo>
                  <a:cubicBezTo>
                    <a:pt x="1814891" y="3971449"/>
                    <a:pt x="2071794" y="3940969"/>
                    <a:pt x="2224194" y="3875655"/>
                  </a:cubicBezTo>
                  <a:cubicBezTo>
                    <a:pt x="2376594" y="3810341"/>
                    <a:pt x="2389657" y="3710193"/>
                    <a:pt x="2537703" y="3605690"/>
                  </a:cubicBezTo>
                  <a:cubicBezTo>
                    <a:pt x="2685749" y="3501187"/>
                    <a:pt x="2971679" y="3393781"/>
                    <a:pt x="3112468" y="3248638"/>
                  </a:cubicBezTo>
                  <a:cubicBezTo>
                    <a:pt x="3253257" y="3103495"/>
                    <a:pt x="3298251" y="2923518"/>
                    <a:pt x="3382434" y="2734832"/>
                  </a:cubicBezTo>
                  <a:cubicBezTo>
                    <a:pt x="3466617" y="2546146"/>
                    <a:pt x="3601600" y="2299404"/>
                    <a:pt x="3617566" y="2116524"/>
                  </a:cubicBezTo>
                  <a:cubicBezTo>
                    <a:pt x="3633532" y="1933644"/>
                    <a:pt x="3495769" y="1787092"/>
                    <a:pt x="3478228" y="1637552"/>
                  </a:cubicBezTo>
                  <a:cubicBezTo>
                    <a:pt x="3460688" y="1488013"/>
                    <a:pt x="3472798" y="1361315"/>
                    <a:pt x="3512323" y="1219287"/>
                  </a:cubicBezTo>
                  <a:cubicBezTo>
                    <a:pt x="3551848" y="1077259"/>
                    <a:pt x="3718156" y="934841"/>
                    <a:pt x="3715377" y="785386"/>
                  </a:cubicBezTo>
                  <a:cubicBezTo>
                    <a:pt x="3712598" y="635931"/>
                    <a:pt x="3590325" y="438885"/>
                    <a:pt x="3495646" y="322558"/>
                  </a:cubicBezTo>
                  <a:cubicBezTo>
                    <a:pt x="3400967" y="206231"/>
                    <a:pt x="3330183" y="141130"/>
                    <a:pt x="3147303" y="87427"/>
                  </a:cubicBezTo>
                  <a:cubicBezTo>
                    <a:pt x="2964423" y="33724"/>
                    <a:pt x="2571086" y="-4013"/>
                    <a:pt x="2398366" y="341"/>
                  </a:cubicBezTo>
                  <a:cubicBezTo>
                    <a:pt x="2225646" y="4695"/>
                    <a:pt x="2215486" y="67107"/>
                    <a:pt x="2093566" y="87427"/>
                  </a:cubicBezTo>
                  <a:close/>
                </a:path>
              </a:pathLst>
            </a:cu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3C2930C-9841-4384-A6F7-1099148C4B61}"/>
                </a:ext>
              </a:extLst>
            </p:cNvPr>
            <p:cNvSpPr/>
            <p:nvPr/>
          </p:nvSpPr>
          <p:spPr>
            <a:xfrm>
              <a:off x="3625609" y="1388317"/>
              <a:ext cx="2470662" cy="3062792"/>
            </a:xfrm>
            <a:custGeom>
              <a:avLst/>
              <a:gdLst>
                <a:gd name="connsiteX0" fmla="*/ 0 w 2796880"/>
                <a:gd name="connsiteY0" fmla="*/ 3666309 h 3666309"/>
                <a:gd name="connsiteX1" fmla="*/ 1018903 w 2796880"/>
                <a:gd name="connsiteY1" fmla="*/ 3483429 h 3666309"/>
                <a:gd name="connsiteX2" fmla="*/ 1820091 w 2796880"/>
                <a:gd name="connsiteY2" fmla="*/ 3204755 h 3666309"/>
                <a:gd name="connsiteX3" fmla="*/ 2386149 w 2796880"/>
                <a:gd name="connsiteY3" fmla="*/ 2647406 h 3666309"/>
                <a:gd name="connsiteX4" fmla="*/ 2717074 w 2796880"/>
                <a:gd name="connsiteY4" fmla="*/ 1933303 h 3666309"/>
                <a:gd name="connsiteX5" fmla="*/ 2786743 w 2796880"/>
                <a:gd name="connsiteY5" fmla="*/ 1314995 h 3666309"/>
                <a:gd name="connsiteX6" fmla="*/ 2551611 w 2796880"/>
                <a:gd name="connsiteY6" fmla="*/ 766355 h 3666309"/>
                <a:gd name="connsiteX7" fmla="*/ 1837509 w 2796880"/>
                <a:gd name="connsiteY7" fmla="*/ 365760 h 3666309"/>
                <a:gd name="connsiteX8" fmla="*/ 1419497 w 2796880"/>
                <a:gd name="connsiteY8" fmla="*/ 313509 h 3666309"/>
                <a:gd name="connsiteX9" fmla="*/ 1210491 w 2796880"/>
                <a:gd name="connsiteY9" fmla="*/ 156755 h 3666309"/>
                <a:gd name="connsiteX10" fmla="*/ 1140823 w 2796880"/>
                <a:gd name="connsiteY10" fmla="*/ 0 h 3666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96880" h="3666309">
                  <a:moveTo>
                    <a:pt x="0" y="3666309"/>
                  </a:moveTo>
                  <a:cubicBezTo>
                    <a:pt x="357777" y="3613332"/>
                    <a:pt x="715555" y="3560355"/>
                    <a:pt x="1018903" y="3483429"/>
                  </a:cubicBezTo>
                  <a:cubicBezTo>
                    <a:pt x="1322251" y="3406503"/>
                    <a:pt x="1592217" y="3344092"/>
                    <a:pt x="1820091" y="3204755"/>
                  </a:cubicBezTo>
                  <a:cubicBezTo>
                    <a:pt x="2047965" y="3065418"/>
                    <a:pt x="2236652" y="2859315"/>
                    <a:pt x="2386149" y="2647406"/>
                  </a:cubicBezTo>
                  <a:cubicBezTo>
                    <a:pt x="2535646" y="2435497"/>
                    <a:pt x="2650308" y="2155371"/>
                    <a:pt x="2717074" y="1933303"/>
                  </a:cubicBezTo>
                  <a:cubicBezTo>
                    <a:pt x="2783840" y="1711234"/>
                    <a:pt x="2814320" y="1509486"/>
                    <a:pt x="2786743" y="1314995"/>
                  </a:cubicBezTo>
                  <a:cubicBezTo>
                    <a:pt x="2759166" y="1120504"/>
                    <a:pt x="2709817" y="924561"/>
                    <a:pt x="2551611" y="766355"/>
                  </a:cubicBezTo>
                  <a:cubicBezTo>
                    <a:pt x="2393405" y="608149"/>
                    <a:pt x="2026195" y="441234"/>
                    <a:pt x="1837509" y="365760"/>
                  </a:cubicBezTo>
                  <a:cubicBezTo>
                    <a:pt x="1648823" y="290286"/>
                    <a:pt x="1524000" y="348343"/>
                    <a:pt x="1419497" y="313509"/>
                  </a:cubicBezTo>
                  <a:cubicBezTo>
                    <a:pt x="1314994" y="278675"/>
                    <a:pt x="1256937" y="209006"/>
                    <a:pt x="1210491" y="156755"/>
                  </a:cubicBezTo>
                  <a:cubicBezTo>
                    <a:pt x="1164045" y="104504"/>
                    <a:pt x="1152434" y="52252"/>
                    <a:pt x="1140823" y="0"/>
                  </a:cubicBezTo>
                </a:path>
              </a:pathLst>
            </a:custGeom>
            <a:ln>
              <a:solidFill>
                <a:schemeClr val="accent1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BD9891C9-34F5-481D-AA44-7FA79998EBEB}"/>
                </a:ext>
              </a:extLst>
            </p:cNvPr>
            <p:cNvSpPr/>
            <p:nvPr/>
          </p:nvSpPr>
          <p:spPr>
            <a:xfrm>
              <a:off x="4125643" y="1497443"/>
              <a:ext cx="538498" cy="1498658"/>
            </a:xfrm>
            <a:custGeom>
              <a:avLst/>
              <a:gdLst>
                <a:gd name="connsiteX0" fmla="*/ 0 w 609600"/>
                <a:gd name="connsiteY0" fmla="*/ 1793966 h 1793966"/>
                <a:gd name="connsiteX1" fmla="*/ 435429 w 609600"/>
                <a:gd name="connsiteY1" fmla="*/ 1402080 h 1793966"/>
                <a:gd name="connsiteX2" fmla="*/ 531223 w 609600"/>
                <a:gd name="connsiteY2" fmla="*/ 940526 h 1793966"/>
                <a:gd name="connsiteX3" fmla="*/ 269966 w 609600"/>
                <a:gd name="connsiteY3" fmla="*/ 452846 h 1793966"/>
                <a:gd name="connsiteX4" fmla="*/ 261257 w 609600"/>
                <a:gd name="connsiteY4" fmla="*/ 174171 h 1793966"/>
                <a:gd name="connsiteX5" fmla="*/ 418012 w 609600"/>
                <a:gd name="connsiteY5" fmla="*/ 60960 h 1793966"/>
                <a:gd name="connsiteX6" fmla="*/ 609600 w 609600"/>
                <a:gd name="connsiteY6" fmla="*/ 0 h 1793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600" h="1793966">
                  <a:moveTo>
                    <a:pt x="0" y="1793966"/>
                  </a:moveTo>
                  <a:cubicBezTo>
                    <a:pt x="173446" y="1669143"/>
                    <a:pt x="346892" y="1544320"/>
                    <a:pt x="435429" y="1402080"/>
                  </a:cubicBezTo>
                  <a:cubicBezTo>
                    <a:pt x="523966" y="1259840"/>
                    <a:pt x="558800" y="1098732"/>
                    <a:pt x="531223" y="940526"/>
                  </a:cubicBezTo>
                  <a:cubicBezTo>
                    <a:pt x="503646" y="782320"/>
                    <a:pt x="314960" y="580572"/>
                    <a:pt x="269966" y="452846"/>
                  </a:cubicBezTo>
                  <a:cubicBezTo>
                    <a:pt x="224972" y="325120"/>
                    <a:pt x="236583" y="239485"/>
                    <a:pt x="261257" y="174171"/>
                  </a:cubicBezTo>
                  <a:cubicBezTo>
                    <a:pt x="285931" y="108857"/>
                    <a:pt x="359955" y="89988"/>
                    <a:pt x="418012" y="60960"/>
                  </a:cubicBezTo>
                  <a:cubicBezTo>
                    <a:pt x="476069" y="31931"/>
                    <a:pt x="542834" y="15965"/>
                    <a:pt x="609600" y="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64D09754-FF45-496B-B963-0F641EA504E6}"/>
                </a:ext>
              </a:extLst>
            </p:cNvPr>
            <p:cNvSpPr/>
            <p:nvPr/>
          </p:nvSpPr>
          <p:spPr>
            <a:xfrm>
              <a:off x="4933391" y="1701144"/>
              <a:ext cx="338485" cy="1374982"/>
            </a:xfrm>
            <a:custGeom>
              <a:avLst/>
              <a:gdLst>
                <a:gd name="connsiteX0" fmla="*/ 383177 w 383177"/>
                <a:gd name="connsiteY0" fmla="*/ 0 h 1645920"/>
                <a:gd name="connsiteX1" fmla="*/ 130629 w 383177"/>
                <a:gd name="connsiteY1" fmla="*/ 461555 h 1645920"/>
                <a:gd name="connsiteX2" fmla="*/ 60960 w 383177"/>
                <a:gd name="connsiteY2" fmla="*/ 896983 h 1645920"/>
                <a:gd name="connsiteX3" fmla="*/ 182880 w 383177"/>
                <a:gd name="connsiteY3" fmla="*/ 1245326 h 1645920"/>
                <a:gd name="connsiteX4" fmla="*/ 0 w 383177"/>
                <a:gd name="connsiteY4" fmla="*/ 1645920 h 1645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177" h="1645920">
                  <a:moveTo>
                    <a:pt x="383177" y="0"/>
                  </a:moveTo>
                  <a:cubicBezTo>
                    <a:pt x="283754" y="156029"/>
                    <a:pt x="184332" y="312058"/>
                    <a:pt x="130629" y="461555"/>
                  </a:cubicBezTo>
                  <a:cubicBezTo>
                    <a:pt x="76926" y="611052"/>
                    <a:pt x="52251" y="766355"/>
                    <a:pt x="60960" y="896983"/>
                  </a:cubicBezTo>
                  <a:cubicBezTo>
                    <a:pt x="69668" y="1027612"/>
                    <a:pt x="193040" y="1120503"/>
                    <a:pt x="182880" y="1245326"/>
                  </a:cubicBezTo>
                  <a:cubicBezTo>
                    <a:pt x="172720" y="1370149"/>
                    <a:pt x="86360" y="1508034"/>
                    <a:pt x="0" y="164592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C2104EAD-ACCE-4D1B-9B80-26151070F9BD}"/>
                </a:ext>
              </a:extLst>
            </p:cNvPr>
            <p:cNvSpPr/>
            <p:nvPr/>
          </p:nvSpPr>
          <p:spPr>
            <a:xfrm>
              <a:off x="5787294" y="1912120"/>
              <a:ext cx="753898" cy="110398"/>
            </a:xfrm>
            <a:custGeom>
              <a:avLst/>
              <a:gdLst>
                <a:gd name="connsiteX0" fmla="*/ 0 w 853440"/>
                <a:gd name="connsiteY0" fmla="*/ 43542 h 132152"/>
                <a:gd name="connsiteX1" fmla="*/ 400595 w 853440"/>
                <a:gd name="connsiteY1" fmla="*/ 69668 h 132152"/>
                <a:gd name="connsiteX2" fmla="*/ 670560 w 853440"/>
                <a:gd name="connsiteY2" fmla="*/ 130628 h 132152"/>
                <a:gd name="connsiteX3" fmla="*/ 853440 w 853440"/>
                <a:gd name="connsiteY3" fmla="*/ 0 h 132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3440" h="132152">
                  <a:moveTo>
                    <a:pt x="0" y="43542"/>
                  </a:moveTo>
                  <a:cubicBezTo>
                    <a:pt x="144417" y="49348"/>
                    <a:pt x="288835" y="55154"/>
                    <a:pt x="400595" y="69668"/>
                  </a:cubicBezTo>
                  <a:cubicBezTo>
                    <a:pt x="512355" y="84182"/>
                    <a:pt x="595086" y="142239"/>
                    <a:pt x="670560" y="130628"/>
                  </a:cubicBezTo>
                  <a:cubicBezTo>
                    <a:pt x="746034" y="119017"/>
                    <a:pt x="799737" y="59508"/>
                    <a:pt x="853440" y="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03FECCC-F547-4632-A124-B08F0855933C}"/>
                </a:ext>
              </a:extLst>
            </p:cNvPr>
            <p:cNvSpPr/>
            <p:nvPr/>
          </p:nvSpPr>
          <p:spPr>
            <a:xfrm>
              <a:off x="4387200" y="3468979"/>
              <a:ext cx="538498" cy="29838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CE4C7D31-5F10-470D-95B7-6CCA40DB4F8C}"/>
                </a:ext>
              </a:extLst>
            </p:cNvPr>
            <p:cNvSpPr/>
            <p:nvPr/>
          </p:nvSpPr>
          <p:spPr>
            <a:xfrm>
              <a:off x="4988401" y="3468979"/>
              <a:ext cx="538498" cy="29838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56F936F4-34A2-4354-AE79-F990479CB648}"/>
                </a:ext>
              </a:extLst>
            </p:cNvPr>
            <p:cNvSpPr/>
            <p:nvPr/>
          </p:nvSpPr>
          <p:spPr>
            <a:xfrm>
              <a:off x="5591179" y="3468979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4725590-8737-4AE7-87CB-A0CA97002BA8}"/>
                </a:ext>
              </a:extLst>
            </p:cNvPr>
            <p:cNvSpPr/>
            <p:nvPr/>
          </p:nvSpPr>
          <p:spPr>
            <a:xfrm>
              <a:off x="4387200" y="3115347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14BD57B-8D09-42C3-A53B-62B9C3F24445}"/>
                </a:ext>
              </a:extLst>
            </p:cNvPr>
            <p:cNvSpPr/>
            <p:nvPr/>
          </p:nvSpPr>
          <p:spPr>
            <a:xfrm>
              <a:off x="4988401" y="3115347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C85A9AE-2647-40E0-A622-DE17B095DD5D}"/>
                </a:ext>
              </a:extLst>
            </p:cNvPr>
            <p:cNvSpPr/>
            <p:nvPr/>
          </p:nvSpPr>
          <p:spPr>
            <a:xfrm>
              <a:off x="5591179" y="3115347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5D4F1C99-D907-4F45-BA07-A9CECE7E142A}"/>
                </a:ext>
              </a:extLst>
            </p:cNvPr>
            <p:cNvSpPr/>
            <p:nvPr/>
          </p:nvSpPr>
          <p:spPr>
            <a:xfrm>
              <a:off x="4387200" y="2736936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8C98FCEF-1DA8-4F05-B0EB-0D0BA673CE5D}"/>
                </a:ext>
              </a:extLst>
            </p:cNvPr>
            <p:cNvSpPr/>
            <p:nvPr/>
          </p:nvSpPr>
          <p:spPr>
            <a:xfrm>
              <a:off x="4988401" y="2736936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4DC85686-894C-4D6E-8B99-6AE65AB117F3}"/>
                </a:ext>
              </a:extLst>
            </p:cNvPr>
            <p:cNvSpPr/>
            <p:nvPr/>
          </p:nvSpPr>
          <p:spPr>
            <a:xfrm>
              <a:off x="5591179" y="2736936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E9E5EA3-ED44-4C6B-8EAB-A2BDA8F2558D}"/>
                </a:ext>
              </a:extLst>
            </p:cNvPr>
            <p:cNvSpPr/>
            <p:nvPr/>
          </p:nvSpPr>
          <p:spPr>
            <a:xfrm>
              <a:off x="5300179" y="1352857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5DCC7349-9B3F-450B-9594-6F269C083DAA}"/>
                </a:ext>
              </a:extLst>
            </p:cNvPr>
            <p:cNvSpPr/>
            <p:nvPr/>
          </p:nvSpPr>
          <p:spPr>
            <a:xfrm>
              <a:off x="4182378" y="2200261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A7B87A2-E5DE-4F1E-8244-96A8EC57B118}"/>
                </a:ext>
              </a:extLst>
            </p:cNvPr>
            <p:cNvSpPr/>
            <p:nvPr/>
          </p:nvSpPr>
          <p:spPr>
            <a:xfrm>
              <a:off x="5145575" y="2249345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84610BEF-D411-4360-94CA-D0A03CCF8B15}"/>
                </a:ext>
              </a:extLst>
            </p:cNvPr>
            <p:cNvSpPr/>
            <p:nvPr/>
          </p:nvSpPr>
          <p:spPr>
            <a:xfrm>
              <a:off x="5911038" y="1586112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pic>
        <p:nvPicPr>
          <p:cNvPr id="43" name="Graphic 42" descr="Map compass">
            <a:extLst>
              <a:ext uri="{FF2B5EF4-FFF2-40B4-BE49-F238E27FC236}">
                <a16:creationId xmlns:a16="http://schemas.microsoft.com/office/drawing/2014/main" id="{DB381C0F-CC79-4181-B3E6-CE01523AE0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364105" y="3446094"/>
            <a:ext cx="318011" cy="300740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336F726D-84E8-40F9-ADB6-266FB2FA1F71}"/>
              </a:ext>
            </a:extLst>
          </p:cNvPr>
          <p:cNvSpPr txBox="1"/>
          <p:nvPr/>
        </p:nvSpPr>
        <p:spPr>
          <a:xfrm>
            <a:off x="9345185" y="3076126"/>
            <a:ext cx="294819" cy="3085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chemeClr val="accent1"/>
                </a:solidFill>
              </a:rPr>
              <a:t>N</a:t>
            </a:r>
          </a:p>
        </p:txBody>
      </p:sp>
      <p:sp>
        <p:nvSpPr>
          <p:cNvPr id="62" name="Flowchart: Extract 61">
            <a:extLst>
              <a:ext uri="{FF2B5EF4-FFF2-40B4-BE49-F238E27FC236}">
                <a16:creationId xmlns:a16="http://schemas.microsoft.com/office/drawing/2014/main" id="{7607E503-7C4E-4B9D-93A9-509E2108790B}"/>
              </a:ext>
            </a:extLst>
          </p:cNvPr>
          <p:cNvSpPr/>
          <p:nvPr/>
        </p:nvSpPr>
        <p:spPr>
          <a:xfrm rot="16200000">
            <a:off x="9681013" y="3191254"/>
            <a:ext cx="268556" cy="96607"/>
          </a:xfrm>
          <a:prstGeom prst="flowChartExtra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6295ABE3-E73E-49CF-A065-8BE7C4B55E02}"/>
              </a:ext>
            </a:extLst>
          </p:cNvPr>
          <p:cNvGrpSpPr/>
          <p:nvPr/>
        </p:nvGrpSpPr>
        <p:grpSpPr>
          <a:xfrm>
            <a:off x="2972" y="-31959"/>
            <a:ext cx="12192001" cy="430887"/>
            <a:chOff x="0" y="2909500"/>
            <a:chExt cx="12192001" cy="430887"/>
          </a:xfrm>
        </p:grpSpPr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8D5BD3F6-2D74-4063-B10E-540114A998EE}"/>
                </a:ext>
              </a:extLst>
            </p:cNvPr>
            <p:cNvSpPr/>
            <p:nvPr/>
          </p:nvSpPr>
          <p:spPr>
            <a:xfrm>
              <a:off x="0" y="2939749"/>
              <a:ext cx="12192001" cy="36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93" name="Picture 2" descr="Related image">
              <a:extLst>
                <a:ext uri="{FF2B5EF4-FFF2-40B4-BE49-F238E27FC236}">
                  <a16:creationId xmlns:a16="http://schemas.microsoft.com/office/drawing/2014/main" id="{9012132D-3AF5-4409-B508-B500AC96F4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70182" y="2939749"/>
              <a:ext cx="381187" cy="3811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B45079A4-C082-48F7-8103-5A0960BF47B8}"/>
                </a:ext>
              </a:extLst>
            </p:cNvPr>
            <p:cNvSpPr txBox="1"/>
            <p:nvPr/>
          </p:nvSpPr>
          <p:spPr>
            <a:xfrm>
              <a:off x="9050284" y="2909500"/>
              <a:ext cx="275240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CA" sz="1100" dirty="0">
                  <a:solidFill>
                    <a:schemeClr val="bg1"/>
                  </a:solidFill>
                  <a:hlinkClick r:id="rId8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shawn-uoguelph@email.ca</a:t>
              </a:r>
              <a:r>
                <a:rPr lang="en-CA" sz="1100" dirty="0">
                  <a:solidFill>
                    <a:schemeClr val="bg1"/>
                  </a:solidFill>
                </a:rPr>
                <a:t> (admin)</a:t>
              </a:r>
            </a:p>
            <a:p>
              <a:pPr algn="r"/>
              <a:r>
                <a:rPr lang="en-CA" sz="1100" dirty="0">
                  <a:solidFill>
                    <a:schemeClr val="bg1"/>
                  </a:solidFill>
                </a:rPr>
                <a:t>UNIVERSITY OF GUELPH</a:t>
              </a:r>
            </a:p>
          </p:txBody>
        </p:sp>
        <p:pic>
          <p:nvPicPr>
            <p:cNvPr id="95" name="Graphic 94" descr="Smiling face with no fill">
              <a:extLst>
                <a:ext uri="{FF2B5EF4-FFF2-40B4-BE49-F238E27FC236}">
                  <a16:creationId xmlns:a16="http://schemas.microsoft.com/office/drawing/2014/main" id="{E62F91EE-339C-4843-8CA2-C1CD563F17D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232138" y="2951232"/>
              <a:ext cx="288000" cy="288000"/>
            </a:xfrm>
            <a:prstGeom prst="rect">
              <a:avLst/>
            </a:prstGeom>
          </p:spPr>
        </p:pic>
        <p:pic>
          <p:nvPicPr>
            <p:cNvPr id="96" name="Graphic 95" descr="Question mark">
              <a:extLst>
                <a:ext uri="{FF2B5EF4-FFF2-40B4-BE49-F238E27FC236}">
                  <a16:creationId xmlns:a16="http://schemas.microsoft.com/office/drawing/2014/main" id="{CD57FEE1-E177-44E3-B44A-246F80B5DF9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8760798" y="2962471"/>
              <a:ext cx="288000" cy="288000"/>
            </a:xfrm>
            <a:prstGeom prst="rect">
              <a:avLst/>
            </a:prstGeom>
          </p:spPr>
        </p:pic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65476391-437B-4289-A3A7-832D286EF9E1}"/>
                </a:ext>
              </a:extLst>
            </p:cNvPr>
            <p:cNvSpPr/>
            <p:nvPr/>
          </p:nvSpPr>
          <p:spPr>
            <a:xfrm>
              <a:off x="101210" y="2962472"/>
              <a:ext cx="288000" cy="288000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CA" sz="700" dirty="0"/>
                <a:t>Logo</a:t>
              </a:r>
              <a:endParaRPr lang="en-CA" sz="600" dirty="0"/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80A99E68-5D11-414D-92E9-E793E3340E0B}"/>
                </a:ext>
              </a:extLst>
            </p:cNvPr>
            <p:cNvSpPr txBox="1"/>
            <p:nvPr/>
          </p:nvSpPr>
          <p:spPr>
            <a:xfrm>
              <a:off x="383364" y="2983448"/>
              <a:ext cx="26078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200" dirty="0">
                  <a:solidFill>
                    <a:schemeClr val="bg1"/>
                  </a:solidFill>
                </a:rPr>
                <a:t>University of Guelph ESAT</a:t>
              </a:r>
            </a:p>
          </p:txBody>
        </p:sp>
      </p:grpSp>
      <p:sp>
        <p:nvSpPr>
          <p:cNvPr id="68" name="Rectangle 67">
            <a:extLst>
              <a:ext uri="{FF2B5EF4-FFF2-40B4-BE49-F238E27FC236}">
                <a16:creationId xmlns:a16="http://schemas.microsoft.com/office/drawing/2014/main" id="{5BD98676-0B3D-434B-97A5-3FC0ABC6CC4C}"/>
              </a:ext>
            </a:extLst>
          </p:cNvPr>
          <p:cNvSpPr/>
          <p:nvPr/>
        </p:nvSpPr>
        <p:spPr>
          <a:xfrm>
            <a:off x="9628698" y="5201390"/>
            <a:ext cx="231665" cy="1624354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9783DC37-66AB-46DD-8C2E-ADD478EE8B9C}"/>
              </a:ext>
            </a:extLst>
          </p:cNvPr>
          <p:cNvSpPr/>
          <p:nvPr/>
        </p:nvSpPr>
        <p:spPr>
          <a:xfrm>
            <a:off x="9634311" y="5595687"/>
            <a:ext cx="231665" cy="27091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70" name="Table 69">
            <a:extLst>
              <a:ext uri="{FF2B5EF4-FFF2-40B4-BE49-F238E27FC236}">
                <a16:creationId xmlns:a16="http://schemas.microsoft.com/office/drawing/2014/main" id="{A026E1AA-6F54-4659-A81E-B238770A47E9}"/>
              </a:ext>
            </a:extLst>
          </p:cNvPr>
          <p:cNvGraphicFramePr>
            <a:graphicFrameLocks noGrp="1"/>
          </p:cNvGraphicFramePr>
          <p:nvPr/>
        </p:nvGraphicFramePr>
        <p:xfrm>
          <a:off x="8192655" y="429469"/>
          <a:ext cx="1622636" cy="228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1318">
                  <a:extLst>
                    <a:ext uri="{9D8B030D-6E8A-4147-A177-3AD203B41FA5}">
                      <a16:colId xmlns:a16="http://schemas.microsoft.com/office/drawing/2014/main" val="1294337786"/>
                    </a:ext>
                  </a:extLst>
                </a:gridCol>
                <a:gridCol w="811318">
                  <a:extLst>
                    <a:ext uri="{9D8B030D-6E8A-4147-A177-3AD203B41FA5}">
                      <a16:colId xmlns:a16="http://schemas.microsoft.com/office/drawing/2014/main" val="2005279972"/>
                    </a:ext>
                  </a:extLst>
                </a:gridCol>
              </a:tblGrid>
              <a:tr h="186890"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Map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Satellite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041495"/>
                  </a:ext>
                </a:extLst>
              </a:tr>
            </a:tbl>
          </a:graphicData>
        </a:graphic>
      </p:graphicFrame>
      <p:sp>
        <p:nvSpPr>
          <p:cNvPr id="77" name="Rectangle 76">
            <a:extLst>
              <a:ext uri="{FF2B5EF4-FFF2-40B4-BE49-F238E27FC236}">
                <a16:creationId xmlns:a16="http://schemas.microsoft.com/office/drawing/2014/main" id="{AACFA92C-E0FE-4E3E-966F-9F4C7D56679B}"/>
              </a:ext>
            </a:extLst>
          </p:cNvPr>
          <p:cNvSpPr/>
          <p:nvPr/>
        </p:nvSpPr>
        <p:spPr>
          <a:xfrm>
            <a:off x="9975184" y="6317815"/>
            <a:ext cx="2069220" cy="4095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50" b="1" dirty="0"/>
              <a:t>Run Intelligent Selection </a:t>
            </a:r>
            <a:r>
              <a:rPr lang="en-CA" sz="1050" b="1" baseline="30000" dirty="0"/>
              <a:t>(?)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88B42B23-71F4-4407-B8E7-906781A97443}"/>
              </a:ext>
            </a:extLst>
          </p:cNvPr>
          <p:cNvSpPr txBox="1"/>
          <p:nvPr/>
        </p:nvSpPr>
        <p:spPr>
          <a:xfrm>
            <a:off x="9907553" y="1390241"/>
            <a:ext cx="96042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100" b="1" dirty="0"/>
              <a:t>Constraint </a:t>
            </a:r>
            <a:r>
              <a:rPr lang="en-CA" sz="1100" b="1" baseline="30000" dirty="0"/>
              <a:t>(?)</a:t>
            </a: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E7960F11-7391-4218-B1AA-FDD528D4AF29}"/>
              </a:ext>
            </a:extLst>
          </p:cNvPr>
          <p:cNvGrpSpPr/>
          <p:nvPr/>
        </p:nvGrpSpPr>
        <p:grpSpPr>
          <a:xfrm>
            <a:off x="10843266" y="1388465"/>
            <a:ext cx="1243852" cy="254021"/>
            <a:chOff x="5579169" y="1869065"/>
            <a:chExt cx="2438400" cy="511413"/>
          </a:xfrm>
        </p:grpSpPr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DB01A5D1-5497-411D-A4F6-F0BD21CC0B4A}"/>
                </a:ext>
              </a:extLst>
            </p:cNvPr>
            <p:cNvSpPr/>
            <p:nvPr/>
          </p:nvSpPr>
          <p:spPr>
            <a:xfrm>
              <a:off x="5579169" y="1869065"/>
              <a:ext cx="2438400" cy="51141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000" dirty="0"/>
                <a:t>Budget</a:t>
              </a:r>
            </a:p>
          </p:txBody>
        </p:sp>
        <p:sp>
          <p:nvSpPr>
            <p:cNvPr id="81" name="Isosceles Triangle 80">
              <a:extLst>
                <a:ext uri="{FF2B5EF4-FFF2-40B4-BE49-F238E27FC236}">
                  <a16:creationId xmlns:a16="http://schemas.microsoft.com/office/drawing/2014/main" id="{78362CC4-63C3-4984-AD98-53ED6EC80665}"/>
                </a:ext>
              </a:extLst>
            </p:cNvPr>
            <p:cNvSpPr/>
            <p:nvPr/>
          </p:nvSpPr>
          <p:spPr>
            <a:xfrm rot="10800000">
              <a:off x="7784931" y="2057208"/>
              <a:ext cx="144000" cy="143999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200"/>
            </a:p>
          </p:txBody>
        </p:sp>
      </p:grpSp>
      <p:sp>
        <p:nvSpPr>
          <p:cNvPr id="82" name="TextBox 81">
            <a:extLst>
              <a:ext uri="{FF2B5EF4-FFF2-40B4-BE49-F238E27FC236}">
                <a16:creationId xmlns:a16="http://schemas.microsoft.com/office/drawing/2014/main" id="{294FC769-293A-486C-A3CA-8E5D8CF741B7}"/>
              </a:ext>
            </a:extLst>
          </p:cNvPr>
          <p:cNvSpPr txBox="1"/>
          <p:nvPr/>
        </p:nvSpPr>
        <p:spPr>
          <a:xfrm>
            <a:off x="9860361" y="1827836"/>
            <a:ext cx="9829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100" b="1" dirty="0"/>
              <a:t>Target </a:t>
            </a:r>
            <a:r>
              <a:rPr lang="en-CA" sz="1100" b="1" baseline="30000" dirty="0"/>
              <a:t>(?)</a:t>
            </a:r>
          </a:p>
        </p:txBody>
      </p:sp>
      <p:graphicFrame>
        <p:nvGraphicFramePr>
          <p:cNvPr id="84" name="Table 83">
            <a:extLst>
              <a:ext uri="{FF2B5EF4-FFF2-40B4-BE49-F238E27FC236}">
                <a16:creationId xmlns:a16="http://schemas.microsoft.com/office/drawing/2014/main" id="{F378409E-F73D-42BB-97B7-603711C46CD2}"/>
              </a:ext>
            </a:extLst>
          </p:cNvPr>
          <p:cNvGraphicFramePr>
            <a:graphicFrameLocks noGrp="1"/>
          </p:cNvGraphicFramePr>
          <p:nvPr/>
        </p:nvGraphicFramePr>
        <p:xfrm>
          <a:off x="9977993" y="2599666"/>
          <a:ext cx="2176348" cy="14135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4596">
                  <a:extLst>
                    <a:ext uri="{9D8B030D-6E8A-4147-A177-3AD203B41FA5}">
                      <a16:colId xmlns:a16="http://schemas.microsoft.com/office/drawing/2014/main" val="1749140271"/>
                    </a:ext>
                  </a:extLst>
                </a:gridCol>
                <a:gridCol w="759681">
                  <a:extLst>
                    <a:ext uri="{9D8B030D-6E8A-4147-A177-3AD203B41FA5}">
                      <a16:colId xmlns:a16="http://schemas.microsoft.com/office/drawing/2014/main" val="4226717433"/>
                    </a:ext>
                  </a:extLst>
                </a:gridCol>
                <a:gridCol w="1122071">
                  <a:extLst>
                    <a:ext uri="{9D8B030D-6E8A-4147-A177-3AD203B41FA5}">
                      <a16:colId xmlns:a16="http://schemas.microsoft.com/office/drawing/2014/main" val="2569481145"/>
                    </a:ext>
                  </a:extLst>
                </a:gridCol>
              </a:tblGrid>
              <a:tr h="353386">
                <a:tc>
                  <a:txBody>
                    <a:bodyPr/>
                    <a:lstStyle/>
                    <a:p>
                      <a:r>
                        <a:rPr lang="en-CA" sz="1000" dirty="0"/>
                        <a:t>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52607"/>
                  </a:ext>
                </a:extLst>
              </a:tr>
              <a:tr h="353386">
                <a:tc>
                  <a:txBody>
                    <a:bodyPr/>
                    <a:lstStyle/>
                    <a:p>
                      <a:r>
                        <a:rPr lang="en-CA" sz="1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Budget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$ 20,000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9618606"/>
                  </a:ext>
                </a:extLst>
              </a:tr>
              <a:tr h="353386"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4527315"/>
                  </a:ext>
                </a:extLst>
              </a:tr>
              <a:tr h="353386"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050421"/>
                  </a:ext>
                </a:extLst>
              </a:tr>
            </a:tbl>
          </a:graphicData>
        </a:graphic>
      </p:graphicFrame>
      <p:sp>
        <p:nvSpPr>
          <p:cNvPr id="85" name="Rectangle 84">
            <a:extLst>
              <a:ext uri="{FF2B5EF4-FFF2-40B4-BE49-F238E27FC236}">
                <a16:creationId xmlns:a16="http://schemas.microsoft.com/office/drawing/2014/main" id="{939BE9A9-EFD7-435B-8BE8-83E686A64E03}"/>
              </a:ext>
            </a:extLst>
          </p:cNvPr>
          <p:cNvSpPr/>
          <p:nvPr/>
        </p:nvSpPr>
        <p:spPr>
          <a:xfrm>
            <a:off x="9977304" y="2257615"/>
            <a:ext cx="1033883" cy="2769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Add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1F4C2B8E-55D9-49FA-A097-F63ABB5572C0}"/>
              </a:ext>
            </a:extLst>
          </p:cNvPr>
          <p:cNvSpPr/>
          <p:nvPr/>
        </p:nvSpPr>
        <p:spPr>
          <a:xfrm>
            <a:off x="11178782" y="2250586"/>
            <a:ext cx="950276" cy="2769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Remove</a:t>
            </a: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49F469F1-239C-4CFF-B961-080087D56ACD}"/>
              </a:ext>
            </a:extLst>
          </p:cNvPr>
          <p:cNvSpPr/>
          <p:nvPr/>
        </p:nvSpPr>
        <p:spPr>
          <a:xfrm>
            <a:off x="9951896" y="904821"/>
            <a:ext cx="200025" cy="192688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100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C5C029B3-D515-4E14-BA45-20EA43AC36F9}"/>
              </a:ext>
            </a:extLst>
          </p:cNvPr>
          <p:cNvSpPr txBox="1"/>
          <p:nvPr/>
        </p:nvSpPr>
        <p:spPr>
          <a:xfrm>
            <a:off x="10145123" y="500220"/>
            <a:ext cx="7228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00" b="1" dirty="0">
                <a:solidFill>
                  <a:schemeClr val="accent1"/>
                </a:solidFill>
              </a:rPr>
              <a:t>Budget </a:t>
            </a:r>
            <a:r>
              <a:rPr lang="en-CA" sz="1000" b="1" baseline="30000" dirty="0">
                <a:solidFill>
                  <a:schemeClr val="accent1"/>
                </a:solidFill>
              </a:rPr>
              <a:t>(?)</a:t>
            </a: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259E0560-AD15-460E-BD77-688088A25546}"/>
              </a:ext>
            </a:extLst>
          </p:cNvPr>
          <p:cNvSpPr/>
          <p:nvPr/>
        </p:nvSpPr>
        <p:spPr>
          <a:xfrm>
            <a:off x="9952318" y="538564"/>
            <a:ext cx="200025" cy="192688"/>
          </a:xfrm>
          <a:prstGeom prst="ellipse">
            <a:avLst/>
          </a:prstGeom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100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67AA7DE2-5F17-46C9-8F58-F808DD2AC738}"/>
              </a:ext>
            </a:extLst>
          </p:cNvPr>
          <p:cNvSpPr txBox="1"/>
          <p:nvPr/>
        </p:nvSpPr>
        <p:spPr>
          <a:xfrm>
            <a:off x="10145123" y="890012"/>
            <a:ext cx="94379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00" dirty="0"/>
              <a:t>Eco-service </a:t>
            </a:r>
            <a:r>
              <a:rPr lang="en-CA" sz="1000" baseline="30000" dirty="0"/>
              <a:t>(?)</a:t>
            </a:r>
            <a:endParaRPr lang="en-CA" sz="1100" baseline="30000" dirty="0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1CE77742-3C6C-4D5B-9C84-7C2B51827996}"/>
              </a:ext>
            </a:extLst>
          </p:cNvPr>
          <p:cNvSpPr/>
          <p:nvPr/>
        </p:nvSpPr>
        <p:spPr>
          <a:xfrm>
            <a:off x="11178782" y="877380"/>
            <a:ext cx="863121" cy="24622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&lt;&lt; Weight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FF4241-3F53-4355-92BA-0CA30F81DA79}"/>
              </a:ext>
            </a:extLst>
          </p:cNvPr>
          <p:cNvSpPr txBox="1"/>
          <p:nvPr/>
        </p:nvSpPr>
        <p:spPr>
          <a:xfrm>
            <a:off x="10843266" y="1848247"/>
            <a:ext cx="12556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CA" sz="1000" dirty="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64429CDE-D253-4E7B-BCA5-845E3253967A}"/>
              </a:ext>
            </a:extLst>
          </p:cNvPr>
          <p:cNvSpPr txBox="1"/>
          <p:nvPr/>
        </p:nvSpPr>
        <p:spPr>
          <a:xfrm>
            <a:off x="584805" y="769356"/>
            <a:ext cx="1555021" cy="16927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lstStyle/>
          <a:p>
            <a:r>
              <a:rPr lang="en-CA" sz="1100" dirty="0"/>
              <a:t>Watershed information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6F8D7000-FD80-45A8-84A3-4283C6C4F829}"/>
              </a:ext>
            </a:extLst>
          </p:cNvPr>
          <p:cNvSpPr txBox="1"/>
          <p:nvPr/>
        </p:nvSpPr>
        <p:spPr>
          <a:xfrm>
            <a:off x="583873" y="1199501"/>
            <a:ext cx="1626354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CA" sz="1100" dirty="0"/>
              <a:t>Intelligent BMP selection</a:t>
            </a:r>
          </a:p>
        </p:txBody>
      </p:sp>
      <p:pic>
        <p:nvPicPr>
          <p:cNvPr id="99" name="Picture 98" descr="A picture containing text&#10;&#10;Description automatically generated">
            <a:extLst>
              <a:ext uri="{FF2B5EF4-FFF2-40B4-BE49-F238E27FC236}">
                <a16:creationId xmlns:a16="http://schemas.microsoft.com/office/drawing/2014/main" id="{B0A3C24C-F44B-4D02-BADD-BE3268449F6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904" y="747788"/>
            <a:ext cx="288000" cy="216000"/>
          </a:xfrm>
          <a:prstGeom prst="rect">
            <a:avLst/>
          </a:prstGeom>
        </p:spPr>
      </p:pic>
      <p:sp>
        <p:nvSpPr>
          <p:cNvPr id="101" name="Arrow: Chevron 100">
            <a:extLst>
              <a:ext uri="{FF2B5EF4-FFF2-40B4-BE49-F238E27FC236}">
                <a16:creationId xmlns:a16="http://schemas.microsoft.com/office/drawing/2014/main" id="{69A3D952-3125-4500-9035-BE55FBF01312}"/>
              </a:ext>
            </a:extLst>
          </p:cNvPr>
          <p:cNvSpPr/>
          <p:nvPr/>
        </p:nvSpPr>
        <p:spPr>
          <a:xfrm>
            <a:off x="81997" y="794843"/>
            <a:ext cx="80962" cy="116681"/>
          </a:xfrm>
          <a:prstGeom prst="chevron">
            <a:avLst>
              <a:gd name="adj" fmla="val 5588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pic>
        <p:nvPicPr>
          <p:cNvPr id="102" name="Graphic 101" descr="Lightbulb and gear">
            <a:extLst>
              <a:ext uri="{FF2B5EF4-FFF2-40B4-BE49-F238E27FC236}">
                <a16:creationId xmlns:a16="http://schemas.microsoft.com/office/drawing/2014/main" id="{1CA28652-5DE1-47D1-9A6E-8D3E437072F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32333" y="1148105"/>
            <a:ext cx="288000" cy="288000"/>
          </a:xfrm>
          <a:prstGeom prst="rect">
            <a:avLst/>
          </a:prstGeom>
        </p:spPr>
      </p:pic>
      <p:sp>
        <p:nvSpPr>
          <p:cNvPr id="103" name="Arrow: Chevron 102">
            <a:extLst>
              <a:ext uri="{FF2B5EF4-FFF2-40B4-BE49-F238E27FC236}">
                <a16:creationId xmlns:a16="http://schemas.microsoft.com/office/drawing/2014/main" id="{EDD95B84-9981-4D9C-A209-C48CDECB287D}"/>
              </a:ext>
            </a:extLst>
          </p:cNvPr>
          <p:cNvSpPr/>
          <p:nvPr/>
        </p:nvSpPr>
        <p:spPr>
          <a:xfrm rot="5400000">
            <a:off x="87893" y="1250657"/>
            <a:ext cx="80962" cy="116681"/>
          </a:xfrm>
          <a:prstGeom prst="chevron">
            <a:avLst>
              <a:gd name="adj" fmla="val 5588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567C9C86-A4D2-4DF4-91A3-2E2EBE194299}"/>
              </a:ext>
            </a:extLst>
          </p:cNvPr>
          <p:cNvGrpSpPr/>
          <p:nvPr/>
        </p:nvGrpSpPr>
        <p:grpSpPr>
          <a:xfrm>
            <a:off x="81997" y="2392791"/>
            <a:ext cx="1951335" cy="288000"/>
            <a:chOff x="76879" y="2649964"/>
            <a:chExt cx="1951335" cy="288000"/>
          </a:xfrm>
        </p:grpSpPr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9850739A-2AF7-415E-BE93-A94EC675B140}"/>
                </a:ext>
              </a:extLst>
            </p:cNvPr>
            <p:cNvSpPr txBox="1"/>
            <p:nvPr/>
          </p:nvSpPr>
          <p:spPr>
            <a:xfrm>
              <a:off x="601700" y="2702939"/>
              <a:ext cx="1426514" cy="1692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100" dirty="0"/>
                <a:t>BMP selection overview</a:t>
              </a:r>
            </a:p>
          </p:txBody>
        </p:sp>
        <p:sp>
          <p:nvSpPr>
            <p:cNvPr id="106" name="Arrow: Chevron 105">
              <a:extLst>
                <a:ext uri="{FF2B5EF4-FFF2-40B4-BE49-F238E27FC236}">
                  <a16:creationId xmlns:a16="http://schemas.microsoft.com/office/drawing/2014/main" id="{C3DF5E77-A8A5-46AE-B8F2-FDE2286D411F}"/>
                </a:ext>
              </a:extLst>
            </p:cNvPr>
            <p:cNvSpPr/>
            <p:nvPr/>
          </p:nvSpPr>
          <p:spPr>
            <a:xfrm>
              <a:off x="76879" y="2723173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111" name="Graphic 110" descr="List">
              <a:extLst>
                <a:ext uri="{FF2B5EF4-FFF2-40B4-BE49-F238E27FC236}">
                  <a16:creationId xmlns:a16="http://schemas.microsoft.com/office/drawing/2014/main" id="{C4761AD4-4739-4E2C-8FBA-29E8212A8BD9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247731" y="2649964"/>
              <a:ext cx="288000" cy="288000"/>
            </a:xfrm>
            <a:prstGeom prst="rect">
              <a:avLst/>
            </a:prstGeom>
          </p:spPr>
        </p:pic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775DF533-D6AF-4781-9C4D-6F1C135ADE6E}"/>
              </a:ext>
            </a:extLst>
          </p:cNvPr>
          <p:cNvGrpSpPr/>
          <p:nvPr/>
        </p:nvGrpSpPr>
        <p:grpSpPr>
          <a:xfrm>
            <a:off x="516090" y="1492952"/>
            <a:ext cx="1402355" cy="180000"/>
            <a:chOff x="352424" y="1962913"/>
            <a:chExt cx="1402355" cy="180000"/>
          </a:xfrm>
        </p:grpSpPr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0ACD566E-18BA-4911-9993-D29195E7C52D}"/>
                </a:ext>
              </a:extLst>
            </p:cNvPr>
            <p:cNvSpPr txBox="1"/>
            <p:nvPr/>
          </p:nvSpPr>
          <p:spPr>
            <a:xfrm>
              <a:off x="689431" y="1962914"/>
              <a:ext cx="1065348" cy="1692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>
                <a:defRPr sz="1100"/>
              </a:lvl1pPr>
            </a:lstStyle>
            <a:p>
              <a:r>
                <a:rPr lang="en-CA" b="1" dirty="0">
                  <a:solidFill>
                    <a:schemeClr val="accent1"/>
                  </a:solidFill>
                </a:rPr>
                <a:t>BMP Type 1</a:t>
              </a:r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F791791D-50A8-4915-9EF7-9528A5AE37B2}"/>
                </a:ext>
              </a:extLst>
            </p:cNvPr>
            <p:cNvSpPr/>
            <p:nvPr/>
          </p:nvSpPr>
          <p:spPr>
            <a:xfrm>
              <a:off x="352424" y="1962913"/>
              <a:ext cx="252000" cy="180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1A19691A-C5D3-42C4-B5F1-3F8A3A312D59}"/>
              </a:ext>
            </a:extLst>
          </p:cNvPr>
          <p:cNvGrpSpPr/>
          <p:nvPr/>
        </p:nvGrpSpPr>
        <p:grpSpPr>
          <a:xfrm>
            <a:off x="516090" y="1814608"/>
            <a:ext cx="1398324" cy="192137"/>
            <a:chOff x="352424" y="2313144"/>
            <a:chExt cx="1398324" cy="192137"/>
          </a:xfrm>
        </p:grpSpPr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C0CC293C-FE2A-430E-9DCC-90A688FC88A8}"/>
                </a:ext>
              </a:extLst>
            </p:cNvPr>
            <p:cNvSpPr txBox="1"/>
            <p:nvPr/>
          </p:nvSpPr>
          <p:spPr>
            <a:xfrm>
              <a:off x="685400" y="2313144"/>
              <a:ext cx="1065348" cy="1692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>
                <a:defRPr sz="1100">
                  <a:solidFill>
                    <a:schemeClr val="dk1"/>
                  </a:solidFill>
                </a:defRPr>
              </a:lvl1pPr>
              <a:lvl2pPr>
                <a:defRPr>
                  <a:solidFill>
                    <a:schemeClr val="dk1"/>
                  </a:solidFill>
                </a:defRPr>
              </a:lvl2pPr>
              <a:lvl3pPr>
                <a:defRPr>
                  <a:solidFill>
                    <a:schemeClr val="dk1"/>
                  </a:solidFill>
                </a:defRPr>
              </a:lvl3pPr>
              <a:lvl4pPr>
                <a:defRPr>
                  <a:solidFill>
                    <a:schemeClr val="dk1"/>
                  </a:solidFill>
                </a:defRPr>
              </a:lvl4pPr>
              <a:lvl5pPr>
                <a:defRPr>
                  <a:solidFill>
                    <a:schemeClr val="dk1"/>
                  </a:solidFill>
                </a:defRPr>
              </a:lvl5pPr>
              <a:lvl6pPr>
                <a:defRPr>
                  <a:solidFill>
                    <a:schemeClr val="dk1"/>
                  </a:solidFill>
                </a:defRPr>
              </a:lvl6pPr>
              <a:lvl7pPr>
                <a:defRPr>
                  <a:solidFill>
                    <a:schemeClr val="dk1"/>
                  </a:solidFill>
                </a:defRPr>
              </a:lvl7pPr>
              <a:lvl8pPr>
                <a:defRPr>
                  <a:solidFill>
                    <a:schemeClr val="dk1"/>
                  </a:solidFill>
                </a:defRPr>
              </a:lvl8pPr>
              <a:lvl9pPr>
                <a:defRPr>
                  <a:solidFill>
                    <a:schemeClr val="dk1"/>
                  </a:solidFill>
                </a:defRPr>
              </a:lvl9pPr>
            </a:lstStyle>
            <a:p>
              <a:r>
                <a:rPr lang="en-CA" dirty="0">
                  <a:solidFill>
                    <a:schemeClr val="tx1"/>
                  </a:solidFill>
                </a:rPr>
                <a:t>BMP Type 2</a:t>
              </a:r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E12D2849-9676-42FD-8EA7-3872EF892EE3}"/>
                </a:ext>
              </a:extLst>
            </p:cNvPr>
            <p:cNvSpPr/>
            <p:nvPr/>
          </p:nvSpPr>
          <p:spPr>
            <a:xfrm>
              <a:off x="352424" y="2325281"/>
              <a:ext cx="252000" cy="18000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aphicFrame>
        <p:nvGraphicFramePr>
          <p:cNvPr id="121" name="Table 120">
            <a:extLst>
              <a:ext uri="{FF2B5EF4-FFF2-40B4-BE49-F238E27FC236}">
                <a16:creationId xmlns:a16="http://schemas.microsoft.com/office/drawing/2014/main" id="{E8BC3196-6842-4124-80A2-362F18AAA1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9695110"/>
              </p:ext>
            </p:extLst>
          </p:nvPr>
        </p:nvGraphicFramePr>
        <p:xfrm>
          <a:off x="2090632" y="4907313"/>
          <a:ext cx="7769728" cy="1948044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519218">
                  <a:extLst>
                    <a:ext uri="{9D8B030D-6E8A-4147-A177-3AD203B41FA5}">
                      <a16:colId xmlns:a16="http://schemas.microsoft.com/office/drawing/2014/main" val="870851450"/>
                    </a:ext>
                  </a:extLst>
                </a:gridCol>
                <a:gridCol w="695325">
                  <a:extLst>
                    <a:ext uri="{9D8B030D-6E8A-4147-A177-3AD203B41FA5}">
                      <a16:colId xmlns:a16="http://schemas.microsoft.com/office/drawing/2014/main" val="1196878192"/>
                    </a:ext>
                  </a:extLst>
                </a:gridCol>
                <a:gridCol w="971550">
                  <a:extLst>
                    <a:ext uri="{9D8B030D-6E8A-4147-A177-3AD203B41FA5}">
                      <a16:colId xmlns:a16="http://schemas.microsoft.com/office/drawing/2014/main" val="4058391018"/>
                    </a:ext>
                  </a:extLst>
                </a:gridCol>
                <a:gridCol w="942975">
                  <a:extLst>
                    <a:ext uri="{9D8B030D-6E8A-4147-A177-3AD203B41FA5}">
                      <a16:colId xmlns:a16="http://schemas.microsoft.com/office/drawing/2014/main" val="2407327584"/>
                    </a:ext>
                  </a:extLst>
                </a:gridCol>
                <a:gridCol w="933450">
                  <a:extLst>
                    <a:ext uri="{9D8B030D-6E8A-4147-A177-3AD203B41FA5}">
                      <a16:colId xmlns:a16="http://schemas.microsoft.com/office/drawing/2014/main" val="2297515603"/>
                    </a:ext>
                  </a:extLst>
                </a:gridCol>
                <a:gridCol w="742950">
                  <a:extLst>
                    <a:ext uri="{9D8B030D-6E8A-4147-A177-3AD203B41FA5}">
                      <a16:colId xmlns:a16="http://schemas.microsoft.com/office/drawing/2014/main" val="3255575357"/>
                    </a:ext>
                  </a:extLst>
                </a:gridCol>
                <a:gridCol w="1400175">
                  <a:extLst>
                    <a:ext uri="{9D8B030D-6E8A-4147-A177-3AD203B41FA5}">
                      <a16:colId xmlns:a16="http://schemas.microsoft.com/office/drawing/2014/main" val="3116716651"/>
                    </a:ext>
                  </a:extLst>
                </a:gridCol>
                <a:gridCol w="1564085">
                  <a:extLst>
                    <a:ext uri="{9D8B030D-6E8A-4147-A177-3AD203B41FA5}">
                      <a16:colId xmlns:a16="http://schemas.microsoft.com/office/drawing/2014/main" val="2134159632"/>
                    </a:ext>
                  </a:extLst>
                </a:gridCol>
              </a:tblGrid>
              <a:tr h="450072"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Select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LSD or Parcel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BMP area</a:t>
                      </a:r>
                    </a:p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(ha)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On-site effectiveness</a:t>
                      </a:r>
                    </a:p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(kg/ha/</a:t>
                      </a:r>
                      <a:r>
                        <a:rPr lang="en-CA" sz="1000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Off-site effectiveness</a:t>
                      </a:r>
                    </a:p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(kg/ha/</a:t>
                      </a:r>
                      <a:r>
                        <a:rPr lang="en-CA" sz="1000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Cost</a:t>
                      </a:r>
                    </a:p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($)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On-site </a:t>
                      </a:r>
                    </a:p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cost-effectiveness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Off-site </a:t>
                      </a:r>
                    </a:p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cost-effectiveness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0991502"/>
                  </a:ext>
                </a:extLst>
              </a:tr>
              <a:tr h="250014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1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5274275"/>
                  </a:ext>
                </a:extLst>
              </a:tr>
              <a:tr h="248166"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11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2186654"/>
                  </a:ext>
                </a:extLst>
              </a:tr>
              <a:tr h="24816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ym typeface="Wingdings 2" panose="05020102010507070707" pitchFamily="18" charset="2"/>
                        </a:rPr>
                        <a:t></a:t>
                      </a: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2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4765558"/>
                  </a:ext>
                </a:extLst>
              </a:tr>
              <a:tr h="24816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ym typeface="Wingdings 2" panose="05020102010507070707" pitchFamily="18" charset="2"/>
                        </a:rPr>
                        <a:t></a:t>
                      </a: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7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4712126"/>
                  </a:ext>
                </a:extLst>
              </a:tr>
              <a:tr h="24816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ym typeface="Wingdings 2" panose="05020102010507070707" pitchFamily="18" charset="2"/>
                        </a:rPr>
                        <a:t></a:t>
                      </a: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9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48700501"/>
                  </a:ext>
                </a:extLst>
              </a:tr>
              <a:tr h="24816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ym typeface="Wingdings 2" panose="05020102010507070707" pitchFamily="18" charset="2"/>
                        </a:rPr>
                        <a:t></a:t>
                      </a: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…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9293165"/>
                  </a:ext>
                </a:extLst>
              </a:tr>
            </a:tbl>
          </a:graphicData>
        </a:graphic>
      </p:graphicFrame>
      <p:grpSp>
        <p:nvGrpSpPr>
          <p:cNvPr id="118" name="Group 117">
            <a:extLst>
              <a:ext uri="{FF2B5EF4-FFF2-40B4-BE49-F238E27FC236}">
                <a16:creationId xmlns:a16="http://schemas.microsoft.com/office/drawing/2014/main" id="{4C9CF752-F978-4735-AC60-E860FCF7423E}"/>
              </a:ext>
            </a:extLst>
          </p:cNvPr>
          <p:cNvGrpSpPr/>
          <p:nvPr/>
        </p:nvGrpSpPr>
        <p:grpSpPr>
          <a:xfrm>
            <a:off x="575024" y="2148754"/>
            <a:ext cx="1339390" cy="169277"/>
            <a:chOff x="411358" y="2647290"/>
            <a:chExt cx="1339390" cy="169277"/>
          </a:xfrm>
        </p:grpSpPr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97E72B12-B4CD-4550-9811-877E5D675A1C}"/>
                </a:ext>
              </a:extLst>
            </p:cNvPr>
            <p:cNvSpPr txBox="1"/>
            <p:nvPr/>
          </p:nvSpPr>
          <p:spPr>
            <a:xfrm>
              <a:off x="689431" y="2647290"/>
              <a:ext cx="1061317" cy="1692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>
                <a:defRPr sz="1100">
                  <a:solidFill>
                    <a:schemeClr val="dk1"/>
                  </a:solidFill>
                </a:defRPr>
              </a:lvl1pPr>
              <a:lvl2pPr>
                <a:defRPr>
                  <a:solidFill>
                    <a:schemeClr val="dk1"/>
                  </a:solidFill>
                </a:defRPr>
              </a:lvl2pPr>
              <a:lvl3pPr>
                <a:defRPr>
                  <a:solidFill>
                    <a:schemeClr val="dk1"/>
                  </a:solidFill>
                </a:defRPr>
              </a:lvl3pPr>
              <a:lvl4pPr>
                <a:defRPr>
                  <a:solidFill>
                    <a:schemeClr val="dk1"/>
                  </a:solidFill>
                </a:defRPr>
              </a:lvl4pPr>
              <a:lvl5pPr>
                <a:defRPr>
                  <a:solidFill>
                    <a:schemeClr val="dk1"/>
                  </a:solidFill>
                </a:defRPr>
              </a:lvl5pPr>
              <a:lvl6pPr>
                <a:defRPr>
                  <a:solidFill>
                    <a:schemeClr val="dk1"/>
                  </a:solidFill>
                </a:defRPr>
              </a:lvl6pPr>
              <a:lvl7pPr>
                <a:defRPr>
                  <a:solidFill>
                    <a:schemeClr val="dk1"/>
                  </a:solidFill>
                </a:defRPr>
              </a:lvl7pPr>
              <a:lvl8pPr>
                <a:defRPr>
                  <a:solidFill>
                    <a:schemeClr val="dk1"/>
                  </a:solidFill>
                </a:defRPr>
              </a:lvl8pPr>
              <a:lvl9pPr>
                <a:defRPr>
                  <a:solidFill>
                    <a:schemeClr val="dk1"/>
                  </a:solidFill>
                </a:defRPr>
              </a:lvl9pPr>
            </a:lstStyle>
            <a:p>
              <a:r>
                <a:rPr lang="en-CA" dirty="0"/>
                <a:t>BMP Type 3</a:t>
              </a:r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FCE01E3F-FC2B-4D25-99C1-5F76ABEBF226}"/>
                </a:ext>
              </a:extLst>
            </p:cNvPr>
            <p:cNvSpPr/>
            <p:nvPr/>
          </p:nvSpPr>
          <p:spPr>
            <a:xfrm>
              <a:off x="411358" y="2662948"/>
              <a:ext cx="144000" cy="144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A367910-D1D0-4B4D-BC9E-4692D639C981}"/>
              </a:ext>
            </a:extLst>
          </p:cNvPr>
          <p:cNvGrpSpPr/>
          <p:nvPr/>
        </p:nvGrpSpPr>
        <p:grpSpPr>
          <a:xfrm>
            <a:off x="2090631" y="4901926"/>
            <a:ext cx="7769730" cy="1516461"/>
            <a:chOff x="2090632" y="4904276"/>
            <a:chExt cx="7769730" cy="1516461"/>
          </a:xfrm>
        </p:grpSpPr>
        <p:sp>
          <p:nvSpPr>
            <p:cNvPr id="122" name="Arrow: Pentagon 121">
              <a:extLst>
                <a:ext uri="{FF2B5EF4-FFF2-40B4-BE49-F238E27FC236}">
                  <a16:creationId xmlns:a16="http://schemas.microsoft.com/office/drawing/2014/main" id="{EF08FE54-0BAA-4EFB-837F-63EBA2918E3D}"/>
                </a:ext>
              </a:extLst>
            </p:cNvPr>
            <p:cNvSpPr/>
            <p:nvPr/>
          </p:nvSpPr>
          <p:spPr>
            <a:xfrm rot="5400000">
              <a:off x="9414777" y="5975153"/>
              <a:ext cx="170825" cy="720344"/>
            </a:xfrm>
            <a:prstGeom prst="homePlate">
              <a:avLst>
                <a:gd name="adj" fmla="val 67191"/>
              </a:avLst>
            </a:prstGeom>
            <a:solidFill>
              <a:srgbClr val="4472C4"/>
            </a:solidFill>
            <a:ln>
              <a:noFill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vert270" rtlCol="0" anchor="ctr"/>
            <a:lstStyle/>
            <a:p>
              <a:pPr algn="ctr"/>
              <a:r>
                <a:rPr lang="en-CA" sz="800" dirty="0">
                  <a:solidFill>
                    <a:schemeClr val="bg1"/>
                  </a:solidFill>
                </a:rPr>
                <a:t>Option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956A004-FC00-4B54-8E29-17F36BB78454}"/>
                </a:ext>
              </a:extLst>
            </p:cNvPr>
            <p:cNvSpPr/>
            <p:nvPr/>
          </p:nvSpPr>
          <p:spPr>
            <a:xfrm>
              <a:off x="2090632" y="4904276"/>
              <a:ext cx="7769729" cy="1347359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41775337-5784-49DB-B553-A280FD886F6E}"/>
                </a:ext>
              </a:extLst>
            </p:cNvPr>
            <p:cNvGrpSpPr/>
            <p:nvPr/>
          </p:nvGrpSpPr>
          <p:grpSpPr>
            <a:xfrm>
              <a:off x="2329448" y="5082784"/>
              <a:ext cx="1242895" cy="246221"/>
              <a:chOff x="2329448" y="5082784"/>
              <a:chExt cx="1242895" cy="246221"/>
            </a:xfrm>
          </p:grpSpPr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A238B776-9752-4D4F-AF6F-4680C5DD94D7}"/>
                  </a:ext>
                </a:extLst>
              </p:cNvPr>
              <p:cNvSpPr txBox="1"/>
              <p:nvPr/>
            </p:nvSpPr>
            <p:spPr>
              <a:xfrm>
                <a:off x="2522253" y="5082784"/>
                <a:ext cx="105009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1000" b="1" dirty="0">
                    <a:solidFill>
                      <a:schemeClr val="accent1"/>
                    </a:solidFill>
                  </a:rPr>
                  <a:t>Table view </a:t>
                </a:r>
                <a:r>
                  <a:rPr lang="en-CA" sz="1000" b="1" baseline="30000" dirty="0">
                    <a:solidFill>
                      <a:schemeClr val="accent1"/>
                    </a:solidFill>
                  </a:rPr>
                  <a:t>(?)</a:t>
                </a:r>
              </a:p>
            </p:txBody>
          </p:sp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901E956E-359A-4FBF-AEC4-4DB5AA650410}"/>
                  </a:ext>
                </a:extLst>
              </p:cNvPr>
              <p:cNvSpPr/>
              <p:nvPr/>
            </p:nvSpPr>
            <p:spPr>
              <a:xfrm>
                <a:off x="2329448" y="5121128"/>
                <a:ext cx="200025" cy="192688"/>
              </a:xfrm>
              <a:prstGeom prst="ellipse">
                <a:avLst/>
              </a:prstGeom>
              <a:ln w="254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100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4F84DE18-1818-406E-9168-A059F667E775}"/>
                </a:ext>
              </a:extLst>
            </p:cNvPr>
            <p:cNvGrpSpPr/>
            <p:nvPr/>
          </p:nvGrpSpPr>
          <p:grpSpPr>
            <a:xfrm>
              <a:off x="3669946" y="5106222"/>
              <a:ext cx="1516733" cy="246221"/>
              <a:chOff x="3379116" y="5090457"/>
              <a:chExt cx="1516733" cy="246221"/>
            </a:xfrm>
          </p:grpSpPr>
          <p:sp>
            <p:nvSpPr>
              <p:cNvPr id="123" name="Oval 122">
                <a:extLst>
                  <a:ext uri="{FF2B5EF4-FFF2-40B4-BE49-F238E27FC236}">
                    <a16:creationId xmlns:a16="http://schemas.microsoft.com/office/drawing/2014/main" id="{AD292E97-1F3B-4182-80D2-D9D69707BFC5}"/>
                  </a:ext>
                </a:extLst>
              </p:cNvPr>
              <p:cNvSpPr/>
              <p:nvPr/>
            </p:nvSpPr>
            <p:spPr>
              <a:xfrm>
                <a:off x="3379116" y="5105266"/>
                <a:ext cx="200025" cy="192688"/>
              </a:xfrm>
              <a:prstGeom prst="ellipse">
                <a:avLst/>
              </a:prstGeom>
              <a:noFill/>
              <a:ln w="254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100"/>
              </a:p>
            </p:txBody>
          </p:sp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CC8B7434-65C2-474E-BED6-3701297779F5}"/>
                  </a:ext>
                </a:extLst>
              </p:cNvPr>
              <p:cNvSpPr txBox="1"/>
              <p:nvPr/>
            </p:nvSpPr>
            <p:spPr>
              <a:xfrm>
                <a:off x="3572342" y="5090457"/>
                <a:ext cx="1323507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1000" dirty="0"/>
                  <a:t>Ranking chart view </a:t>
                </a:r>
                <a:r>
                  <a:rPr lang="en-CA" sz="1000" baseline="30000" dirty="0"/>
                  <a:t>(?)</a:t>
                </a:r>
                <a:endParaRPr lang="en-CA" sz="1100" baseline="30000" dirty="0"/>
              </a:p>
            </p:txBody>
          </p:sp>
        </p:grp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DA4E4BF7-C7C4-40CF-B031-9D137C6CC411}"/>
                </a:ext>
              </a:extLst>
            </p:cNvPr>
            <p:cNvSpPr txBox="1"/>
            <p:nvPr/>
          </p:nvSpPr>
          <p:spPr>
            <a:xfrm>
              <a:off x="2232299" y="5577955"/>
              <a:ext cx="169598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100" b="1" dirty="0"/>
                <a:t>Cost and Effectiveness </a:t>
              </a:r>
              <a:r>
                <a:rPr lang="en-CA" sz="1100" b="1" baseline="30000" dirty="0"/>
                <a:t>(?)</a:t>
              </a:r>
            </a:p>
          </p:txBody>
        </p:sp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5608A91B-16AF-4DB9-BED8-CC06C6936538}"/>
                </a:ext>
              </a:extLst>
            </p:cNvPr>
            <p:cNvGrpSpPr/>
            <p:nvPr/>
          </p:nvGrpSpPr>
          <p:grpSpPr>
            <a:xfrm>
              <a:off x="3928280" y="5577955"/>
              <a:ext cx="1519966" cy="254021"/>
              <a:chOff x="6276933" y="1869065"/>
              <a:chExt cx="2979683" cy="511413"/>
            </a:xfrm>
          </p:grpSpPr>
          <p:sp>
            <p:nvSpPr>
              <p:cNvPr id="133" name="Rectangle 132">
                <a:extLst>
                  <a:ext uri="{FF2B5EF4-FFF2-40B4-BE49-F238E27FC236}">
                    <a16:creationId xmlns:a16="http://schemas.microsoft.com/office/drawing/2014/main" id="{C9A596D6-3515-4831-B7E7-513A4A06CAAD}"/>
                  </a:ext>
                </a:extLst>
              </p:cNvPr>
              <p:cNvSpPr/>
              <p:nvPr/>
            </p:nvSpPr>
            <p:spPr>
              <a:xfrm>
                <a:off x="6276933" y="1869065"/>
                <a:ext cx="2979683" cy="51141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sz="1000" dirty="0"/>
                  <a:t>TP</a:t>
                </a:r>
              </a:p>
            </p:txBody>
          </p:sp>
          <p:sp>
            <p:nvSpPr>
              <p:cNvPr id="136" name="Isosceles Triangle 135">
                <a:extLst>
                  <a:ext uri="{FF2B5EF4-FFF2-40B4-BE49-F238E27FC236}">
                    <a16:creationId xmlns:a16="http://schemas.microsoft.com/office/drawing/2014/main" id="{117C5310-FC9A-484D-BD89-B7C7416E184A}"/>
                  </a:ext>
                </a:extLst>
              </p:cNvPr>
              <p:cNvSpPr/>
              <p:nvPr/>
            </p:nvSpPr>
            <p:spPr>
              <a:xfrm rot="10800000">
                <a:off x="9023978" y="2057207"/>
                <a:ext cx="144000" cy="14399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200"/>
              </a:p>
            </p:txBody>
          </p:sp>
        </p:grpSp>
      </p:grpSp>
      <p:sp>
        <p:nvSpPr>
          <p:cNvPr id="108" name="Rectangle 107">
            <a:extLst>
              <a:ext uri="{FF2B5EF4-FFF2-40B4-BE49-F238E27FC236}">
                <a16:creationId xmlns:a16="http://schemas.microsoft.com/office/drawing/2014/main" id="{2F20E453-4026-439F-873D-D2D3BD56CC4B}"/>
              </a:ext>
            </a:extLst>
          </p:cNvPr>
          <p:cNvSpPr/>
          <p:nvPr/>
        </p:nvSpPr>
        <p:spPr>
          <a:xfrm>
            <a:off x="8223788" y="1159322"/>
            <a:ext cx="756000" cy="21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All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15D6FB67-BE77-41A4-B85D-8ADC073E02FF}"/>
              </a:ext>
            </a:extLst>
          </p:cNvPr>
          <p:cNvSpPr/>
          <p:nvPr/>
        </p:nvSpPr>
        <p:spPr>
          <a:xfrm>
            <a:off x="9044771" y="1163807"/>
            <a:ext cx="756000" cy="21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Clear</a:t>
            </a:r>
          </a:p>
        </p:txBody>
      </p: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ED9AC563-7F00-4F7B-96D9-A1C75C08B33B}"/>
              </a:ext>
            </a:extLst>
          </p:cNvPr>
          <p:cNvGrpSpPr/>
          <p:nvPr/>
        </p:nvGrpSpPr>
        <p:grpSpPr>
          <a:xfrm>
            <a:off x="8223786" y="790753"/>
            <a:ext cx="756000" cy="236069"/>
            <a:chOff x="6600137" y="1869065"/>
            <a:chExt cx="673312" cy="511413"/>
          </a:xfrm>
        </p:grpSpPr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DFBBCD12-76F3-43FC-838A-0303BAF7894A}"/>
                </a:ext>
              </a:extLst>
            </p:cNvPr>
            <p:cNvSpPr/>
            <p:nvPr/>
          </p:nvSpPr>
          <p:spPr>
            <a:xfrm>
              <a:off x="6600137" y="1869065"/>
              <a:ext cx="673312" cy="51141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800" dirty="0"/>
                <a:t>Municipality</a:t>
              </a:r>
              <a:endParaRPr lang="en-CA" sz="1000" dirty="0"/>
            </a:p>
          </p:txBody>
        </p:sp>
        <p:sp>
          <p:nvSpPr>
            <p:cNvPr id="138" name="Isosceles Triangle 137">
              <a:extLst>
                <a:ext uri="{FF2B5EF4-FFF2-40B4-BE49-F238E27FC236}">
                  <a16:creationId xmlns:a16="http://schemas.microsoft.com/office/drawing/2014/main" id="{F4011218-487E-4C4E-BBA7-96E575229C64}"/>
                </a:ext>
              </a:extLst>
            </p:cNvPr>
            <p:cNvSpPr/>
            <p:nvPr/>
          </p:nvSpPr>
          <p:spPr>
            <a:xfrm rot="10800000">
              <a:off x="7194224" y="2042940"/>
              <a:ext cx="64125" cy="155979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400"/>
            </a:p>
          </p:txBody>
        </p:sp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0CA75022-098C-4C9D-AB82-AB4C25C2165F}"/>
              </a:ext>
            </a:extLst>
          </p:cNvPr>
          <p:cNvGrpSpPr/>
          <p:nvPr/>
        </p:nvGrpSpPr>
        <p:grpSpPr>
          <a:xfrm>
            <a:off x="9037459" y="789882"/>
            <a:ext cx="756000" cy="236069"/>
            <a:chOff x="6600137" y="1869065"/>
            <a:chExt cx="673312" cy="511413"/>
          </a:xfrm>
        </p:grpSpPr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628EA74B-29F7-4AFB-846E-08E5E5130C3E}"/>
                </a:ext>
              </a:extLst>
            </p:cNvPr>
            <p:cNvSpPr/>
            <p:nvPr/>
          </p:nvSpPr>
          <p:spPr>
            <a:xfrm>
              <a:off x="6600137" y="1869065"/>
              <a:ext cx="673312" cy="51141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CA" sz="800" dirty="0" err="1"/>
                <a:t>Subwatershed</a:t>
              </a:r>
              <a:endParaRPr lang="en-CA" sz="1000" dirty="0"/>
            </a:p>
          </p:txBody>
        </p:sp>
        <p:sp>
          <p:nvSpPr>
            <p:cNvPr id="141" name="Isosceles Triangle 140">
              <a:extLst>
                <a:ext uri="{FF2B5EF4-FFF2-40B4-BE49-F238E27FC236}">
                  <a16:creationId xmlns:a16="http://schemas.microsoft.com/office/drawing/2014/main" id="{15BF9789-05E2-403D-9CC6-C3294C0248ED}"/>
                </a:ext>
              </a:extLst>
            </p:cNvPr>
            <p:cNvSpPr/>
            <p:nvPr/>
          </p:nvSpPr>
          <p:spPr>
            <a:xfrm rot="10800000">
              <a:off x="7194224" y="2042940"/>
              <a:ext cx="64125" cy="155979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400"/>
            </a:p>
          </p:txBody>
        </p:sp>
      </p:grpSp>
      <p:graphicFrame>
        <p:nvGraphicFramePr>
          <p:cNvPr id="142" name="Table 141">
            <a:extLst>
              <a:ext uri="{FF2B5EF4-FFF2-40B4-BE49-F238E27FC236}">
                <a16:creationId xmlns:a16="http://schemas.microsoft.com/office/drawing/2014/main" id="{437AA85C-47FF-4FED-9BCB-E6B735A149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4900284"/>
              </p:ext>
            </p:extLst>
          </p:nvPr>
        </p:nvGraphicFramePr>
        <p:xfrm>
          <a:off x="6963415" y="642463"/>
          <a:ext cx="1218677" cy="920746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240110">
                  <a:extLst>
                    <a:ext uri="{9D8B030D-6E8A-4147-A177-3AD203B41FA5}">
                      <a16:colId xmlns:a16="http://schemas.microsoft.com/office/drawing/2014/main" val="2586563298"/>
                    </a:ext>
                  </a:extLst>
                </a:gridCol>
                <a:gridCol w="978567">
                  <a:extLst>
                    <a:ext uri="{9D8B030D-6E8A-4147-A177-3AD203B41FA5}">
                      <a16:colId xmlns:a16="http://schemas.microsoft.com/office/drawing/2014/main" val="1007114525"/>
                    </a:ext>
                  </a:extLst>
                </a:gridCol>
              </a:tblGrid>
              <a:tr h="271180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Boundary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9325452"/>
                  </a:ext>
                </a:extLst>
              </a:tr>
              <a:tr h="23808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Stream 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8218344"/>
                  </a:ext>
                </a:extLst>
              </a:tr>
              <a:tr h="299102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/>
                        <a:t>LSD or Parcel</a:t>
                      </a:r>
                    </a:p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/>
                        <a:t>BMP type 1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27544534"/>
                  </a:ext>
                </a:extLst>
              </a:tr>
            </a:tbl>
          </a:graphicData>
        </a:graphic>
      </p:graphicFrame>
      <p:grpSp>
        <p:nvGrpSpPr>
          <p:cNvPr id="143" name="Group 142">
            <a:extLst>
              <a:ext uri="{FF2B5EF4-FFF2-40B4-BE49-F238E27FC236}">
                <a16:creationId xmlns:a16="http://schemas.microsoft.com/office/drawing/2014/main" id="{6215B76E-53B3-48B2-9164-2F08828D8D97}"/>
              </a:ext>
            </a:extLst>
          </p:cNvPr>
          <p:cNvGrpSpPr/>
          <p:nvPr/>
        </p:nvGrpSpPr>
        <p:grpSpPr>
          <a:xfrm>
            <a:off x="6960438" y="437025"/>
            <a:ext cx="1218677" cy="1060446"/>
            <a:chOff x="6889233" y="429469"/>
            <a:chExt cx="1218677" cy="1060446"/>
          </a:xfrm>
        </p:grpSpPr>
        <p:grpSp>
          <p:nvGrpSpPr>
            <p:cNvPr id="144" name="Group 143">
              <a:extLst>
                <a:ext uri="{FF2B5EF4-FFF2-40B4-BE49-F238E27FC236}">
                  <a16:creationId xmlns:a16="http://schemas.microsoft.com/office/drawing/2014/main" id="{4D31339B-CDA2-432D-82BF-EA5C94B483AB}"/>
                </a:ext>
              </a:extLst>
            </p:cNvPr>
            <p:cNvGrpSpPr/>
            <p:nvPr/>
          </p:nvGrpSpPr>
          <p:grpSpPr>
            <a:xfrm>
              <a:off x="6889233" y="429469"/>
              <a:ext cx="1218677" cy="205437"/>
              <a:chOff x="6528872" y="1807230"/>
              <a:chExt cx="1795701" cy="449218"/>
            </a:xfrm>
          </p:grpSpPr>
          <p:sp>
            <p:nvSpPr>
              <p:cNvPr id="149" name="Rectangle 148">
                <a:extLst>
                  <a:ext uri="{FF2B5EF4-FFF2-40B4-BE49-F238E27FC236}">
                    <a16:creationId xmlns:a16="http://schemas.microsoft.com/office/drawing/2014/main" id="{0F1D84C6-A1FC-48AF-8CC5-D51752FE9788}"/>
                  </a:ext>
                </a:extLst>
              </p:cNvPr>
              <p:cNvSpPr/>
              <p:nvPr/>
            </p:nvSpPr>
            <p:spPr>
              <a:xfrm>
                <a:off x="6528872" y="1807230"/>
                <a:ext cx="1795701" cy="44921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sz="900" dirty="0"/>
                  <a:t>Legend</a:t>
                </a:r>
              </a:p>
            </p:txBody>
          </p:sp>
          <p:sp>
            <p:nvSpPr>
              <p:cNvPr id="150" name="Isosceles Triangle 149">
                <a:extLst>
                  <a:ext uri="{FF2B5EF4-FFF2-40B4-BE49-F238E27FC236}">
                    <a16:creationId xmlns:a16="http://schemas.microsoft.com/office/drawing/2014/main" id="{3918EDC4-AD33-4E38-A25F-025318481B2E}"/>
                  </a:ext>
                </a:extLst>
              </p:cNvPr>
              <p:cNvSpPr/>
              <p:nvPr/>
            </p:nvSpPr>
            <p:spPr>
              <a:xfrm rot="10800000">
                <a:off x="7958571" y="1950338"/>
                <a:ext cx="144000" cy="14399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</p:grp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38A95AEC-AC1D-4323-A703-8FD600DAD09C}"/>
                </a:ext>
              </a:extLst>
            </p:cNvPr>
            <p:cNvSpPr/>
            <p:nvPr/>
          </p:nvSpPr>
          <p:spPr>
            <a:xfrm>
              <a:off x="7202201" y="1196673"/>
              <a:ext cx="180000" cy="108000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dk1"/>
                </a:solidFill>
              </a:endParaRPr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DE9322BC-3375-4B29-ADC0-BE4CAC739ABE}"/>
                </a:ext>
              </a:extLst>
            </p:cNvPr>
            <p:cNvSpPr/>
            <p:nvPr/>
          </p:nvSpPr>
          <p:spPr>
            <a:xfrm>
              <a:off x="7219926" y="970881"/>
              <a:ext cx="180000" cy="72000"/>
            </a:xfrm>
            <a:custGeom>
              <a:avLst/>
              <a:gdLst>
                <a:gd name="connsiteX0" fmla="*/ 0 w 192882"/>
                <a:gd name="connsiteY0" fmla="*/ 83344 h 85725"/>
                <a:gd name="connsiteX1" fmla="*/ 76200 w 192882"/>
                <a:gd name="connsiteY1" fmla="*/ 0 h 85725"/>
                <a:gd name="connsiteX2" fmla="*/ 123825 w 192882"/>
                <a:gd name="connsiteY2" fmla="*/ 85725 h 85725"/>
                <a:gd name="connsiteX3" fmla="*/ 192882 w 192882"/>
                <a:gd name="connsiteY3" fmla="*/ 9525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882" h="85725">
                  <a:moveTo>
                    <a:pt x="0" y="83344"/>
                  </a:moveTo>
                  <a:lnTo>
                    <a:pt x="76200" y="0"/>
                  </a:lnTo>
                  <a:lnTo>
                    <a:pt x="123825" y="85725"/>
                  </a:lnTo>
                  <a:lnTo>
                    <a:pt x="192882" y="9525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0EA817CD-2069-4917-9D0F-CFB1F4B5A8ED}"/>
                </a:ext>
              </a:extLst>
            </p:cNvPr>
            <p:cNvSpPr/>
            <p:nvPr/>
          </p:nvSpPr>
          <p:spPr>
            <a:xfrm>
              <a:off x="7225483" y="665248"/>
              <a:ext cx="180000" cy="144000"/>
            </a:xfrm>
            <a:custGeom>
              <a:avLst/>
              <a:gdLst>
                <a:gd name="connsiteX0" fmla="*/ 9525 w 187325"/>
                <a:gd name="connsiteY0" fmla="*/ 149225 h 196850"/>
                <a:gd name="connsiteX1" fmla="*/ 0 w 187325"/>
                <a:gd name="connsiteY1" fmla="*/ 53975 h 196850"/>
                <a:gd name="connsiteX2" fmla="*/ 31750 w 187325"/>
                <a:gd name="connsiteY2" fmla="*/ 15875 h 196850"/>
                <a:gd name="connsiteX3" fmla="*/ 101600 w 187325"/>
                <a:gd name="connsiteY3" fmla="*/ 0 h 196850"/>
                <a:gd name="connsiteX4" fmla="*/ 155575 w 187325"/>
                <a:gd name="connsiteY4" fmla="*/ 57150 h 196850"/>
                <a:gd name="connsiteX5" fmla="*/ 187325 w 187325"/>
                <a:gd name="connsiteY5" fmla="*/ 123825 h 196850"/>
                <a:gd name="connsiteX6" fmla="*/ 114300 w 187325"/>
                <a:gd name="connsiteY6" fmla="*/ 168275 h 196850"/>
                <a:gd name="connsiteX7" fmla="*/ 53975 w 187325"/>
                <a:gd name="connsiteY7" fmla="*/ 196850 h 196850"/>
                <a:gd name="connsiteX8" fmla="*/ 9525 w 187325"/>
                <a:gd name="connsiteY8" fmla="*/ 149225 h 19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7325" h="196850">
                  <a:moveTo>
                    <a:pt x="9525" y="149225"/>
                  </a:moveTo>
                  <a:lnTo>
                    <a:pt x="0" y="53975"/>
                  </a:lnTo>
                  <a:lnTo>
                    <a:pt x="31750" y="15875"/>
                  </a:lnTo>
                  <a:lnTo>
                    <a:pt x="101600" y="0"/>
                  </a:lnTo>
                  <a:lnTo>
                    <a:pt x="155575" y="57150"/>
                  </a:lnTo>
                  <a:lnTo>
                    <a:pt x="187325" y="123825"/>
                  </a:lnTo>
                  <a:lnTo>
                    <a:pt x="114300" y="168275"/>
                  </a:lnTo>
                  <a:lnTo>
                    <a:pt x="53975" y="196850"/>
                  </a:lnTo>
                  <a:lnTo>
                    <a:pt x="9525" y="149225"/>
                  </a:lnTo>
                  <a:close/>
                </a:path>
              </a:pathLst>
            </a:cu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>
                <a:solidFill>
                  <a:schemeClr val="dk1"/>
                </a:solidFill>
              </a:endParaRPr>
            </a:p>
          </p:txBody>
        </p:sp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594CE231-A7B3-4E53-BD60-58A2059100EA}"/>
                </a:ext>
              </a:extLst>
            </p:cNvPr>
            <p:cNvSpPr/>
            <p:nvPr/>
          </p:nvSpPr>
          <p:spPr>
            <a:xfrm>
              <a:off x="7203263" y="1381915"/>
              <a:ext cx="180000" cy="108000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dk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482083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A698550-FB6C-4999-9E14-EED704ECF0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7602978"/>
              </p:ext>
            </p:extLst>
          </p:nvPr>
        </p:nvGraphicFramePr>
        <p:xfrm>
          <a:off x="0" y="0"/>
          <a:ext cx="12191998" cy="685102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90801">
                  <a:extLst>
                    <a:ext uri="{9D8B030D-6E8A-4147-A177-3AD203B41FA5}">
                      <a16:colId xmlns:a16="http://schemas.microsoft.com/office/drawing/2014/main" val="2745701971"/>
                    </a:ext>
                  </a:extLst>
                </a:gridCol>
                <a:gridCol w="7776144">
                  <a:extLst>
                    <a:ext uri="{9D8B030D-6E8A-4147-A177-3AD203B41FA5}">
                      <a16:colId xmlns:a16="http://schemas.microsoft.com/office/drawing/2014/main" val="3724013289"/>
                    </a:ext>
                  </a:extLst>
                </a:gridCol>
                <a:gridCol w="2325053">
                  <a:extLst>
                    <a:ext uri="{9D8B030D-6E8A-4147-A177-3AD203B41FA5}">
                      <a16:colId xmlns:a16="http://schemas.microsoft.com/office/drawing/2014/main" val="1431369543"/>
                    </a:ext>
                  </a:extLst>
                </a:gridCol>
              </a:tblGrid>
              <a:tr h="350982">
                <a:tc gridSpan="3">
                  <a:txBody>
                    <a:bodyPr/>
                    <a:lstStyle/>
                    <a:p>
                      <a:endParaRPr lang="en-CA" sz="18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95523167"/>
                  </a:ext>
                </a:extLst>
              </a:tr>
              <a:tr h="4542530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2000" dirty="0"/>
                        <a:t>Base map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8301362"/>
                  </a:ext>
                </a:extLst>
              </a:tr>
              <a:tr h="1942732">
                <a:tc vMerge="1">
                  <a:txBody>
                    <a:bodyPr/>
                    <a:lstStyle/>
                    <a:p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67190758"/>
                  </a:ext>
                </a:extLst>
              </a:tr>
            </a:tbl>
          </a:graphicData>
        </a:graphic>
      </p:graphicFrame>
      <p:sp>
        <p:nvSpPr>
          <p:cNvPr id="16" name="Flowchart: Extract 15">
            <a:extLst>
              <a:ext uri="{FF2B5EF4-FFF2-40B4-BE49-F238E27FC236}">
                <a16:creationId xmlns:a16="http://schemas.microsoft.com/office/drawing/2014/main" id="{9337D849-34B8-4B17-95F2-D16AAD3E4D24}"/>
              </a:ext>
            </a:extLst>
          </p:cNvPr>
          <p:cNvSpPr/>
          <p:nvPr/>
        </p:nvSpPr>
        <p:spPr>
          <a:xfrm rot="5400000">
            <a:off x="2028313" y="3190366"/>
            <a:ext cx="223026" cy="98385"/>
          </a:xfrm>
          <a:prstGeom prst="flowChartExtra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686D646-B06A-4212-B79B-753EDF1FBD4D}"/>
              </a:ext>
            </a:extLst>
          </p:cNvPr>
          <p:cNvSpPr/>
          <p:nvPr/>
        </p:nvSpPr>
        <p:spPr>
          <a:xfrm>
            <a:off x="9407084" y="3799725"/>
            <a:ext cx="238478" cy="6984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+</a:t>
            </a:r>
          </a:p>
          <a:p>
            <a:pPr algn="ctr"/>
            <a:endParaRPr lang="en-CA" dirty="0"/>
          </a:p>
          <a:p>
            <a:pPr algn="ctr"/>
            <a:r>
              <a:rPr lang="en-CA" dirty="0">
                <a:sym typeface="Symbol" panose="05050102010706020507" pitchFamily="18" charset="2"/>
              </a:rPr>
              <a:t></a:t>
            </a:r>
            <a:endParaRPr lang="en-CA" dirty="0"/>
          </a:p>
        </p:txBody>
      </p:sp>
      <p:pic>
        <p:nvPicPr>
          <p:cNvPr id="23" name="Graphic 22" descr="World">
            <a:extLst>
              <a:ext uri="{FF2B5EF4-FFF2-40B4-BE49-F238E27FC236}">
                <a16:creationId xmlns:a16="http://schemas.microsoft.com/office/drawing/2014/main" id="{9507020A-1811-4735-A2F3-4B68E21537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69582" y="4552351"/>
            <a:ext cx="318011" cy="30074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E960B1AA-4CBA-42F0-8B56-8DFF6D655D9D}"/>
              </a:ext>
            </a:extLst>
          </p:cNvPr>
          <p:cNvGrpSpPr/>
          <p:nvPr/>
        </p:nvGrpSpPr>
        <p:grpSpPr>
          <a:xfrm>
            <a:off x="3572343" y="1095315"/>
            <a:ext cx="3437456" cy="3489079"/>
            <a:chOff x="3269673" y="1219200"/>
            <a:chExt cx="3437456" cy="3489079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7FA3ECCB-EAD4-4CEC-9AA3-23E6992DCE8D}"/>
                </a:ext>
              </a:extLst>
            </p:cNvPr>
            <p:cNvSpPr/>
            <p:nvPr/>
          </p:nvSpPr>
          <p:spPr>
            <a:xfrm>
              <a:off x="3269673" y="1219200"/>
              <a:ext cx="3437456" cy="3489079"/>
            </a:xfrm>
            <a:custGeom>
              <a:avLst/>
              <a:gdLst>
                <a:gd name="connsiteX0" fmla="*/ 2118266 w 3643907"/>
                <a:gd name="connsiteY0" fmla="*/ 87427 h 4033235"/>
                <a:gd name="connsiteX1" fmla="*/ 1691546 w 3643907"/>
                <a:gd name="connsiteY1" fmla="*/ 122261 h 4033235"/>
                <a:gd name="connsiteX2" fmla="*/ 1447706 w 3643907"/>
                <a:gd name="connsiteY2" fmla="*/ 200638 h 4033235"/>
                <a:gd name="connsiteX3" fmla="*/ 1108071 w 3643907"/>
                <a:gd name="connsiteY3" fmla="*/ 305141 h 4033235"/>
                <a:gd name="connsiteX4" fmla="*/ 925191 w 3643907"/>
                <a:gd name="connsiteY4" fmla="*/ 575107 h 4033235"/>
                <a:gd name="connsiteX5" fmla="*/ 925191 w 3643907"/>
                <a:gd name="connsiteY5" fmla="*/ 879907 h 4033235"/>
                <a:gd name="connsiteX6" fmla="*/ 881648 w 3643907"/>
                <a:gd name="connsiteY6" fmla="*/ 1263084 h 4033235"/>
                <a:gd name="connsiteX7" fmla="*/ 794563 w 3643907"/>
                <a:gd name="connsiteY7" fmla="*/ 1332752 h 4033235"/>
                <a:gd name="connsiteX8" fmla="*/ 585557 w 3643907"/>
                <a:gd name="connsiteY8" fmla="*/ 1393712 h 4033235"/>
                <a:gd name="connsiteX9" fmla="*/ 454928 w 3643907"/>
                <a:gd name="connsiteY9" fmla="*/ 1524341 h 4033235"/>
                <a:gd name="connsiteX10" fmla="*/ 385260 w 3643907"/>
                <a:gd name="connsiteY10" fmla="*/ 1715930 h 4033235"/>
                <a:gd name="connsiteX11" fmla="*/ 428803 w 3643907"/>
                <a:gd name="connsiteY11" fmla="*/ 2064272 h 4033235"/>
                <a:gd name="connsiteX12" fmla="*/ 515888 w 3643907"/>
                <a:gd name="connsiteY12" fmla="*/ 2203610 h 4033235"/>
                <a:gd name="connsiteX13" fmla="*/ 838106 w 3643907"/>
                <a:gd name="connsiteY13" fmla="*/ 2395198 h 4033235"/>
                <a:gd name="connsiteX14" fmla="*/ 1020986 w 3643907"/>
                <a:gd name="connsiteY14" fmla="*/ 2560661 h 4033235"/>
                <a:gd name="connsiteX15" fmla="*/ 1055820 w 3643907"/>
                <a:gd name="connsiteY15" fmla="*/ 2708707 h 4033235"/>
                <a:gd name="connsiteX16" fmla="*/ 1038403 w 3643907"/>
                <a:gd name="connsiteY16" fmla="*/ 2865461 h 4033235"/>
                <a:gd name="connsiteX17" fmla="*/ 751020 w 3643907"/>
                <a:gd name="connsiteY17" fmla="*/ 3118010 h 4033235"/>
                <a:gd name="connsiteX18" fmla="*/ 454928 w 3643907"/>
                <a:gd name="connsiteY18" fmla="*/ 3318307 h 4033235"/>
                <a:gd name="connsiteX19" fmla="*/ 176254 w 3643907"/>
                <a:gd name="connsiteY19" fmla="*/ 3466352 h 4033235"/>
                <a:gd name="connsiteX20" fmla="*/ 89168 w 3643907"/>
                <a:gd name="connsiteY20" fmla="*/ 3596981 h 4033235"/>
                <a:gd name="connsiteX21" fmla="*/ 36917 w 3643907"/>
                <a:gd name="connsiteY21" fmla="*/ 3823404 h 4033235"/>
                <a:gd name="connsiteX22" fmla="*/ 97877 w 3643907"/>
                <a:gd name="connsiteY22" fmla="*/ 3971450 h 4033235"/>
                <a:gd name="connsiteX23" fmla="*/ 1099363 w 3643907"/>
                <a:gd name="connsiteY23" fmla="*/ 4032410 h 4033235"/>
                <a:gd name="connsiteX24" fmla="*/ 1648003 w 3643907"/>
                <a:gd name="connsiteY24" fmla="*/ 3997575 h 4033235"/>
                <a:gd name="connsiteX25" fmla="*/ 2248894 w 3643907"/>
                <a:gd name="connsiteY25" fmla="*/ 3875655 h 4033235"/>
                <a:gd name="connsiteX26" fmla="*/ 2562403 w 3643907"/>
                <a:gd name="connsiteY26" fmla="*/ 3605690 h 4033235"/>
                <a:gd name="connsiteX27" fmla="*/ 3137168 w 3643907"/>
                <a:gd name="connsiteY27" fmla="*/ 3248638 h 4033235"/>
                <a:gd name="connsiteX28" fmla="*/ 3407134 w 3643907"/>
                <a:gd name="connsiteY28" fmla="*/ 2734832 h 4033235"/>
                <a:gd name="connsiteX29" fmla="*/ 3642266 w 3643907"/>
                <a:gd name="connsiteY29" fmla="*/ 2116524 h 4033235"/>
                <a:gd name="connsiteX30" fmla="*/ 3502928 w 3643907"/>
                <a:gd name="connsiteY30" fmla="*/ 1637552 h 4033235"/>
                <a:gd name="connsiteX31" fmla="*/ 3337466 w 3643907"/>
                <a:gd name="connsiteY31" fmla="*/ 1210832 h 4033235"/>
                <a:gd name="connsiteX32" fmla="*/ 3598723 w 3643907"/>
                <a:gd name="connsiteY32" fmla="*/ 827655 h 4033235"/>
                <a:gd name="connsiteX33" fmla="*/ 3520346 w 3643907"/>
                <a:gd name="connsiteY33" fmla="*/ 322558 h 4033235"/>
                <a:gd name="connsiteX34" fmla="*/ 3172003 w 3643907"/>
                <a:gd name="connsiteY34" fmla="*/ 87427 h 4033235"/>
                <a:gd name="connsiteX35" fmla="*/ 2423066 w 3643907"/>
                <a:gd name="connsiteY35" fmla="*/ 341 h 4033235"/>
                <a:gd name="connsiteX36" fmla="*/ 2118266 w 3643907"/>
                <a:gd name="connsiteY36" fmla="*/ 87427 h 4033235"/>
                <a:gd name="connsiteX0" fmla="*/ 2093566 w 3619207"/>
                <a:gd name="connsiteY0" fmla="*/ 87427 h 4054379"/>
                <a:gd name="connsiteX1" fmla="*/ 1666846 w 3619207"/>
                <a:gd name="connsiteY1" fmla="*/ 122261 h 4054379"/>
                <a:gd name="connsiteX2" fmla="*/ 1423006 w 3619207"/>
                <a:gd name="connsiteY2" fmla="*/ 200638 h 4054379"/>
                <a:gd name="connsiteX3" fmla="*/ 1083371 w 3619207"/>
                <a:gd name="connsiteY3" fmla="*/ 305141 h 4054379"/>
                <a:gd name="connsiteX4" fmla="*/ 900491 w 3619207"/>
                <a:gd name="connsiteY4" fmla="*/ 575107 h 4054379"/>
                <a:gd name="connsiteX5" fmla="*/ 900491 w 3619207"/>
                <a:gd name="connsiteY5" fmla="*/ 879907 h 4054379"/>
                <a:gd name="connsiteX6" fmla="*/ 856948 w 3619207"/>
                <a:gd name="connsiteY6" fmla="*/ 1263084 h 4054379"/>
                <a:gd name="connsiteX7" fmla="*/ 769863 w 3619207"/>
                <a:gd name="connsiteY7" fmla="*/ 1332752 h 4054379"/>
                <a:gd name="connsiteX8" fmla="*/ 560857 w 3619207"/>
                <a:gd name="connsiteY8" fmla="*/ 1393712 h 4054379"/>
                <a:gd name="connsiteX9" fmla="*/ 430228 w 3619207"/>
                <a:gd name="connsiteY9" fmla="*/ 1524341 h 4054379"/>
                <a:gd name="connsiteX10" fmla="*/ 360560 w 3619207"/>
                <a:gd name="connsiteY10" fmla="*/ 1715930 h 4054379"/>
                <a:gd name="connsiteX11" fmla="*/ 404103 w 3619207"/>
                <a:gd name="connsiteY11" fmla="*/ 2064272 h 4054379"/>
                <a:gd name="connsiteX12" fmla="*/ 491188 w 3619207"/>
                <a:gd name="connsiteY12" fmla="*/ 2203610 h 4054379"/>
                <a:gd name="connsiteX13" fmla="*/ 813406 w 3619207"/>
                <a:gd name="connsiteY13" fmla="*/ 2395198 h 4054379"/>
                <a:gd name="connsiteX14" fmla="*/ 996286 w 3619207"/>
                <a:gd name="connsiteY14" fmla="*/ 2560661 h 4054379"/>
                <a:gd name="connsiteX15" fmla="*/ 1031120 w 3619207"/>
                <a:gd name="connsiteY15" fmla="*/ 2708707 h 4054379"/>
                <a:gd name="connsiteX16" fmla="*/ 1013703 w 3619207"/>
                <a:gd name="connsiteY16" fmla="*/ 2865461 h 4054379"/>
                <a:gd name="connsiteX17" fmla="*/ 726320 w 3619207"/>
                <a:gd name="connsiteY17" fmla="*/ 3118010 h 4054379"/>
                <a:gd name="connsiteX18" fmla="*/ 430228 w 3619207"/>
                <a:gd name="connsiteY18" fmla="*/ 3318307 h 4054379"/>
                <a:gd name="connsiteX19" fmla="*/ 151554 w 3619207"/>
                <a:gd name="connsiteY19" fmla="*/ 3466352 h 4054379"/>
                <a:gd name="connsiteX20" fmla="*/ 64468 w 3619207"/>
                <a:gd name="connsiteY20" fmla="*/ 3596981 h 4054379"/>
                <a:gd name="connsiteX21" fmla="*/ 12217 w 3619207"/>
                <a:gd name="connsiteY21" fmla="*/ 3823404 h 4054379"/>
                <a:gd name="connsiteX22" fmla="*/ 114751 w 3619207"/>
                <a:gd name="connsiteY22" fmla="*/ 4039081 h 4054379"/>
                <a:gd name="connsiteX23" fmla="*/ 1074663 w 3619207"/>
                <a:gd name="connsiteY23" fmla="*/ 4032410 h 4054379"/>
                <a:gd name="connsiteX24" fmla="*/ 1623303 w 3619207"/>
                <a:gd name="connsiteY24" fmla="*/ 3997575 h 4054379"/>
                <a:gd name="connsiteX25" fmla="*/ 2224194 w 3619207"/>
                <a:gd name="connsiteY25" fmla="*/ 3875655 h 4054379"/>
                <a:gd name="connsiteX26" fmla="*/ 2537703 w 3619207"/>
                <a:gd name="connsiteY26" fmla="*/ 3605690 h 4054379"/>
                <a:gd name="connsiteX27" fmla="*/ 3112468 w 3619207"/>
                <a:gd name="connsiteY27" fmla="*/ 3248638 h 4054379"/>
                <a:gd name="connsiteX28" fmla="*/ 3382434 w 3619207"/>
                <a:gd name="connsiteY28" fmla="*/ 2734832 h 4054379"/>
                <a:gd name="connsiteX29" fmla="*/ 3617566 w 3619207"/>
                <a:gd name="connsiteY29" fmla="*/ 2116524 h 4054379"/>
                <a:gd name="connsiteX30" fmla="*/ 3478228 w 3619207"/>
                <a:gd name="connsiteY30" fmla="*/ 1637552 h 4054379"/>
                <a:gd name="connsiteX31" fmla="*/ 3312766 w 3619207"/>
                <a:gd name="connsiteY31" fmla="*/ 1210832 h 4054379"/>
                <a:gd name="connsiteX32" fmla="*/ 3574023 w 3619207"/>
                <a:gd name="connsiteY32" fmla="*/ 827655 h 4054379"/>
                <a:gd name="connsiteX33" fmla="*/ 3495646 w 3619207"/>
                <a:gd name="connsiteY33" fmla="*/ 322558 h 4054379"/>
                <a:gd name="connsiteX34" fmla="*/ 3147303 w 3619207"/>
                <a:gd name="connsiteY34" fmla="*/ 87427 h 4054379"/>
                <a:gd name="connsiteX35" fmla="*/ 2398366 w 3619207"/>
                <a:gd name="connsiteY35" fmla="*/ 341 h 4054379"/>
                <a:gd name="connsiteX36" fmla="*/ 2093566 w 3619207"/>
                <a:gd name="connsiteY36" fmla="*/ 87427 h 4054379"/>
                <a:gd name="connsiteX0" fmla="*/ 2093566 w 3618850"/>
                <a:gd name="connsiteY0" fmla="*/ 87427 h 4054379"/>
                <a:gd name="connsiteX1" fmla="*/ 1666846 w 3618850"/>
                <a:gd name="connsiteY1" fmla="*/ 122261 h 4054379"/>
                <a:gd name="connsiteX2" fmla="*/ 1423006 w 3618850"/>
                <a:gd name="connsiteY2" fmla="*/ 200638 h 4054379"/>
                <a:gd name="connsiteX3" fmla="*/ 1083371 w 3618850"/>
                <a:gd name="connsiteY3" fmla="*/ 305141 h 4054379"/>
                <a:gd name="connsiteX4" fmla="*/ 900491 w 3618850"/>
                <a:gd name="connsiteY4" fmla="*/ 575107 h 4054379"/>
                <a:gd name="connsiteX5" fmla="*/ 900491 w 3618850"/>
                <a:gd name="connsiteY5" fmla="*/ 879907 h 4054379"/>
                <a:gd name="connsiteX6" fmla="*/ 856948 w 3618850"/>
                <a:gd name="connsiteY6" fmla="*/ 1263084 h 4054379"/>
                <a:gd name="connsiteX7" fmla="*/ 769863 w 3618850"/>
                <a:gd name="connsiteY7" fmla="*/ 1332752 h 4054379"/>
                <a:gd name="connsiteX8" fmla="*/ 560857 w 3618850"/>
                <a:gd name="connsiteY8" fmla="*/ 1393712 h 4054379"/>
                <a:gd name="connsiteX9" fmla="*/ 430228 w 3618850"/>
                <a:gd name="connsiteY9" fmla="*/ 1524341 h 4054379"/>
                <a:gd name="connsiteX10" fmla="*/ 360560 w 3618850"/>
                <a:gd name="connsiteY10" fmla="*/ 1715930 h 4054379"/>
                <a:gd name="connsiteX11" fmla="*/ 404103 w 3618850"/>
                <a:gd name="connsiteY11" fmla="*/ 2064272 h 4054379"/>
                <a:gd name="connsiteX12" fmla="*/ 491188 w 3618850"/>
                <a:gd name="connsiteY12" fmla="*/ 2203610 h 4054379"/>
                <a:gd name="connsiteX13" fmla="*/ 813406 w 3618850"/>
                <a:gd name="connsiteY13" fmla="*/ 2395198 h 4054379"/>
                <a:gd name="connsiteX14" fmla="*/ 996286 w 3618850"/>
                <a:gd name="connsiteY14" fmla="*/ 2560661 h 4054379"/>
                <a:gd name="connsiteX15" fmla="*/ 1031120 w 3618850"/>
                <a:gd name="connsiteY15" fmla="*/ 2708707 h 4054379"/>
                <a:gd name="connsiteX16" fmla="*/ 1013703 w 3618850"/>
                <a:gd name="connsiteY16" fmla="*/ 2865461 h 4054379"/>
                <a:gd name="connsiteX17" fmla="*/ 726320 w 3618850"/>
                <a:gd name="connsiteY17" fmla="*/ 3118010 h 4054379"/>
                <a:gd name="connsiteX18" fmla="*/ 430228 w 3618850"/>
                <a:gd name="connsiteY18" fmla="*/ 3318307 h 4054379"/>
                <a:gd name="connsiteX19" fmla="*/ 151554 w 3618850"/>
                <a:gd name="connsiteY19" fmla="*/ 3466352 h 4054379"/>
                <a:gd name="connsiteX20" fmla="*/ 64468 w 3618850"/>
                <a:gd name="connsiteY20" fmla="*/ 3596981 h 4054379"/>
                <a:gd name="connsiteX21" fmla="*/ 12217 w 3618850"/>
                <a:gd name="connsiteY21" fmla="*/ 3823404 h 4054379"/>
                <a:gd name="connsiteX22" fmla="*/ 114751 w 3618850"/>
                <a:gd name="connsiteY22" fmla="*/ 4039081 h 4054379"/>
                <a:gd name="connsiteX23" fmla="*/ 1074663 w 3618850"/>
                <a:gd name="connsiteY23" fmla="*/ 4032410 h 4054379"/>
                <a:gd name="connsiteX24" fmla="*/ 1623303 w 3618850"/>
                <a:gd name="connsiteY24" fmla="*/ 3997575 h 4054379"/>
                <a:gd name="connsiteX25" fmla="*/ 2224194 w 3618850"/>
                <a:gd name="connsiteY25" fmla="*/ 3875655 h 4054379"/>
                <a:gd name="connsiteX26" fmla="*/ 2537703 w 3618850"/>
                <a:gd name="connsiteY26" fmla="*/ 3605690 h 4054379"/>
                <a:gd name="connsiteX27" fmla="*/ 3112468 w 3618850"/>
                <a:gd name="connsiteY27" fmla="*/ 3248638 h 4054379"/>
                <a:gd name="connsiteX28" fmla="*/ 3382434 w 3618850"/>
                <a:gd name="connsiteY28" fmla="*/ 2734832 h 4054379"/>
                <a:gd name="connsiteX29" fmla="*/ 3617566 w 3618850"/>
                <a:gd name="connsiteY29" fmla="*/ 2116524 h 4054379"/>
                <a:gd name="connsiteX30" fmla="*/ 3478228 w 3618850"/>
                <a:gd name="connsiteY30" fmla="*/ 1637552 h 4054379"/>
                <a:gd name="connsiteX31" fmla="*/ 3512323 w 3618850"/>
                <a:gd name="connsiteY31" fmla="*/ 1219287 h 4054379"/>
                <a:gd name="connsiteX32" fmla="*/ 3574023 w 3618850"/>
                <a:gd name="connsiteY32" fmla="*/ 827655 h 4054379"/>
                <a:gd name="connsiteX33" fmla="*/ 3495646 w 3618850"/>
                <a:gd name="connsiteY33" fmla="*/ 322558 h 4054379"/>
                <a:gd name="connsiteX34" fmla="*/ 3147303 w 3618850"/>
                <a:gd name="connsiteY34" fmla="*/ 87427 h 4054379"/>
                <a:gd name="connsiteX35" fmla="*/ 2398366 w 3618850"/>
                <a:gd name="connsiteY35" fmla="*/ 341 h 4054379"/>
                <a:gd name="connsiteX36" fmla="*/ 2093566 w 3618850"/>
                <a:gd name="connsiteY36" fmla="*/ 87427 h 4054379"/>
                <a:gd name="connsiteX0" fmla="*/ 2093566 w 3715411"/>
                <a:gd name="connsiteY0" fmla="*/ 87427 h 4054379"/>
                <a:gd name="connsiteX1" fmla="*/ 1666846 w 3715411"/>
                <a:gd name="connsiteY1" fmla="*/ 122261 h 4054379"/>
                <a:gd name="connsiteX2" fmla="*/ 1423006 w 3715411"/>
                <a:gd name="connsiteY2" fmla="*/ 200638 h 4054379"/>
                <a:gd name="connsiteX3" fmla="*/ 1083371 w 3715411"/>
                <a:gd name="connsiteY3" fmla="*/ 305141 h 4054379"/>
                <a:gd name="connsiteX4" fmla="*/ 900491 w 3715411"/>
                <a:gd name="connsiteY4" fmla="*/ 575107 h 4054379"/>
                <a:gd name="connsiteX5" fmla="*/ 900491 w 3715411"/>
                <a:gd name="connsiteY5" fmla="*/ 879907 h 4054379"/>
                <a:gd name="connsiteX6" fmla="*/ 856948 w 3715411"/>
                <a:gd name="connsiteY6" fmla="*/ 1263084 h 4054379"/>
                <a:gd name="connsiteX7" fmla="*/ 769863 w 3715411"/>
                <a:gd name="connsiteY7" fmla="*/ 1332752 h 4054379"/>
                <a:gd name="connsiteX8" fmla="*/ 560857 w 3715411"/>
                <a:gd name="connsiteY8" fmla="*/ 1393712 h 4054379"/>
                <a:gd name="connsiteX9" fmla="*/ 430228 w 3715411"/>
                <a:gd name="connsiteY9" fmla="*/ 1524341 h 4054379"/>
                <a:gd name="connsiteX10" fmla="*/ 360560 w 3715411"/>
                <a:gd name="connsiteY10" fmla="*/ 1715930 h 4054379"/>
                <a:gd name="connsiteX11" fmla="*/ 404103 w 3715411"/>
                <a:gd name="connsiteY11" fmla="*/ 2064272 h 4054379"/>
                <a:gd name="connsiteX12" fmla="*/ 491188 w 3715411"/>
                <a:gd name="connsiteY12" fmla="*/ 2203610 h 4054379"/>
                <a:gd name="connsiteX13" fmla="*/ 813406 w 3715411"/>
                <a:gd name="connsiteY13" fmla="*/ 2395198 h 4054379"/>
                <a:gd name="connsiteX14" fmla="*/ 996286 w 3715411"/>
                <a:gd name="connsiteY14" fmla="*/ 2560661 h 4054379"/>
                <a:gd name="connsiteX15" fmla="*/ 1031120 w 3715411"/>
                <a:gd name="connsiteY15" fmla="*/ 2708707 h 4054379"/>
                <a:gd name="connsiteX16" fmla="*/ 1013703 w 3715411"/>
                <a:gd name="connsiteY16" fmla="*/ 2865461 h 4054379"/>
                <a:gd name="connsiteX17" fmla="*/ 726320 w 3715411"/>
                <a:gd name="connsiteY17" fmla="*/ 3118010 h 4054379"/>
                <a:gd name="connsiteX18" fmla="*/ 430228 w 3715411"/>
                <a:gd name="connsiteY18" fmla="*/ 3318307 h 4054379"/>
                <a:gd name="connsiteX19" fmla="*/ 151554 w 3715411"/>
                <a:gd name="connsiteY19" fmla="*/ 3466352 h 4054379"/>
                <a:gd name="connsiteX20" fmla="*/ 64468 w 3715411"/>
                <a:gd name="connsiteY20" fmla="*/ 3596981 h 4054379"/>
                <a:gd name="connsiteX21" fmla="*/ 12217 w 3715411"/>
                <a:gd name="connsiteY21" fmla="*/ 3823404 h 4054379"/>
                <a:gd name="connsiteX22" fmla="*/ 114751 w 3715411"/>
                <a:gd name="connsiteY22" fmla="*/ 4039081 h 4054379"/>
                <a:gd name="connsiteX23" fmla="*/ 1074663 w 3715411"/>
                <a:gd name="connsiteY23" fmla="*/ 4032410 h 4054379"/>
                <a:gd name="connsiteX24" fmla="*/ 1623303 w 3715411"/>
                <a:gd name="connsiteY24" fmla="*/ 3997575 h 4054379"/>
                <a:gd name="connsiteX25" fmla="*/ 2224194 w 3715411"/>
                <a:gd name="connsiteY25" fmla="*/ 3875655 h 4054379"/>
                <a:gd name="connsiteX26" fmla="*/ 2537703 w 3715411"/>
                <a:gd name="connsiteY26" fmla="*/ 3605690 h 4054379"/>
                <a:gd name="connsiteX27" fmla="*/ 3112468 w 3715411"/>
                <a:gd name="connsiteY27" fmla="*/ 3248638 h 4054379"/>
                <a:gd name="connsiteX28" fmla="*/ 3382434 w 3715411"/>
                <a:gd name="connsiteY28" fmla="*/ 2734832 h 4054379"/>
                <a:gd name="connsiteX29" fmla="*/ 3617566 w 3715411"/>
                <a:gd name="connsiteY29" fmla="*/ 2116524 h 4054379"/>
                <a:gd name="connsiteX30" fmla="*/ 3478228 w 3715411"/>
                <a:gd name="connsiteY30" fmla="*/ 1637552 h 4054379"/>
                <a:gd name="connsiteX31" fmla="*/ 3512323 w 3715411"/>
                <a:gd name="connsiteY31" fmla="*/ 1219287 h 4054379"/>
                <a:gd name="connsiteX32" fmla="*/ 3715377 w 3715411"/>
                <a:gd name="connsiteY32" fmla="*/ 785386 h 4054379"/>
                <a:gd name="connsiteX33" fmla="*/ 3495646 w 3715411"/>
                <a:gd name="connsiteY33" fmla="*/ 322558 h 4054379"/>
                <a:gd name="connsiteX34" fmla="*/ 3147303 w 3715411"/>
                <a:gd name="connsiteY34" fmla="*/ 87427 h 4054379"/>
                <a:gd name="connsiteX35" fmla="*/ 2398366 w 3715411"/>
                <a:gd name="connsiteY35" fmla="*/ 341 h 4054379"/>
                <a:gd name="connsiteX36" fmla="*/ 2093566 w 3715411"/>
                <a:gd name="connsiteY36" fmla="*/ 87427 h 4054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3715411" h="4054379">
                  <a:moveTo>
                    <a:pt x="2093566" y="87427"/>
                  </a:moveTo>
                  <a:cubicBezTo>
                    <a:pt x="1971646" y="107747"/>
                    <a:pt x="1778606" y="103393"/>
                    <a:pt x="1666846" y="122261"/>
                  </a:cubicBezTo>
                  <a:cubicBezTo>
                    <a:pt x="1555086" y="141129"/>
                    <a:pt x="1423006" y="200638"/>
                    <a:pt x="1423006" y="200638"/>
                  </a:cubicBezTo>
                  <a:cubicBezTo>
                    <a:pt x="1325760" y="231118"/>
                    <a:pt x="1170457" y="242729"/>
                    <a:pt x="1083371" y="305141"/>
                  </a:cubicBezTo>
                  <a:cubicBezTo>
                    <a:pt x="996285" y="367553"/>
                    <a:pt x="930971" y="479313"/>
                    <a:pt x="900491" y="575107"/>
                  </a:cubicBezTo>
                  <a:cubicBezTo>
                    <a:pt x="870011" y="670901"/>
                    <a:pt x="907748" y="765244"/>
                    <a:pt x="900491" y="879907"/>
                  </a:cubicBezTo>
                  <a:cubicBezTo>
                    <a:pt x="893234" y="994570"/>
                    <a:pt x="878719" y="1187610"/>
                    <a:pt x="856948" y="1263084"/>
                  </a:cubicBezTo>
                  <a:cubicBezTo>
                    <a:pt x="835177" y="1338558"/>
                    <a:pt x="819211" y="1310981"/>
                    <a:pt x="769863" y="1332752"/>
                  </a:cubicBezTo>
                  <a:cubicBezTo>
                    <a:pt x="720515" y="1354523"/>
                    <a:pt x="617463" y="1361781"/>
                    <a:pt x="560857" y="1393712"/>
                  </a:cubicBezTo>
                  <a:cubicBezTo>
                    <a:pt x="504251" y="1425643"/>
                    <a:pt x="463611" y="1470638"/>
                    <a:pt x="430228" y="1524341"/>
                  </a:cubicBezTo>
                  <a:cubicBezTo>
                    <a:pt x="396845" y="1578044"/>
                    <a:pt x="364914" y="1625942"/>
                    <a:pt x="360560" y="1715930"/>
                  </a:cubicBezTo>
                  <a:cubicBezTo>
                    <a:pt x="356206" y="1805919"/>
                    <a:pt x="382332" y="1982992"/>
                    <a:pt x="404103" y="2064272"/>
                  </a:cubicBezTo>
                  <a:cubicBezTo>
                    <a:pt x="425874" y="2145552"/>
                    <a:pt x="422971" y="2148456"/>
                    <a:pt x="491188" y="2203610"/>
                  </a:cubicBezTo>
                  <a:cubicBezTo>
                    <a:pt x="559405" y="2258764"/>
                    <a:pt x="729223" y="2335690"/>
                    <a:pt x="813406" y="2395198"/>
                  </a:cubicBezTo>
                  <a:cubicBezTo>
                    <a:pt x="897589" y="2454706"/>
                    <a:pt x="960000" y="2508410"/>
                    <a:pt x="996286" y="2560661"/>
                  </a:cubicBezTo>
                  <a:cubicBezTo>
                    <a:pt x="1032572" y="2612912"/>
                    <a:pt x="1028217" y="2657907"/>
                    <a:pt x="1031120" y="2708707"/>
                  </a:cubicBezTo>
                  <a:cubicBezTo>
                    <a:pt x="1034023" y="2759507"/>
                    <a:pt x="1064503" y="2797244"/>
                    <a:pt x="1013703" y="2865461"/>
                  </a:cubicBezTo>
                  <a:cubicBezTo>
                    <a:pt x="962903" y="2933678"/>
                    <a:pt x="823566" y="3042536"/>
                    <a:pt x="726320" y="3118010"/>
                  </a:cubicBezTo>
                  <a:cubicBezTo>
                    <a:pt x="629074" y="3193484"/>
                    <a:pt x="526022" y="3260250"/>
                    <a:pt x="430228" y="3318307"/>
                  </a:cubicBezTo>
                  <a:cubicBezTo>
                    <a:pt x="334434" y="3376364"/>
                    <a:pt x="212514" y="3419906"/>
                    <a:pt x="151554" y="3466352"/>
                  </a:cubicBezTo>
                  <a:cubicBezTo>
                    <a:pt x="90594" y="3512798"/>
                    <a:pt x="87691" y="3537472"/>
                    <a:pt x="64468" y="3596981"/>
                  </a:cubicBezTo>
                  <a:cubicBezTo>
                    <a:pt x="41245" y="3656490"/>
                    <a:pt x="3837" y="3749721"/>
                    <a:pt x="12217" y="3823404"/>
                  </a:cubicBezTo>
                  <a:cubicBezTo>
                    <a:pt x="20597" y="3897087"/>
                    <a:pt x="-62323" y="4004247"/>
                    <a:pt x="114751" y="4039081"/>
                  </a:cubicBezTo>
                  <a:cubicBezTo>
                    <a:pt x="291825" y="4073915"/>
                    <a:pt x="823238" y="4039328"/>
                    <a:pt x="1074663" y="4032410"/>
                  </a:cubicBezTo>
                  <a:cubicBezTo>
                    <a:pt x="1326088" y="4025492"/>
                    <a:pt x="1431715" y="4023701"/>
                    <a:pt x="1623303" y="3997575"/>
                  </a:cubicBezTo>
                  <a:cubicBezTo>
                    <a:pt x="1814891" y="3971449"/>
                    <a:pt x="2071794" y="3940969"/>
                    <a:pt x="2224194" y="3875655"/>
                  </a:cubicBezTo>
                  <a:cubicBezTo>
                    <a:pt x="2376594" y="3810341"/>
                    <a:pt x="2389657" y="3710193"/>
                    <a:pt x="2537703" y="3605690"/>
                  </a:cubicBezTo>
                  <a:cubicBezTo>
                    <a:pt x="2685749" y="3501187"/>
                    <a:pt x="2971679" y="3393781"/>
                    <a:pt x="3112468" y="3248638"/>
                  </a:cubicBezTo>
                  <a:cubicBezTo>
                    <a:pt x="3253257" y="3103495"/>
                    <a:pt x="3298251" y="2923518"/>
                    <a:pt x="3382434" y="2734832"/>
                  </a:cubicBezTo>
                  <a:cubicBezTo>
                    <a:pt x="3466617" y="2546146"/>
                    <a:pt x="3601600" y="2299404"/>
                    <a:pt x="3617566" y="2116524"/>
                  </a:cubicBezTo>
                  <a:cubicBezTo>
                    <a:pt x="3633532" y="1933644"/>
                    <a:pt x="3495769" y="1787092"/>
                    <a:pt x="3478228" y="1637552"/>
                  </a:cubicBezTo>
                  <a:cubicBezTo>
                    <a:pt x="3460688" y="1488013"/>
                    <a:pt x="3472798" y="1361315"/>
                    <a:pt x="3512323" y="1219287"/>
                  </a:cubicBezTo>
                  <a:cubicBezTo>
                    <a:pt x="3551848" y="1077259"/>
                    <a:pt x="3718156" y="934841"/>
                    <a:pt x="3715377" y="785386"/>
                  </a:cubicBezTo>
                  <a:cubicBezTo>
                    <a:pt x="3712598" y="635931"/>
                    <a:pt x="3590325" y="438885"/>
                    <a:pt x="3495646" y="322558"/>
                  </a:cubicBezTo>
                  <a:cubicBezTo>
                    <a:pt x="3400967" y="206231"/>
                    <a:pt x="3330183" y="141130"/>
                    <a:pt x="3147303" y="87427"/>
                  </a:cubicBezTo>
                  <a:cubicBezTo>
                    <a:pt x="2964423" y="33724"/>
                    <a:pt x="2571086" y="-4013"/>
                    <a:pt x="2398366" y="341"/>
                  </a:cubicBezTo>
                  <a:cubicBezTo>
                    <a:pt x="2225646" y="4695"/>
                    <a:pt x="2215486" y="67107"/>
                    <a:pt x="2093566" y="87427"/>
                  </a:cubicBezTo>
                  <a:close/>
                </a:path>
              </a:pathLst>
            </a:cu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3C2930C-9841-4384-A6F7-1099148C4B61}"/>
                </a:ext>
              </a:extLst>
            </p:cNvPr>
            <p:cNvSpPr/>
            <p:nvPr/>
          </p:nvSpPr>
          <p:spPr>
            <a:xfrm>
              <a:off x="3625609" y="1388317"/>
              <a:ext cx="2470662" cy="3062792"/>
            </a:xfrm>
            <a:custGeom>
              <a:avLst/>
              <a:gdLst>
                <a:gd name="connsiteX0" fmla="*/ 0 w 2796880"/>
                <a:gd name="connsiteY0" fmla="*/ 3666309 h 3666309"/>
                <a:gd name="connsiteX1" fmla="*/ 1018903 w 2796880"/>
                <a:gd name="connsiteY1" fmla="*/ 3483429 h 3666309"/>
                <a:gd name="connsiteX2" fmla="*/ 1820091 w 2796880"/>
                <a:gd name="connsiteY2" fmla="*/ 3204755 h 3666309"/>
                <a:gd name="connsiteX3" fmla="*/ 2386149 w 2796880"/>
                <a:gd name="connsiteY3" fmla="*/ 2647406 h 3666309"/>
                <a:gd name="connsiteX4" fmla="*/ 2717074 w 2796880"/>
                <a:gd name="connsiteY4" fmla="*/ 1933303 h 3666309"/>
                <a:gd name="connsiteX5" fmla="*/ 2786743 w 2796880"/>
                <a:gd name="connsiteY5" fmla="*/ 1314995 h 3666309"/>
                <a:gd name="connsiteX6" fmla="*/ 2551611 w 2796880"/>
                <a:gd name="connsiteY6" fmla="*/ 766355 h 3666309"/>
                <a:gd name="connsiteX7" fmla="*/ 1837509 w 2796880"/>
                <a:gd name="connsiteY7" fmla="*/ 365760 h 3666309"/>
                <a:gd name="connsiteX8" fmla="*/ 1419497 w 2796880"/>
                <a:gd name="connsiteY8" fmla="*/ 313509 h 3666309"/>
                <a:gd name="connsiteX9" fmla="*/ 1210491 w 2796880"/>
                <a:gd name="connsiteY9" fmla="*/ 156755 h 3666309"/>
                <a:gd name="connsiteX10" fmla="*/ 1140823 w 2796880"/>
                <a:gd name="connsiteY10" fmla="*/ 0 h 3666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96880" h="3666309">
                  <a:moveTo>
                    <a:pt x="0" y="3666309"/>
                  </a:moveTo>
                  <a:cubicBezTo>
                    <a:pt x="357777" y="3613332"/>
                    <a:pt x="715555" y="3560355"/>
                    <a:pt x="1018903" y="3483429"/>
                  </a:cubicBezTo>
                  <a:cubicBezTo>
                    <a:pt x="1322251" y="3406503"/>
                    <a:pt x="1592217" y="3344092"/>
                    <a:pt x="1820091" y="3204755"/>
                  </a:cubicBezTo>
                  <a:cubicBezTo>
                    <a:pt x="2047965" y="3065418"/>
                    <a:pt x="2236652" y="2859315"/>
                    <a:pt x="2386149" y="2647406"/>
                  </a:cubicBezTo>
                  <a:cubicBezTo>
                    <a:pt x="2535646" y="2435497"/>
                    <a:pt x="2650308" y="2155371"/>
                    <a:pt x="2717074" y="1933303"/>
                  </a:cubicBezTo>
                  <a:cubicBezTo>
                    <a:pt x="2783840" y="1711234"/>
                    <a:pt x="2814320" y="1509486"/>
                    <a:pt x="2786743" y="1314995"/>
                  </a:cubicBezTo>
                  <a:cubicBezTo>
                    <a:pt x="2759166" y="1120504"/>
                    <a:pt x="2709817" y="924561"/>
                    <a:pt x="2551611" y="766355"/>
                  </a:cubicBezTo>
                  <a:cubicBezTo>
                    <a:pt x="2393405" y="608149"/>
                    <a:pt x="2026195" y="441234"/>
                    <a:pt x="1837509" y="365760"/>
                  </a:cubicBezTo>
                  <a:cubicBezTo>
                    <a:pt x="1648823" y="290286"/>
                    <a:pt x="1524000" y="348343"/>
                    <a:pt x="1419497" y="313509"/>
                  </a:cubicBezTo>
                  <a:cubicBezTo>
                    <a:pt x="1314994" y="278675"/>
                    <a:pt x="1256937" y="209006"/>
                    <a:pt x="1210491" y="156755"/>
                  </a:cubicBezTo>
                  <a:cubicBezTo>
                    <a:pt x="1164045" y="104504"/>
                    <a:pt x="1152434" y="52252"/>
                    <a:pt x="1140823" y="0"/>
                  </a:cubicBezTo>
                </a:path>
              </a:pathLst>
            </a:custGeom>
            <a:ln>
              <a:solidFill>
                <a:schemeClr val="accent1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BD9891C9-34F5-481D-AA44-7FA79998EBEB}"/>
                </a:ext>
              </a:extLst>
            </p:cNvPr>
            <p:cNvSpPr/>
            <p:nvPr/>
          </p:nvSpPr>
          <p:spPr>
            <a:xfrm>
              <a:off x="4125643" y="1497443"/>
              <a:ext cx="538498" cy="1498658"/>
            </a:xfrm>
            <a:custGeom>
              <a:avLst/>
              <a:gdLst>
                <a:gd name="connsiteX0" fmla="*/ 0 w 609600"/>
                <a:gd name="connsiteY0" fmla="*/ 1793966 h 1793966"/>
                <a:gd name="connsiteX1" fmla="*/ 435429 w 609600"/>
                <a:gd name="connsiteY1" fmla="*/ 1402080 h 1793966"/>
                <a:gd name="connsiteX2" fmla="*/ 531223 w 609600"/>
                <a:gd name="connsiteY2" fmla="*/ 940526 h 1793966"/>
                <a:gd name="connsiteX3" fmla="*/ 269966 w 609600"/>
                <a:gd name="connsiteY3" fmla="*/ 452846 h 1793966"/>
                <a:gd name="connsiteX4" fmla="*/ 261257 w 609600"/>
                <a:gd name="connsiteY4" fmla="*/ 174171 h 1793966"/>
                <a:gd name="connsiteX5" fmla="*/ 418012 w 609600"/>
                <a:gd name="connsiteY5" fmla="*/ 60960 h 1793966"/>
                <a:gd name="connsiteX6" fmla="*/ 609600 w 609600"/>
                <a:gd name="connsiteY6" fmla="*/ 0 h 1793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600" h="1793966">
                  <a:moveTo>
                    <a:pt x="0" y="1793966"/>
                  </a:moveTo>
                  <a:cubicBezTo>
                    <a:pt x="173446" y="1669143"/>
                    <a:pt x="346892" y="1544320"/>
                    <a:pt x="435429" y="1402080"/>
                  </a:cubicBezTo>
                  <a:cubicBezTo>
                    <a:pt x="523966" y="1259840"/>
                    <a:pt x="558800" y="1098732"/>
                    <a:pt x="531223" y="940526"/>
                  </a:cubicBezTo>
                  <a:cubicBezTo>
                    <a:pt x="503646" y="782320"/>
                    <a:pt x="314960" y="580572"/>
                    <a:pt x="269966" y="452846"/>
                  </a:cubicBezTo>
                  <a:cubicBezTo>
                    <a:pt x="224972" y="325120"/>
                    <a:pt x="236583" y="239485"/>
                    <a:pt x="261257" y="174171"/>
                  </a:cubicBezTo>
                  <a:cubicBezTo>
                    <a:pt x="285931" y="108857"/>
                    <a:pt x="359955" y="89988"/>
                    <a:pt x="418012" y="60960"/>
                  </a:cubicBezTo>
                  <a:cubicBezTo>
                    <a:pt x="476069" y="31931"/>
                    <a:pt x="542834" y="15965"/>
                    <a:pt x="609600" y="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64D09754-FF45-496B-B963-0F641EA504E6}"/>
                </a:ext>
              </a:extLst>
            </p:cNvPr>
            <p:cNvSpPr/>
            <p:nvPr/>
          </p:nvSpPr>
          <p:spPr>
            <a:xfrm>
              <a:off x="4933391" y="1701144"/>
              <a:ext cx="338485" cy="1374982"/>
            </a:xfrm>
            <a:custGeom>
              <a:avLst/>
              <a:gdLst>
                <a:gd name="connsiteX0" fmla="*/ 383177 w 383177"/>
                <a:gd name="connsiteY0" fmla="*/ 0 h 1645920"/>
                <a:gd name="connsiteX1" fmla="*/ 130629 w 383177"/>
                <a:gd name="connsiteY1" fmla="*/ 461555 h 1645920"/>
                <a:gd name="connsiteX2" fmla="*/ 60960 w 383177"/>
                <a:gd name="connsiteY2" fmla="*/ 896983 h 1645920"/>
                <a:gd name="connsiteX3" fmla="*/ 182880 w 383177"/>
                <a:gd name="connsiteY3" fmla="*/ 1245326 h 1645920"/>
                <a:gd name="connsiteX4" fmla="*/ 0 w 383177"/>
                <a:gd name="connsiteY4" fmla="*/ 1645920 h 1645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177" h="1645920">
                  <a:moveTo>
                    <a:pt x="383177" y="0"/>
                  </a:moveTo>
                  <a:cubicBezTo>
                    <a:pt x="283754" y="156029"/>
                    <a:pt x="184332" y="312058"/>
                    <a:pt x="130629" y="461555"/>
                  </a:cubicBezTo>
                  <a:cubicBezTo>
                    <a:pt x="76926" y="611052"/>
                    <a:pt x="52251" y="766355"/>
                    <a:pt x="60960" y="896983"/>
                  </a:cubicBezTo>
                  <a:cubicBezTo>
                    <a:pt x="69668" y="1027612"/>
                    <a:pt x="193040" y="1120503"/>
                    <a:pt x="182880" y="1245326"/>
                  </a:cubicBezTo>
                  <a:cubicBezTo>
                    <a:pt x="172720" y="1370149"/>
                    <a:pt x="86360" y="1508034"/>
                    <a:pt x="0" y="164592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C2104EAD-ACCE-4D1B-9B80-26151070F9BD}"/>
                </a:ext>
              </a:extLst>
            </p:cNvPr>
            <p:cNvSpPr/>
            <p:nvPr/>
          </p:nvSpPr>
          <p:spPr>
            <a:xfrm>
              <a:off x="5787294" y="1912120"/>
              <a:ext cx="753898" cy="110398"/>
            </a:xfrm>
            <a:custGeom>
              <a:avLst/>
              <a:gdLst>
                <a:gd name="connsiteX0" fmla="*/ 0 w 853440"/>
                <a:gd name="connsiteY0" fmla="*/ 43542 h 132152"/>
                <a:gd name="connsiteX1" fmla="*/ 400595 w 853440"/>
                <a:gd name="connsiteY1" fmla="*/ 69668 h 132152"/>
                <a:gd name="connsiteX2" fmla="*/ 670560 w 853440"/>
                <a:gd name="connsiteY2" fmla="*/ 130628 h 132152"/>
                <a:gd name="connsiteX3" fmla="*/ 853440 w 853440"/>
                <a:gd name="connsiteY3" fmla="*/ 0 h 132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3440" h="132152">
                  <a:moveTo>
                    <a:pt x="0" y="43542"/>
                  </a:moveTo>
                  <a:cubicBezTo>
                    <a:pt x="144417" y="49348"/>
                    <a:pt x="288835" y="55154"/>
                    <a:pt x="400595" y="69668"/>
                  </a:cubicBezTo>
                  <a:cubicBezTo>
                    <a:pt x="512355" y="84182"/>
                    <a:pt x="595086" y="142239"/>
                    <a:pt x="670560" y="130628"/>
                  </a:cubicBezTo>
                  <a:cubicBezTo>
                    <a:pt x="746034" y="119017"/>
                    <a:pt x="799737" y="59508"/>
                    <a:pt x="853440" y="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03FECCC-F547-4632-A124-B08F0855933C}"/>
                </a:ext>
              </a:extLst>
            </p:cNvPr>
            <p:cNvSpPr/>
            <p:nvPr/>
          </p:nvSpPr>
          <p:spPr>
            <a:xfrm>
              <a:off x="4387200" y="3468979"/>
              <a:ext cx="538498" cy="29838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CE4C7D31-5F10-470D-95B7-6CCA40DB4F8C}"/>
                </a:ext>
              </a:extLst>
            </p:cNvPr>
            <p:cNvSpPr/>
            <p:nvPr/>
          </p:nvSpPr>
          <p:spPr>
            <a:xfrm>
              <a:off x="4988401" y="3468979"/>
              <a:ext cx="538498" cy="29838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56F936F4-34A2-4354-AE79-F990479CB648}"/>
                </a:ext>
              </a:extLst>
            </p:cNvPr>
            <p:cNvSpPr/>
            <p:nvPr/>
          </p:nvSpPr>
          <p:spPr>
            <a:xfrm>
              <a:off x="5591179" y="3468979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4725590-8737-4AE7-87CB-A0CA97002BA8}"/>
                </a:ext>
              </a:extLst>
            </p:cNvPr>
            <p:cNvSpPr/>
            <p:nvPr/>
          </p:nvSpPr>
          <p:spPr>
            <a:xfrm>
              <a:off x="4387200" y="3115347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14BD57B-8D09-42C3-A53B-62B9C3F24445}"/>
                </a:ext>
              </a:extLst>
            </p:cNvPr>
            <p:cNvSpPr/>
            <p:nvPr/>
          </p:nvSpPr>
          <p:spPr>
            <a:xfrm>
              <a:off x="4988401" y="3115347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C85A9AE-2647-40E0-A622-DE17B095DD5D}"/>
                </a:ext>
              </a:extLst>
            </p:cNvPr>
            <p:cNvSpPr/>
            <p:nvPr/>
          </p:nvSpPr>
          <p:spPr>
            <a:xfrm>
              <a:off x="5591179" y="3115347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5D4F1C99-D907-4F45-BA07-A9CECE7E142A}"/>
                </a:ext>
              </a:extLst>
            </p:cNvPr>
            <p:cNvSpPr/>
            <p:nvPr/>
          </p:nvSpPr>
          <p:spPr>
            <a:xfrm>
              <a:off x="4387200" y="2736936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8C98FCEF-1DA8-4F05-B0EB-0D0BA673CE5D}"/>
                </a:ext>
              </a:extLst>
            </p:cNvPr>
            <p:cNvSpPr/>
            <p:nvPr/>
          </p:nvSpPr>
          <p:spPr>
            <a:xfrm>
              <a:off x="4988401" y="2736936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4DC85686-894C-4D6E-8B99-6AE65AB117F3}"/>
                </a:ext>
              </a:extLst>
            </p:cNvPr>
            <p:cNvSpPr/>
            <p:nvPr/>
          </p:nvSpPr>
          <p:spPr>
            <a:xfrm>
              <a:off x="5591179" y="2736936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E9E5EA3-ED44-4C6B-8EAB-A2BDA8F2558D}"/>
                </a:ext>
              </a:extLst>
            </p:cNvPr>
            <p:cNvSpPr/>
            <p:nvPr/>
          </p:nvSpPr>
          <p:spPr>
            <a:xfrm>
              <a:off x="5300179" y="1352857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5DCC7349-9B3F-450B-9594-6F269C083DAA}"/>
                </a:ext>
              </a:extLst>
            </p:cNvPr>
            <p:cNvSpPr/>
            <p:nvPr/>
          </p:nvSpPr>
          <p:spPr>
            <a:xfrm>
              <a:off x="4182378" y="2200261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A7B87A2-E5DE-4F1E-8244-96A8EC57B118}"/>
                </a:ext>
              </a:extLst>
            </p:cNvPr>
            <p:cNvSpPr/>
            <p:nvPr/>
          </p:nvSpPr>
          <p:spPr>
            <a:xfrm>
              <a:off x="5145575" y="2249345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84610BEF-D411-4360-94CA-D0A03CCF8B15}"/>
                </a:ext>
              </a:extLst>
            </p:cNvPr>
            <p:cNvSpPr/>
            <p:nvPr/>
          </p:nvSpPr>
          <p:spPr>
            <a:xfrm>
              <a:off x="5911038" y="1586112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pic>
        <p:nvPicPr>
          <p:cNvPr id="43" name="Graphic 42" descr="Map compass">
            <a:extLst>
              <a:ext uri="{FF2B5EF4-FFF2-40B4-BE49-F238E27FC236}">
                <a16:creationId xmlns:a16="http://schemas.microsoft.com/office/drawing/2014/main" id="{DB381C0F-CC79-4181-B3E6-CE01523AE0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364105" y="3446094"/>
            <a:ext cx="318011" cy="300740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336F726D-84E8-40F9-ADB6-266FB2FA1F71}"/>
              </a:ext>
            </a:extLst>
          </p:cNvPr>
          <p:cNvSpPr txBox="1"/>
          <p:nvPr/>
        </p:nvSpPr>
        <p:spPr>
          <a:xfrm>
            <a:off x="9345185" y="3076126"/>
            <a:ext cx="294819" cy="3085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chemeClr val="accent1"/>
                </a:solidFill>
              </a:rPr>
              <a:t>N</a:t>
            </a:r>
          </a:p>
        </p:txBody>
      </p:sp>
      <p:sp>
        <p:nvSpPr>
          <p:cNvPr id="62" name="Flowchart: Extract 61">
            <a:extLst>
              <a:ext uri="{FF2B5EF4-FFF2-40B4-BE49-F238E27FC236}">
                <a16:creationId xmlns:a16="http://schemas.microsoft.com/office/drawing/2014/main" id="{7607E503-7C4E-4B9D-93A9-509E2108790B}"/>
              </a:ext>
            </a:extLst>
          </p:cNvPr>
          <p:cNvSpPr/>
          <p:nvPr/>
        </p:nvSpPr>
        <p:spPr>
          <a:xfrm rot="16200000">
            <a:off x="9681013" y="3191254"/>
            <a:ext cx="268556" cy="96607"/>
          </a:xfrm>
          <a:prstGeom prst="flowChartExtra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6295ABE3-E73E-49CF-A065-8BE7C4B55E02}"/>
              </a:ext>
            </a:extLst>
          </p:cNvPr>
          <p:cNvGrpSpPr/>
          <p:nvPr/>
        </p:nvGrpSpPr>
        <p:grpSpPr>
          <a:xfrm>
            <a:off x="2972" y="-31959"/>
            <a:ext cx="12192001" cy="430887"/>
            <a:chOff x="0" y="2909500"/>
            <a:chExt cx="12192001" cy="430887"/>
          </a:xfrm>
        </p:grpSpPr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8D5BD3F6-2D74-4063-B10E-540114A998EE}"/>
                </a:ext>
              </a:extLst>
            </p:cNvPr>
            <p:cNvSpPr/>
            <p:nvPr/>
          </p:nvSpPr>
          <p:spPr>
            <a:xfrm>
              <a:off x="0" y="2939749"/>
              <a:ext cx="12192001" cy="36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93" name="Picture 2" descr="Related image">
              <a:extLst>
                <a:ext uri="{FF2B5EF4-FFF2-40B4-BE49-F238E27FC236}">
                  <a16:creationId xmlns:a16="http://schemas.microsoft.com/office/drawing/2014/main" id="{9012132D-3AF5-4409-B508-B500AC96F4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70182" y="2939749"/>
              <a:ext cx="381187" cy="3811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B45079A4-C082-48F7-8103-5A0960BF47B8}"/>
                </a:ext>
              </a:extLst>
            </p:cNvPr>
            <p:cNvSpPr txBox="1"/>
            <p:nvPr/>
          </p:nvSpPr>
          <p:spPr>
            <a:xfrm>
              <a:off x="9050284" y="2909500"/>
              <a:ext cx="275240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CA" sz="1100" dirty="0">
                  <a:solidFill>
                    <a:schemeClr val="bg1"/>
                  </a:solidFill>
                  <a:hlinkClick r:id="rId8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shawn-uoguelph@email.ca</a:t>
              </a:r>
              <a:r>
                <a:rPr lang="en-CA" sz="1100" dirty="0">
                  <a:solidFill>
                    <a:schemeClr val="bg1"/>
                  </a:solidFill>
                </a:rPr>
                <a:t> (admin)</a:t>
              </a:r>
            </a:p>
            <a:p>
              <a:pPr algn="r"/>
              <a:r>
                <a:rPr lang="en-CA" sz="1100" dirty="0">
                  <a:solidFill>
                    <a:schemeClr val="bg1"/>
                  </a:solidFill>
                </a:rPr>
                <a:t>UNIVERSITY OF GUELPH</a:t>
              </a:r>
            </a:p>
          </p:txBody>
        </p:sp>
        <p:pic>
          <p:nvPicPr>
            <p:cNvPr id="95" name="Graphic 94" descr="Smiling face with no fill">
              <a:extLst>
                <a:ext uri="{FF2B5EF4-FFF2-40B4-BE49-F238E27FC236}">
                  <a16:creationId xmlns:a16="http://schemas.microsoft.com/office/drawing/2014/main" id="{E62F91EE-339C-4843-8CA2-C1CD563F17D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232138" y="2951232"/>
              <a:ext cx="288000" cy="288000"/>
            </a:xfrm>
            <a:prstGeom prst="rect">
              <a:avLst/>
            </a:prstGeom>
          </p:spPr>
        </p:pic>
        <p:pic>
          <p:nvPicPr>
            <p:cNvPr id="96" name="Graphic 95" descr="Question mark">
              <a:extLst>
                <a:ext uri="{FF2B5EF4-FFF2-40B4-BE49-F238E27FC236}">
                  <a16:creationId xmlns:a16="http://schemas.microsoft.com/office/drawing/2014/main" id="{CD57FEE1-E177-44E3-B44A-246F80B5DF9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8760798" y="2962471"/>
              <a:ext cx="288000" cy="288000"/>
            </a:xfrm>
            <a:prstGeom prst="rect">
              <a:avLst/>
            </a:prstGeom>
          </p:spPr>
        </p:pic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65476391-437B-4289-A3A7-832D286EF9E1}"/>
                </a:ext>
              </a:extLst>
            </p:cNvPr>
            <p:cNvSpPr/>
            <p:nvPr/>
          </p:nvSpPr>
          <p:spPr>
            <a:xfrm>
              <a:off x="101210" y="2962472"/>
              <a:ext cx="288000" cy="288000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CA" sz="700" dirty="0"/>
                <a:t>Logo</a:t>
              </a:r>
              <a:endParaRPr lang="en-CA" sz="600" dirty="0"/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80A99E68-5D11-414D-92E9-E793E3340E0B}"/>
                </a:ext>
              </a:extLst>
            </p:cNvPr>
            <p:cNvSpPr txBox="1"/>
            <p:nvPr/>
          </p:nvSpPr>
          <p:spPr>
            <a:xfrm>
              <a:off x="383364" y="2983448"/>
              <a:ext cx="26078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200" dirty="0">
                  <a:solidFill>
                    <a:schemeClr val="bg1"/>
                  </a:solidFill>
                </a:rPr>
                <a:t>University of Guelph ESAT</a:t>
              </a:r>
            </a:p>
          </p:txBody>
        </p:sp>
      </p:grpSp>
      <p:graphicFrame>
        <p:nvGraphicFramePr>
          <p:cNvPr id="70" name="Table 69">
            <a:extLst>
              <a:ext uri="{FF2B5EF4-FFF2-40B4-BE49-F238E27FC236}">
                <a16:creationId xmlns:a16="http://schemas.microsoft.com/office/drawing/2014/main" id="{A026E1AA-6F54-4659-A81E-B238770A47E9}"/>
              </a:ext>
            </a:extLst>
          </p:cNvPr>
          <p:cNvGraphicFramePr>
            <a:graphicFrameLocks noGrp="1"/>
          </p:cNvGraphicFramePr>
          <p:nvPr/>
        </p:nvGraphicFramePr>
        <p:xfrm>
          <a:off x="8192655" y="429469"/>
          <a:ext cx="1622636" cy="228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1318">
                  <a:extLst>
                    <a:ext uri="{9D8B030D-6E8A-4147-A177-3AD203B41FA5}">
                      <a16:colId xmlns:a16="http://schemas.microsoft.com/office/drawing/2014/main" val="1294337786"/>
                    </a:ext>
                  </a:extLst>
                </a:gridCol>
                <a:gridCol w="811318">
                  <a:extLst>
                    <a:ext uri="{9D8B030D-6E8A-4147-A177-3AD203B41FA5}">
                      <a16:colId xmlns:a16="http://schemas.microsoft.com/office/drawing/2014/main" val="2005279972"/>
                    </a:ext>
                  </a:extLst>
                </a:gridCol>
              </a:tblGrid>
              <a:tr h="186890"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Map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Satellite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041495"/>
                  </a:ext>
                </a:extLst>
              </a:tr>
            </a:tbl>
          </a:graphicData>
        </a:graphic>
      </p:graphicFrame>
      <p:sp>
        <p:nvSpPr>
          <p:cNvPr id="77" name="Rectangle 76">
            <a:extLst>
              <a:ext uri="{FF2B5EF4-FFF2-40B4-BE49-F238E27FC236}">
                <a16:creationId xmlns:a16="http://schemas.microsoft.com/office/drawing/2014/main" id="{AACFA92C-E0FE-4E3E-966F-9F4C7D56679B}"/>
              </a:ext>
            </a:extLst>
          </p:cNvPr>
          <p:cNvSpPr/>
          <p:nvPr/>
        </p:nvSpPr>
        <p:spPr>
          <a:xfrm>
            <a:off x="9975184" y="6317815"/>
            <a:ext cx="2069220" cy="4095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50" b="1" dirty="0"/>
              <a:t>Run Intelligent Selection </a:t>
            </a:r>
            <a:r>
              <a:rPr lang="en-CA" sz="1050" b="1" baseline="30000" dirty="0"/>
              <a:t>(?)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88B42B23-71F4-4407-B8E7-906781A97443}"/>
              </a:ext>
            </a:extLst>
          </p:cNvPr>
          <p:cNvSpPr txBox="1"/>
          <p:nvPr/>
        </p:nvSpPr>
        <p:spPr>
          <a:xfrm>
            <a:off x="9907553" y="1390241"/>
            <a:ext cx="96042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100" b="1" dirty="0"/>
              <a:t>Constraint </a:t>
            </a:r>
            <a:r>
              <a:rPr lang="en-CA" sz="1100" b="1" baseline="30000" dirty="0"/>
              <a:t>(?)</a:t>
            </a: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E7960F11-7391-4218-B1AA-FDD528D4AF29}"/>
              </a:ext>
            </a:extLst>
          </p:cNvPr>
          <p:cNvGrpSpPr/>
          <p:nvPr/>
        </p:nvGrpSpPr>
        <p:grpSpPr>
          <a:xfrm>
            <a:off x="10843266" y="1388465"/>
            <a:ext cx="1243852" cy="254021"/>
            <a:chOff x="5579169" y="1869065"/>
            <a:chExt cx="2438400" cy="511413"/>
          </a:xfrm>
        </p:grpSpPr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DB01A5D1-5497-411D-A4F6-F0BD21CC0B4A}"/>
                </a:ext>
              </a:extLst>
            </p:cNvPr>
            <p:cNvSpPr/>
            <p:nvPr/>
          </p:nvSpPr>
          <p:spPr>
            <a:xfrm>
              <a:off x="5579169" y="1869065"/>
              <a:ext cx="2438400" cy="51141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000" dirty="0"/>
                <a:t>Budget</a:t>
              </a:r>
            </a:p>
          </p:txBody>
        </p:sp>
        <p:sp>
          <p:nvSpPr>
            <p:cNvPr id="81" name="Isosceles Triangle 80">
              <a:extLst>
                <a:ext uri="{FF2B5EF4-FFF2-40B4-BE49-F238E27FC236}">
                  <a16:creationId xmlns:a16="http://schemas.microsoft.com/office/drawing/2014/main" id="{78362CC4-63C3-4984-AD98-53ED6EC80665}"/>
                </a:ext>
              </a:extLst>
            </p:cNvPr>
            <p:cNvSpPr/>
            <p:nvPr/>
          </p:nvSpPr>
          <p:spPr>
            <a:xfrm rot="10800000">
              <a:off x="7784931" y="2057208"/>
              <a:ext cx="144000" cy="143999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200"/>
            </a:p>
          </p:txBody>
        </p:sp>
      </p:grpSp>
      <p:sp>
        <p:nvSpPr>
          <p:cNvPr id="82" name="TextBox 81">
            <a:extLst>
              <a:ext uri="{FF2B5EF4-FFF2-40B4-BE49-F238E27FC236}">
                <a16:creationId xmlns:a16="http://schemas.microsoft.com/office/drawing/2014/main" id="{294FC769-293A-486C-A3CA-8E5D8CF741B7}"/>
              </a:ext>
            </a:extLst>
          </p:cNvPr>
          <p:cNvSpPr txBox="1"/>
          <p:nvPr/>
        </p:nvSpPr>
        <p:spPr>
          <a:xfrm>
            <a:off x="9860361" y="1827836"/>
            <a:ext cx="9829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100" b="1" dirty="0"/>
              <a:t>Target </a:t>
            </a:r>
            <a:r>
              <a:rPr lang="en-CA" sz="1100" b="1" baseline="30000" dirty="0"/>
              <a:t>(?)</a:t>
            </a:r>
          </a:p>
        </p:txBody>
      </p:sp>
      <p:graphicFrame>
        <p:nvGraphicFramePr>
          <p:cNvPr id="84" name="Table 83">
            <a:extLst>
              <a:ext uri="{FF2B5EF4-FFF2-40B4-BE49-F238E27FC236}">
                <a16:creationId xmlns:a16="http://schemas.microsoft.com/office/drawing/2014/main" id="{F378409E-F73D-42BB-97B7-603711C46CD2}"/>
              </a:ext>
            </a:extLst>
          </p:cNvPr>
          <p:cNvGraphicFramePr>
            <a:graphicFrameLocks noGrp="1"/>
          </p:cNvGraphicFramePr>
          <p:nvPr/>
        </p:nvGraphicFramePr>
        <p:xfrm>
          <a:off x="9977993" y="2599666"/>
          <a:ext cx="2176348" cy="14135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4596">
                  <a:extLst>
                    <a:ext uri="{9D8B030D-6E8A-4147-A177-3AD203B41FA5}">
                      <a16:colId xmlns:a16="http://schemas.microsoft.com/office/drawing/2014/main" val="1749140271"/>
                    </a:ext>
                  </a:extLst>
                </a:gridCol>
                <a:gridCol w="759681">
                  <a:extLst>
                    <a:ext uri="{9D8B030D-6E8A-4147-A177-3AD203B41FA5}">
                      <a16:colId xmlns:a16="http://schemas.microsoft.com/office/drawing/2014/main" val="4226717433"/>
                    </a:ext>
                  </a:extLst>
                </a:gridCol>
                <a:gridCol w="1122071">
                  <a:extLst>
                    <a:ext uri="{9D8B030D-6E8A-4147-A177-3AD203B41FA5}">
                      <a16:colId xmlns:a16="http://schemas.microsoft.com/office/drawing/2014/main" val="2569481145"/>
                    </a:ext>
                  </a:extLst>
                </a:gridCol>
              </a:tblGrid>
              <a:tr h="353386">
                <a:tc>
                  <a:txBody>
                    <a:bodyPr/>
                    <a:lstStyle/>
                    <a:p>
                      <a:r>
                        <a:rPr lang="en-CA" sz="1000" dirty="0"/>
                        <a:t>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52607"/>
                  </a:ext>
                </a:extLst>
              </a:tr>
              <a:tr h="353386">
                <a:tc>
                  <a:txBody>
                    <a:bodyPr/>
                    <a:lstStyle/>
                    <a:p>
                      <a:r>
                        <a:rPr lang="en-CA" sz="1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Budget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$ 20,000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9618606"/>
                  </a:ext>
                </a:extLst>
              </a:tr>
              <a:tr h="353386"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4527315"/>
                  </a:ext>
                </a:extLst>
              </a:tr>
              <a:tr h="353386"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050421"/>
                  </a:ext>
                </a:extLst>
              </a:tr>
            </a:tbl>
          </a:graphicData>
        </a:graphic>
      </p:graphicFrame>
      <p:sp>
        <p:nvSpPr>
          <p:cNvPr id="85" name="Rectangle 84">
            <a:extLst>
              <a:ext uri="{FF2B5EF4-FFF2-40B4-BE49-F238E27FC236}">
                <a16:creationId xmlns:a16="http://schemas.microsoft.com/office/drawing/2014/main" id="{939BE9A9-EFD7-435B-8BE8-83E686A64E03}"/>
              </a:ext>
            </a:extLst>
          </p:cNvPr>
          <p:cNvSpPr/>
          <p:nvPr/>
        </p:nvSpPr>
        <p:spPr>
          <a:xfrm>
            <a:off x="9977304" y="2257615"/>
            <a:ext cx="1033883" cy="2769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Add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1F4C2B8E-55D9-49FA-A097-F63ABB5572C0}"/>
              </a:ext>
            </a:extLst>
          </p:cNvPr>
          <p:cNvSpPr/>
          <p:nvPr/>
        </p:nvSpPr>
        <p:spPr>
          <a:xfrm>
            <a:off x="11178782" y="2250586"/>
            <a:ext cx="950276" cy="2769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Remove</a:t>
            </a: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49F469F1-239C-4CFF-B961-080087D56ACD}"/>
              </a:ext>
            </a:extLst>
          </p:cNvPr>
          <p:cNvSpPr/>
          <p:nvPr/>
        </p:nvSpPr>
        <p:spPr>
          <a:xfrm>
            <a:off x="9951896" y="904821"/>
            <a:ext cx="200025" cy="192688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100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C5C029B3-D515-4E14-BA45-20EA43AC36F9}"/>
              </a:ext>
            </a:extLst>
          </p:cNvPr>
          <p:cNvSpPr txBox="1"/>
          <p:nvPr/>
        </p:nvSpPr>
        <p:spPr>
          <a:xfrm>
            <a:off x="10145123" y="500220"/>
            <a:ext cx="7228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00" b="1" dirty="0">
                <a:solidFill>
                  <a:schemeClr val="accent1"/>
                </a:solidFill>
              </a:rPr>
              <a:t>Budget </a:t>
            </a:r>
            <a:r>
              <a:rPr lang="en-CA" sz="1000" b="1" baseline="30000" dirty="0">
                <a:solidFill>
                  <a:schemeClr val="accent1"/>
                </a:solidFill>
              </a:rPr>
              <a:t>(?)</a:t>
            </a: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259E0560-AD15-460E-BD77-688088A25546}"/>
              </a:ext>
            </a:extLst>
          </p:cNvPr>
          <p:cNvSpPr/>
          <p:nvPr/>
        </p:nvSpPr>
        <p:spPr>
          <a:xfrm>
            <a:off x="9952318" y="538564"/>
            <a:ext cx="200025" cy="192688"/>
          </a:xfrm>
          <a:prstGeom prst="ellipse">
            <a:avLst/>
          </a:prstGeom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100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67AA7DE2-5F17-46C9-8F58-F808DD2AC738}"/>
              </a:ext>
            </a:extLst>
          </p:cNvPr>
          <p:cNvSpPr txBox="1"/>
          <p:nvPr/>
        </p:nvSpPr>
        <p:spPr>
          <a:xfrm>
            <a:off x="10145123" y="890012"/>
            <a:ext cx="94379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00" dirty="0"/>
              <a:t>Eco-service </a:t>
            </a:r>
            <a:r>
              <a:rPr lang="en-CA" sz="1000" baseline="30000" dirty="0"/>
              <a:t>(?)</a:t>
            </a:r>
            <a:endParaRPr lang="en-CA" sz="1100" baseline="30000" dirty="0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1CE77742-3C6C-4D5B-9C84-7C2B51827996}"/>
              </a:ext>
            </a:extLst>
          </p:cNvPr>
          <p:cNvSpPr/>
          <p:nvPr/>
        </p:nvSpPr>
        <p:spPr>
          <a:xfrm>
            <a:off x="11178782" y="877380"/>
            <a:ext cx="863121" cy="24622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&lt;&lt; Weight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FF4241-3F53-4355-92BA-0CA30F81DA79}"/>
              </a:ext>
            </a:extLst>
          </p:cNvPr>
          <p:cNvSpPr txBox="1"/>
          <p:nvPr/>
        </p:nvSpPr>
        <p:spPr>
          <a:xfrm>
            <a:off x="10843266" y="1848247"/>
            <a:ext cx="12556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CA" sz="1000" dirty="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64429CDE-D253-4E7B-BCA5-845E3253967A}"/>
              </a:ext>
            </a:extLst>
          </p:cNvPr>
          <p:cNvSpPr txBox="1"/>
          <p:nvPr/>
        </p:nvSpPr>
        <p:spPr>
          <a:xfrm>
            <a:off x="584805" y="769356"/>
            <a:ext cx="1555021" cy="16927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lstStyle/>
          <a:p>
            <a:r>
              <a:rPr lang="en-CA" sz="1100" dirty="0"/>
              <a:t>Watershed information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6F8D7000-FD80-45A8-84A3-4283C6C4F829}"/>
              </a:ext>
            </a:extLst>
          </p:cNvPr>
          <p:cNvSpPr txBox="1"/>
          <p:nvPr/>
        </p:nvSpPr>
        <p:spPr>
          <a:xfrm>
            <a:off x="583873" y="1199501"/>
            <a:ext cx="1626354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CA" sz="1100" dirty="0"/>
              <a:t>Intelligent BMP selection</a:t>
            </a:r>
          </a:p>
        </p:txBody>
      </p:sp>
      <p:pic>
        <p:nvPicPr>
          <p:cNvPr id="99" name="Picture 98" descr="A picture containing text&#10;&#10;Description automatically generated">
            <a:extLst>
              <a:ext uri="{FF2B5EF4-FFF2-40B4-BE49-F238E27FC236}">
                <a16:creationId xmlns:a16="http://schemas.microsoft.com/office/drawing/2014/main" id="{B0A3C24C-F44B-4D02-BADD-BE3268449F6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904" y="747788"/>
            <a:ext cx="288000" cy="216000"/>
          </a:xfrm>
          <a:prstGeom prst="rect">
            <a:avLst/>
          </a:prstGeom>
        </p:spPr>
      </p:pic>
      <p:sp>
        <p:nvSpPr>
          <p:cNvPr id="101" name="Arrow: Chevron 100">
            <a:extLst>
              <a:ext uri="{FF2B5EF4-FFF2-40B4-BE49-F238E27FC236}">
                <a16:creationId xmlns:a16="http://schemas.microsoft.com/office/drawing/2014/main" id="{69A3D952-3125-4500-9035-BE55FBF01312}"/>
              </a:ext>
            </a:extLst>
          </p:cNvPr>
          <p:cNvSpPr/>
          <p:nvPr/>
        </p:nvSpPr>
        <p:spPr>
          <a:xfrm>
            <a:off x="81997" y="794843"/>
            <a:ext cx="80962" cy="116681"/>
          </a:xfrm>
          <a:prstGeom prst="chevron">
            <a:avLst>
              <a:gd name="adj" fmla="val 5588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pic>
        <p:nvPicPr>
          <p:cNvPr id="102" name="Graphic 101" descr="Lightbulb and gear">
            <a:extLst>
              <a:ext uri="{FF2B5EF4-FFF2-40B4-BE49-F238E27FC236}">
                <a16:creationId xmlns:a16="http://schemas.microsoft.com/office/drawing/2014/main" id="{1CA28652-5DE1-47D1-9A6E-8D3E437072F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32333" y="1148105"/>
            <a:ext cx="288000" cy="288000"/>
          </a:xfrm>
          <a:prstGeom prst="rect">
            <a:avLst/>
          </a:prstGeom>
        </p:spPr>
      </p:pic>
      <p:sp>
        <p:nvSpPr>
          <p:cNvPr id="103" name="Arrow: Chevron 102">
            <a:extLst>
              <a:ext uri="{FF2B5EF4-FFF2-40B4-BE49-F238E27FC236}">
                <a16:creationId xmlns:a16="http://schemas.microsoft.com/office/drawing/2014/main" id="{EDD95B84-9981-4D9C-A209-C48CDECB287D}"/>
              </a:ext>
            </a:extLst>
          </p:cNvPr>
          <p:cNvSpPr/>
          <p:nvPr/>
        </p:nvSpPr>
        <p:spPr>
          <a:xfrm rot="5400000">
            <a:off x="87893" y="1250657"/>
            <a:ext cx="80962" cy="116681"/>
          </a:xfrm>
          <a:prstGeom prst="chevron">
            <a:avLst>
              <a:gd name="adj" fmla="val 5588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567C9C86-A4D2-4DF4-91A3-2E2EBE194299}"/>
              </a:ext>
            </a:extLst>
          </p:cNvPr>
          <p:cNvGrpSpPr/>
          <p:nvPr/>
        </p:nvGrpSpPr>
        <p:grpSpPr>
          <a:xfrm>
            <a:off x="77044" y="2374762"/>
            <a:ext cx="1951335" cy="288000"/>
            <a:chOff x="76879" y="2649964"/>
            <a:chExt cx="1951335" cy="288000"/>
          </a:xfrm>
        </p:grpSpPr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9850739A-2AF7-415E-BE93-A94EC675B140}"/>
                </a:ext>
              </a:extLst>
            </p:cNvPr>
            <p:cNvSpPr txBox="1"/>
            <p:nvPr/>
          </p:nvSpPr>
          <p:spPr>
            <a:xfrm>
              <a:off x="601700" y="2702939"/>
              <a:ext cx="1426514" cy="1692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100" dirty="0"/>
                <a:t>BMP selection overview</a:t>
              </a:r>
            </a:p>
          </p:txBody>
        </p:sp>
        <p:sp>
          <p:nvSpPr>
            <p:cNvPr id="106" name="Arrow: Chevron 105">
              <a:extLst>
                <a:ext uri="{FF2B5EF4-FFF2-40B4-BE49-F238E27FC236}">
                  <a16:creationId xmlns:a16="http://schemas.microsoft.com/office/drawing/2014/main" id="{C3DF5E77-A8A5-46AE-B8F2-FDE2286D411F}"/>
                </a:ext>
              </a:extLst>
            </p:cNvPr>
            <p:cNvSpPr/>
            <p:nvPr/>
          </p:nvSpPr>
          <p:spPr>
            <a:xfrm>
              <a:off x="76879" y="2723173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111" name="Graphic 110" descr="List">
              <a:extLst>
                <a:ext uri="{FF2B5EF4-FFF2-40B4-BE49-F238E27FC236}">
                  <a16:creationId xmlns:a16="http://schemas.microsoft.com/office/drawing/2014/main" id="{C4761AD4-4739-4E2C-8FBA-29E8212A8BD9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247731" y="2649964"/>
              <a:ext cx="288000" cy="288000"/>
            </a:xfrm>
            <a:prstGeom prst="rect">
              <a:avLst/>
            </a:prstGeom>
          </p:spPr>
        </p:pic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775DF533-D6AF-4781-9C4D-6F1C135ADE6E}"/>
              </a:ext>
            </a:extLst>
          </p:cNvPr>
          <p:cNvGrpSpPr/>
          <p:nvPr/>
        </p:nvGrpSpPr>
        <p:grpSpPr>
          <a:xfrm>
            <a:off x="516090" y="1492952"/>
            <a:ext cx="1402355" cy="180000"/>
            <a:chOff x="352424" y="1962913"/>
            <a:chExt cx="1402355" cy="180000"/>
          </a:xfrm>
        </p:grpSpPr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0ACD566E-18BA-4911-9993-D29195E7C52D}"/>
                </a:ext>
              </a:extLst>
            </p:cNvPr>
            <p:cNvSpPr txBox="1"/>
            <p:nvPr/>
          </p:nvSpPr>
          <p:spPr>
            <a:xfrm>
              <a:off x="689431" y="1962914"/>
              <a:ext cx="1065348" cy="1692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>
                <a:defRPr sz="1100"/>
              </a:lvl1pPr>
            </a:lstStyle>
            <a:p>
              <a:r>
                <a:rPr lang="en-CA" b="1" dirty="0">
                  <a:solidFill>
                    <a:schemeClr val="accent1"/>
                  </a:solidFill>
                </a:rPr>
                <a:t>BMP Type 1</a:t>
              </a:r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F791791D-50A8-4915-9EF7-9528A5AE37B2}"/>
                </a:ext>
              </a:extLst>
            </p:cNvPr>
            <p:cNvSpPr/>
            <p:nvPr/>
          </p:nvSpPr>
          <p:spPr>
            <a:xfrm>
              <a:off x="352424" y="1962913"/>
              <a:ext cx="252000" cy="180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1A19691A-C5D3-42C4-B5F1-3F8A3A312D59}"/>
              </a:ext>
            </a:extLst>
          </p:cNvPr>
          <p:cNvGrpSpPr/>
          <p:nvPr/>
        </p:nvGrpSpPr>
        <p:grpSpPr>
          <a:xfrm>
            <a:off x="516090" y="1814608"/>
            <a:ext cx="1398324" cy="192137"/>
            <a:chOff x="352424" y="2313144"/>
            <a:chExt cx="1398324" cy="192137"/>
          </a:xfrm>
        </p:grpSpPr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C0CC293C-FE2A-430E-9DCC-90A688FC88A8}"/>
                </a:ext>
              </a:extLst>
            </p:cNvPr>
            <p:cNvSpPr txBox="1"/>
            <p:nvPr/>
          </p:nvSpPr>
          <p:spPr>
            <a:xfrm>
              <a:off x="685400" y="2313144"/>
              <a:ext cx="1065348" cy="1692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>
                <a:defRPr sz="1100">
                  <a:solidFill>
                    <a:schemeClr val="dk1"/>
                  </a:solidFill>
                </a:defRPr>
              </a:lvl1pPr>
              <a:lvl2pPr>
                <a:defRPr>
                  <a:solidFill>
                    <a:schemeClr val="dk1"/>
                  </a:solidFill>
                </a:defRPr>
              </a:lvl2pPr>
              <a:lvl3pPr>
                <a:defRPr>
                  <a:solidFill>
                    <a:schemeClr val="dk1"/>
                  </a:solidFill>
                </a:defRPr>
              </a:lvl3pPr>
              <a:lvl4pPr>
                <a:defRPr>
                  <a:solidFill>
                    <a:schemeClr val="dk1"/>
                  </a:solidFill>
                </a:defRPr>
              </a:lvl4pPr>
              <a:lvl5pPr>
                <a:defRPr>
                  <a:solidFill>
                    <a:schemeClr val="dk1"/>
                  </a:solidFill>
                </a:defRPr>
              </a:lvl5pPr>
              <a:lvl6pPr>
                <a:defRPr>
                  <a:solidFill>
                    <a:schemeClr val="dk1"/>
                  </a:solidFill>
                </a:defRPr>
              </a:lvl6pPr>
              <a:lvl7pPr>
                <a:defRPr>
                  <a:solidFill>
                    <a:schemeClr val="dk1"/>
                  </a:solidFill>
                </a:defRPr>
              </a:lvl7pPr>
              <a:lvl8pPr>
                <a:defRPr>
                  <a:solidFill>
                    <a:schemeClr val="dk1"/>
                  </a:solidFill>
                </a:defRPr>
              </a:lvl8pPr>
              <a:lvl9pPr>
                <a:defRPr>
                  <a:solidFill>
                    <a:schemeClr val="dk1"/>
                  </a:solidFill>
                </a:defRPr>
              </a:lvl9pPr>
            </a:lstStyle>
            <a:p>
              <a:r>
                <a:rPr lang="en-CA" dirty="0">
                  <a:solidFill>
                    <a:schemeClr val="tx1"/>
                  </a:solidFill>
                </a:rPr>
                <a:t>BMP Type 2</a:t>
              </a:r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E12D2849-9676-42FD-8EA7-3872EF892EE3}"/>
                </a:ext>
              </a:extLst>
            </p:cNvPr>
            <p:cNvSpPr/>
            <p:nvPr/>
          </p:nvSpPr>
          <p:spPr>
            <a:xfrm>
              <a:off x="352424" y="2325281"/>
              <a:ext cx="252000" cy="18000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4C9CF752-F978-4735-AC60-E860FCF7423E}"/>
              </a:ext>
            </a:extLst>
          </p:cNvPr>
          <p:cNvGrpSpPr/>
          <p:nvPr/>
        </p:nvGrpSpPr>
        <p:grpSpPr>
          <a:xfrm>
            <a:off x="575024" y="2148754"/>
            <a:ext cx="1339390" cy="169277"/>
            <a:chOff x="411358" y="2647290"/>
            <a:chExt cx="1339390" cy="169277"/>
          </a:xfrm>
        </p:grpSpPr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97E72B12-B4CD-4550-9811-877E5D675A1C}"/>
                </a:ext>
              </a:extLst>
            </p:cNvPr>
            <p:cNvSpPr txBox="1"/>
            <p:nvPr/>
          </p:nvSpPr>
          <p:spPr>
            <a:xfrm>
              <a:off x="689431" y="2647290"/>
              <a:ext cx="1061317" cy="1692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>
                <a:defRPr sz="1100">
                  <a:solidFill>
                    <a:schemeClr val="dk1"/>
                  </a:solidFill>
                </a:defRPr>
              </a:lvl1pPr>
              <a:lvl2pPr>
                <a:defRPr>
                  <a:solidFill>
                    <a:schemeClr val="dk1"/>
                  </a:solidFill>
                </a:defRPr>
              </a:lvl2pPr>
              <a:lvl3pPr>
                <a:defRPr>
                  <a:solidFill>
                    <a:schemeClr val="dk1"/>
                  </a:solidFill>
                </a:defRPr>
              </a:lvl3pPr>
              <a:lvl4pPr>
                <a:defRPr>
                  <a:solidFill>
                    <a:schemeClr val="dk1"/>
                  </a:solidFill>
                </a:defRPr>
              </a:lvl4pPr>
              <a:lvl5pPr>
                <a:defRPr>
                  <a:solidFill>
                    <a:schemeClr val="dk1"/>
                  </a:solidFill>
                </a:defRPr>
              </a:lvl5pPr>
              <a:lvl6pPr>
                <a:defRPr>
                  <a:solidFill>
                    <a:schemeClr val="dk1"/>
                  </a:solidFill>
                </a:defRPr>
              </a:lvl6pPr>
              <a:lvl7pPr>
                <a:defRPr>
                  <a:solidFill>
                    <a:schemeClr val="dk1"/>
                  </a:solidFill>
                </a:defRPr>
              </a:lvl7pPr>
              <a:lvl8pPr>
                <a:defRPr>
                  <a:solidFill>
                    <a:schemeClr val="dk1"/>
                  </a:solidFill>
                </a:defRPr>
              </a:lvl8pPr>
              <a:lvl9pPr>
                <a:defRPr>
                  <a:solidFill>
                    <a:schemeClr val="dk1"/>
                  </a:solidFill>
                </a:defRPr>
              </a:lvl9pPr>
            </a:lstStyle>
            <a:p>
              <a:r>
                <a:rPr lang="en-CA" dirty="0"/>
                <a:t>BMP Type 3</a:t>
              </a:r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FCE01E3F-FC2B-4D25-99C1-5F76ABEBF226}"/>
                </a:ext>
              </a:extLst>
            </p:cNvPr>
            <p:cNvSpPr/>
            <p:nvPr/>
          </p:nvSpPr>
          <p:spPr>
            <a:xfrm>
              <a:off x="411358" y="2662948"/>
              <a:ext cx="144000" cy="144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77D715D5-7DD5-42D6-94D6-EA668FAFF3ED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090632" y="4897220"/>
            <a:ext cx="7769729" cy="1960779"/>
          </a:xfrm>
          <a:prstGeom prst="rect">
            <a:avLst/>
          </a:prstGeom>
        </p:spPr>
      </p:pic>
      <p:grpSp>
        <p:nvGrpSpPr>
          <p:cNvPr id="108" name="Group 107">
            <a:extLst>
              <a:ext uri="{FF2B5EF4-FFF2-40B4-BE49-F238E27FC236}">
                <a16:creationId xmlns:a16="http://schemas.microsoft.com/office/drawing/2014/main" id="{8E8E346D-A1FC-4B82-82C7-87AE8F5DD7EC}"/>
              </a:ext>
            </a:extLst>
          </p:cNvPr>
          <p:cNvGrpSpPr/>
          <p:nvPr/>
        </p:nvGrpSpPr>
        <p:grpSpPr>
          <a:xfrm>
            <a:off x="2090632" y="4904276"/>
            <a:ext cx="7769730" cy="1516461"/>
            <a:chOff x="2090632" y="4904276"/>
            <a:chExt cx="7769730" cy="1516461"/>
          </a:xfrm>
        </p:grpSpPr>
        <p:sp>
          <p:nvSpPr>
            <p:cNvPr id="109" name="Arrow: Pentagon 108">
              <a:extLst>
                <a:ext uri="{FF2B5EF4-FFF2-40B4-BE49-F238E27FC236}">
                  <a16:creationId xmlns:a16="http://schemas.microsoft.com/office/drawing/2014/main" id="{46A1A812-E684-4A3A-B8C7-4FF7A17E9DCE}"/>
                </a:ext>
              </a:extLst>
            </p:cNvPr>
            <p:cNvSpPr/>
            <p:nvPr/>
          </p:nvSpPr>
          <p:spPr>
            <a:xfrm rot="5400000">
              <a:off x="9414777" y="5975153"/>
              <a:ext cx="170825" cy="720344"/>
            </a:xfrm>
            <a:prstGeom prst="homePlate">
              <a:avLst>
                <a:gd name="adj" fmla="val 67191"/>
              </a:avLst>
            </a:prstGeom>
            <a:solidFill>
              <a:srgbClr val="4472C4"/>
            </a:solidFill>
            <a:ln>
              <a:noFill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vert270" rtlCol="0" anchor="ctr"/>
            <a:lstStyle/>
            <a:p>
              <a:pPr algn="ctr"/>
              <a:r>
                <a:rPr lang="en-CA" sz="800" dirty="0">
                  <a:solidFill>
                    <a:schemeClr val="bg1"/>
                  </a:solidFill>
                </a:rPr>
                <a:t>Option</a:t>
              </a:r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03B3EAC4-7878-4E0A-86CD-AFD376319362}"/>
                </a:ext>
              </a:extLst>
            </p:cNvPr>
            <p:cNvSpPr/>
            <p:nvPr/>
          </p:nvSpPr>
          <p:spPr>
            <a:xfrm>
              <a:off x="2090632" y="4904276"/>
              <a:ext cx="7769729" cy="1347359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id="{A39C5057-86F5-4A2B-87AC-51E8AC8A9985}"/>
                </a:ext>
              </a:extLst>
            </p:cNvPr>
            <p:cNvGrpSpPr/>
            <p:nvPr/>
          </p:nvGrpSpPr>
          <p:grpSpPr>
            <a:xfrm>
              <a:off x="2329448" y="5082784"/>
              <a:ext cx="1242895" cy="246221"/>
              <a:chOff x="2329448" y="5082784"/>
              <a:chExt cx="1242895" cy="246221"/>
            </a:xfrm>
          </p:grpSpPr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CB5A5566-4BB9-4F8C-AD4A-2768BE7773B1}"/>
                  </a:ext>
                </a:extLst>
              </p:cNvPr>
              <p:cNvSpPr txBox="1"/>
              <p:nvPr/>
            </p:nvSpPr>
            <p:spPr>
              <a:xfrm>
                <a:off x="2522253" y="5082784"/>
                <a:ext cx="105009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1000" dirty="0"/>
                  <a:t>Table view </a:t>
                </a:r>
                <a:r>
                  <a:rPr lang="en-CA" sz="1000" baseline="30000" dirty="0"/>
                  <a:t>(?)</a:t>
                </a:r>
              </a:p>
            </p:txBody>
          </p:sp>
          <p:sp>
            <p:nvSpPr>
              <p:cNvPr id="132" name="Oval 131">
                <a:extLst>
                  <a:ext uri="{FF2B5EF4-FFF2-40B4-BE49-F238E27FC236}">
                    <a16:creationId xmlns:a16="http://schemas.microsoft.com/office/drawing/2014/main" id="{506304B6-643E-46DF-B0D6-4D5CA57375F4}"/>
                  </a:ext>
                </a:extLst>
              </p:cNvPr>
              <p:cNvSpPr/>
              <p:nvPr/>
            </p:nvSpPr>
            <p:spPr>
              <a:xfrm>
                <a:off x="2329448" y="5121128"/>
                <a:ext cx="200025" cy="192688"/>
              </a:xfrm>
              <a:prstGeom prst="ellipse">
                <a:avLst/>
              </a:prstGeom>
              <a:ln w="28575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CA" sz="1100"/>
              </a:p>
            </p:txBody>
          </p:sp>
        </p:grpSp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CC20FBE5-3039-4DF9-A0DF-63CD0564EE75}"/>
                </a:ext>
              </a:extLst>
            </p:cNvPr>
            <p:cNvGrpSpPr/>
            <p:nvPr/>
          </p:nvGrpSpPr>
          <p:grpSpPr>
            <a:xfrm>
              <a:off x="3669946" y="5106222"/>
              <a:ext cx="1516733" cy="246221"/>
              <a:chOff x="3379116" y="5090457"/>
              <a:chExt cx="1516733" cy="246221"/>
            </a:xfrm>
          </p:grpSpPr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DEFEED75-DCEE-46EF-8155-E0EA25E853CC}"/>
                  </a:ext>
                </a:extLst>
              </p:cNvPr>
              <p:cNvSpPr/>
              <p:nvPr/>
            </p:nvSpPr>
            <p:spPr>
              <a:xfrm>
                <a:off x="3379116" y="5105266"/>
                <a:ext cx="200025" cy="192688"/>
              </a:xfrm>
              <a:prstGeom prst="ellipse">
                <a:avLst/>
              </a:prstGeom>
              <a:ln w="254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100"/>
              </a:p>
            </p:txBody>
          </p:sp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9AED36B4-7D70-4400-B184-C57CBFFBBDFB}"/>
                  </a:ext>
                </a:extLst>
              </p:cNvPr>
              <p:cNvSpPr txBox="1"/>
              <p:nvPr/>
            </p:nvSpPr>
            <p:spPr>
              <a:xfrm>
                <a:off x="3572342" y="5090457"/>
                <a:ext cx="1323507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1000" dirty="0"/>
                  <a:t>Ranking chart view </a:t>
                </a:r>
                <a:r>
                  <a:rPr lang="en-CA" sz="1000" baseline="30000" dirty="0"/>
                  <a:t>(?)</a:t>
                </a:r>
                <a:endParaRPr lang="en-CA" sz="1100" baseline="30000" dirty="0"/>
              </a:p>
            </p:txBody>
          </p:sp>
        </p:grp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E1C8A306-A85C-4D7C-A003-CFE036D266E8}"/>
                </a:ext>
              </a:extLst>
            </p:cNvPr>
            <p:cNvSpPr txBox="1"/>
            <p:nvPr/>
          </p:nvSpPr>
          <p:spPr>
            <a:xfrm>
              <a:off x="2232299" y="5577955"/>
              <a:ext cx="169598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100" b="1" dirty="0"/>
                <a:t>Cost and Effectiveness </a:t>
              </a:r>
              <a:r>
                <a:rPr lang="en-CA" sz="1100" b="1" baseline="30000" dirty="0"/>
                <a:t>(?)</a:t>
              </a:r>
            </a:p>
          </p:txBody>
        </p:sp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id="{9A9D6D43-BAA0-4D55-BFA2-C32DD944F449}"/>
                </a:ext>
              </a:extLst>
            </p:cNvPr>
            <p:cNvGrpSpPr/>
            <p:nvPr/>
          </p:nvGrpSpPr>
          <p:grpSpPr>
            <a:xfrm>
              <a:off x="3928279" y="5586757"/>
              <a:ext cx="1545982" cy="254021"/>
              <a:chOff x="6276932" y="1886784"/>
              <a:chExt cx="3030684" cy="511413"/>
            </a:xfrm>
          </p:grpSpPr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id="{72F7A286-B6E3-49B4-9638-076665C2EB6B}"/>
                  </a:ext>
                </a:extLst>
              </p:cNvPr>
              <p:cNvSpPr/>
              <p:nvPr/>
            </p:nvSpPr>
            <p:spPr>
              <a:xfrm>
                <a:off x="6276932" y="1886784"/>
                <a:ext cx="3030684" cy="51141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sz="1000" dirty="0"/>
                  <a:t>TP off-site</a:t>
                </a:r>
              </a:p>
            </p:txBody>
          </p:sp>
          <p:sp>
            <p:nvSpPr>
              <p:cNvPr id="128" name="Isosceles Triangle 127">
                <a:extLst>
                  <a:ext uri="{FF2B5EF4-FFF2-40B4-BE49-F238E27FC236}">
                    <a16:creationId xmlns:a16="http://schemas.microsoft.com/office/drawing/2014/main" id="{F5326A2D-3335-4956-8BE9-043256D6EB5A}"/>
                  </a:ext>
                </a:extLst>
              </p:cNvPr>
              <p:cNvSpPr/>
              <p:nvPr/>
            </p:nvSpPr>
            <p:spPr>
              <a:xfrm rot="10800000">
                <a:off x="9028433" y="2074415"/>
                <a:ext cx="144000" cy="14399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200"/>
              </a:p>
            </p:txBody>
          </p:sp>
        </p:grpSp>
      </p:grpSp>
      <p:sp>
        <p:nvSpPr>
          <p:cNvPr id="122" name="Rectangle 121">
            <a:extLst>
              <a:ext uri="{FF2B5EF4-FFF2-40B4-BE49-F238E27FC236}">
                <a16:creationId xmlns:a16="http://schemas.microsoft.com/office/drawing/2014/main" id="{8837B470-ADC4-4948-9AE4-6A19AA05E83E}"/>
              </a:ext>
            </a:extLst>
          </p:cNvPr>
          <p:cNvSpPr/>
          <p:nvPr/>
        </p:nvSpPr>
        <p:spPr>
          <a:xfrm>
            <a:off x="8223788" y="1159322"/>
            <a:ext cx="756000" cy="21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All</a:t>
            </a:r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5EE17B75-5F60-4EF4-90EC-AF6AED1ED347}"/>
              </a:ext>
            </a:extLst>
          </p:cNvPr>
          <p:cNvSpPr/>
          <p:nvPr/>
        </p:nvSpPr>
        <p:spPr>
          <a:xfrm>
            <a:off x="9044771" y="1163807"/>
            <a:ext cx="756000" cy="21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Clear</a:t>
            </a:r>
          </a:p>
        </p:txBody>
      </p: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756647B6-8044-4C01-B7EC-C0C5922C071D}"/>
              </a:ext>
            </a:extLst>
          </p:cNvPr>
          <p:cNvGrpSpPr/>
          <p:nvPr/>
        </p:nvGrpSpPr>
        <p:grpSpPr>
          <a:xfrm>
            <a:off x="8223786" y="790753"/>
            <a:ext cx="756000" cy="236069"/>
            <a:chOff x="6600137" y="1869065"/>
            <a:chExt cx="673312" cy="511413"/>
          </a:xfrm>
        </p:grpSpPr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E3DAB7FB-3120-4574-B4AA-936B458D6B98}"/>
                </a:ext>
              </a:extLst>
            </p:cNvPr>
            <p:cNvSpPr/>
            <p:nvPr/>
          </p:nvSpPr>
          <p:spPr>
            <a:xfrm>
              <a:off x="6600137" y="1869065"/>
              <a:ext cx="673312" cy="51141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800" dirty="0"/>
                <a:t>Municipality</a:t>
              </a:r>
              <a:endParaRPr lang="en-CA" sz="1000" dirty="0"/>
            </a:p>
          </p:txBody>
        </p:sp>
        <p:sp>
          <p:nvSpPr>
            <p:cNvPr id="145" name="Isosceles Triangle 144">
              <a:extLst>
                <a:ext uri="{FF2B5EF4-FFF2-40B4-BE49-F238E27FC236}">
                  <a16:creationId xmlns:a16="http://schemas.microsoft.com/office/drawing/2014/main" id="{BD9869F5-7E99-4303-9382-BB46C27BDD53}"/>
                </a:ext>
              </a:extLst>
            </p:cNvPr>
            <p:cNvSpPr/>
            <p:nvPr/>
          </p:nvSpPr>
          <p:spPr>
            <a:xfrm rot="10800000">
              <a:off x="7194224" y="2042940"/>
              <a:ext cx="64125" cy="155979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400"/>
            </a:p>
          </p:txBody>
        </p:sp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0338D3B1-02DC-4DA5-8BF0-C6B08BC6F9D1}"/>
              </a:ext>
            </a:extLst>
          </p:cNvPr>
          <p:cNvGrpSpPr/>
          <p:nvPr/>
        </p:nvGrpSpPr>
        <p:grpSpPr>
          <a:xfrm>
            <a:off x="9037459" y="789882"/>
            <a:ext cx="756000" cy="236069"/>
            <a:chOff x="6600137" y="1869065"/>
            <a:chExt cx="673312" cy="511413"/>
          </a:xfrm>
        </p:grpSpPr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7361C818-F2E9-4223-9508-48A7A79E0D91}"/>
                </a:ext>
              </a:extLst>
            </p:cNvPr>
            <p:cNvSpPr/>
            <p:nvPr/>
          </p:nvSpPr>
          <p:spPr>
            <a:xfrm>
              <a:off x="6600137" y="1869065"/>
              <a:ext cx="673312" cy="51141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CA" sz="800" dirty="0" err="1"/>
                <a:t>Subwatershed</a:t>
              </a:r>
              <a:endParaRPr lang="en-CA" sz="1000" dirty="0"/>
            </a:p>
          </p:txBody>
        </p:sp>
        <p:sp>
          <p:nvSpPr>
            <p:cNvPr id="148" name="Isosceles Triangle 147">
              <a:extLst>
                <a:ext uri="{FF2B5EF4-FFF2-40B4-BE49-F238E27FC236}">
                  <a16:creationId xmlns:a16="http://schemas.microsoft.com/office/drawing/2014/main" id="{02D0B89B-B4AB-4EBB-9FF5-A5C14085A303}"/>
                </a:ext>
              </a:extLst>
            </p:cNvPr>
            <p:cNvSpPr/>
            <p:nvPr/>
          </p:nvSpPr>
          <p:spPr>
            <a:xfrm rot="10800000">
              <a:off x="7194224" y="2042940"/>
              <a:ext cx="64125" cy="155979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400"/>
            </a:p>
          </p:txBody>
        </p:sp>
      </p:grpSp>
      <p:graphicFrame>
        <p:nvGraphicFramePr>
          <p:cNvPr id="149" name="Table 148">
            <a:extLst>
              <a:ext uri="{FF2B5EF4-FFF2-40B4-BE49-F238E27FC236}">
                <a16:creationId xmlns:a16="http://schemas.microsoft.com/office/drawing/2014/main" id="{BCD511C4-E5FB-40EE-8CD1-38901626D7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4900284"/>
              </p:ext>
            </p:extLst>
          </p:nvPr>
        </p:nvGraphicFramePr>
        <p:xfrm>
          <a:off x="6963415" y="642463"/>
          <a:ext cx="1218677" cy="920746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240110">
                  <a:extLst>
                    <a:ext uri="{9D8B030D-6E8A-4147-A177-3AD203B41FA5}">
                      <a16:colId xmlns:a16="http://schemas.microsoft.com/office/drawing/2014/main" val="2586563298"/>
                    </a:ext>
                  </a:extLst>
                </a:gridCol>
                <a:gridCol w="978567">
                  <a:extLst>
                    <a:ext uri="{9D8B030D-6E8A-4147-A177-3AD203B41FA5}">
                      <a16:colId xmlns:a16="http://schemas.microsoft.com/office/drawing/2014/main" val="1007114525"/>
                    </a:ext>
                  </a:extLst>
                </a:gridCol>
              </a:tblGrid>
              <a:tr h="271180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Boundary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9325452"/>
                  </a:ext>
                </a:extLst>
              </a:tr>
              <a:tr h="23808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Stream 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8218344"/>
                  </a:ext>
                </a:extLst>
              </a:tr>
              <a:tr h="299102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/>
                        <a:t>LSD or Parcel</a:t>
                      </a:r>
                    </a:p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/>
                        <a:t>BMP type 1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27544534"/>
                  </a:ext>
                </a:extLst>
              </a:tr>
            </a:tbl>
          </a:graphicData>
        </a:graphic>
      </p:graphicFrame>
      <p:grpSp>
        <p:nvGrpSpPr>
          <p:cNvPr id="150" name="Group 149">
            <a:extLst>
              <a:ext uri="{FF2B5EF4-FFF2-40B4-BE49-F238E27FC236}">
                <a16:creationId xmlns:a16="http://schemas.microsoft.com/office/drawing/2014/main" id="{B6DE5F14-4DBB-4C84-9D08-774C9FACC3A6}"/>
              </a:ext>
            </a:extLst>
          </p:cNvPr>
          <p:cNvGrpSpPr/>
          <p:nvPr/>
        </p:nvGrpSpPr>
        <p:grpSpPr>
          <a:xfrm>
            <a:off x="6960438" y="437025"/>
            <a:ext cx="1218677" cy="1060446"/>
            <a:chOff x="6889233" y="429469"/>
            <a:chExt cx="1218677" cy="1060446"/>
          </a:xfrm>
        </p:grpSpPr>
        <p:grpSp>
          <p:nvGrpSpPr>
            <p:cNvPr id="151" name="Group 150">
              <a:extLst>
                <a:ext uri="{FF2B5EF4-FFF2-40B4-BE49-F238E27FC236}">
                  <a16:creationId xmlns:a16="http://schemas.microsoft.com/office/drawing/2014/main" id="{38FD944B-B545-47C5-B1BB-AC301BAD988D}"/>
                </a:ext>
              </a:extLst>
            </p:cNvPr>
            <p:cNvGrpSpPr/>
            <p:nvPr/>
          </p:nvGrpSpPr>
          <p:grpSpPr>
            <a:xfrm>
              <a:off x="6889233" y="429469"/>
              <a:ext cx="1218677" cy="205437"/>
              <a:chOff x="6528872" y="1807230"/>
              <a:chExt cx="1795701" cy="449218"/>
            </a:xfrm>
          </p:grpSpPr>
          <p:sp>
            <p:nvSpPr>
              <p:cNvPr id="156" name="Rectangle 155">
                <a:extLst>
                  <a:ext uri="{FF2B5EF4-FFF2-40B4-BE49-F238E27FC236}">
                    <a16:creationId xmlns:a16="http://schemas.microsoft.com/office/drawing/2014/main" id="{8D5EA3D7-86D8-454D-B604-E00579C48C7C}"/>
                  </a:ext>
                </a:extLst>
              </p:cNvPr>
              <p:cNvSpPr/>
              <p:nvPr/>
            </p:nvSpPr>
            <p:spPr>
              <a:xfrm>
                <a:off x="6528872" y="1807230"/>
                <a:ext cx="1795701" cy="44921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sz="900" dirty="0"/>
                  <a:t>Legend</a:t>
                </a:r>
              </a:p>
            </p:txBody>
          </p:sp>
          <p:sp>
            <p:nvSpPr>
              <p:cNvPr id="157" name="Isosceles Triangle 156">
                <a:extLst>
                  <a:ext uri="{FF2B5EF4-FFF2-40B4-BE49-F238E27FC236}">
                    <a16:creationId xmlns:a16="http://schemas.microsoft.com/office/drawing/2014/main" id="{546011AF-33D1-4737-A656-FDA510B1C52D}"/>
                  </a:ext>
                </a:extLst>
              </p:cNvPr>
              <p:cNvSpPr/>
              <p:nvPr/>
            </p:nvSpPr>
            <p:spPr>
              <a:xfrm rot="10800000">
                <a:off x="7958571" y="1950338"/>
                <a:ext cx="144000" cy="14399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</p:grpSp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6911EF05-1609-4683-ADCE-D183FCA9E6CC}"/>
                </a:ext>
              </a:extLst>
            </p:cNvPr>
            <p:cNvSpPr/>
            <p:nvPr/>
          </p:nvSpPr>
          <p:spPr>
            <a:xfrm>
              <a:off x="7202201" y="1196673"/>
              <a:ext cx="180000" cy="108000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dk1"/>
                </a:solidFill>
              </a:endParaRPr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66C328F6-58D1-498E-A957-0921FF2A2D38}"/>
                </a:ext>
              </a:extLst>
            </p:cNvPr>
            <p:cNvSpPr/>
            <p:nvPr/>
          </p:nvSpPr>
          <p:spPr>
            <a:xfrm>
              <a:off x="7219926" y="970881"/>
              <a:ext cx="180000" cy="72000"/>
            </a:xfrm>
            <a:custGeom>
              <a:avLst/>
              <a:gdLst>
                <a:gd name="connsiteX0" fmla="*/ 0 w 192882"/>
                <a:gd name="connsiteY0" fmla="*/ 83344 h 85725"/>
                <a:gd name="connsiteX1" fmla="*/ 76200 w 192882"/>
                <a:gd name="connsiteY1" fmla="*/ 0 h 85725"/>
                <a:gd name="connsiteX2" fmla="*/ 123825 w 192882"/>
                <a:gd name="connsiteY2" fmla="*/ 85725 h 85725"/>
                <a:gd name="connsiteX3" fmla="*/ 192882 w 192882"/>
                <a:gd name="connsiteY3" fmla="*/ 9525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882" h="85725">
                  <a:moveTo>
                    <a:pt x="0" y="83344"/>
                  </a:moveTo>
                  <a:lnTo>
                    <a:pt x="76200" y="0"/>
                  </a:lnTo>
                  <a:lnTo>
                    <a:pt x="123825" y="85725"/>
                  </a:lnTo>
                  <a:lnTo>
                    <a:pt x="192882" y="9525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BFF712C6-ACEE-4393-B9A7-22CB2895917A}"/>
                </a:ext>
              </a:extLst>
            </p:cNvPr>
            <p:cNvSpPr/>
            <p:nvPr/>
          </p:nvSpPr>
          <p:spPr>
            <a:xfrm>
              <a:off x="7225483" y="665248"/>
              <a:ext cx="180000" cy="144000"/>
            </a:xfrm>
            <a:custGeom>
              <a:avLst/>
              <a:gdLst>
                <a:gd name="connsiteX0" fmla="*/ 9525 w 187325"/>
                <a:gd name="connsiteY0" fmla="*/ 149225 h 196850"/>
                <a:gd name="connsiteX1" fmla="*/ 0 w 187325"/>
                <a:gd name="connsiteY1" fmla="*/ 53975 h 196850"/>
                <a:gd name="connsiteX2" fmla="*/ 31750 w 187325"/>
                <a:gd name="connsiteY2" fmla="*/ 15875 h 196850"/>
                <a:gd name="connsiteX3" fmla="*/ 101600 w 187325"/>
                <a:gd name="connsiteY3" fmla="*/ 0 h 196850"/>
                <a:gd name="connsiteX4" fmla="*/ 155575 w 187325"/>
                <a:gd name="connsiteY4" fmla="*/ 57150 h 196850"/>
                <a:gd name="connsiteX5" fmla="*/ 187325 w 187325"/>
                <a:gd name="connsiteY5" fmla="*/ 123825 h 196850"/>
                <a:gd name="connsiteX6" fmla="*/ 114300 w 187325"/>
                <a:gd name="connsiteY6" fmla="*/ 168275 h 196850"/>
                <a:gd name="connsiteX7" fmla="*/ 53975 w 187325"/>
                <a:gd name="connsiteY7" fmla="*/ 196850 h 196850"/>
                <a:gd name="connsiteX8" fmla="*/ 9525 w 187325"/>
                <a:gd name="connsiteY8" fmla="*/ 149225 h 19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7325" h="196850">
                  <a:moveTo>
                    <a:pt x="9525" y="149225"/>
                  </a:moveTo>
                  <a:lnTo>
                    <a:pt x="0" y="53975"/>
                  </a:lnTo>
                  <a:lnTo>
                    <a:pt x="31750" y="15875"/>
                  </a:lnTo>
                  <a:lnTo>
                    <a:pt x="101600" y="0"/>
                  </a:lnTo>
                  <a:lnTo>
                    <a:pt x="155575" y="57150"/>
                  </a:lnTo>
                  <a:lnTo>
                    <a:pt x="187325" y="123825"/>
                  </a:lnTo>
                  <a:lnTo>
                    <a:pt x="114300" y="168275"/>
                  </a:lnTo>
                  <a:lnTo>
                    <a:pt x="53975" y="196850"/>
                  </a:lnTo>
                  <a:lnTo>
                    <a:pt x="9525" y="149225"/>
                  </a:lnTo>
                  <a:close/>
                </a:path>
              </a:pathLst>
            </a:cu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>
                <a:solidFill>
                  <a:schemeClr val="dk1"/>
                </a:solidFill>
              </a:endParaRPr>
            </a:p>
          </p:txBody>
        </p:sp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740BF570-F81B-4989-85F3-8AE20C4B37DC}"/>
                </a:ext>
              </a:extLst>
            </p:cNvPr>
            <p:cNvSpPr/>
            <p:nvPr/>
          </p:nvSpPr>
          <p:spPr>
            <a:xfrm>
              <a:off x="7203263" y="1381915"/>
              <a:ext cx="180000" cy="108000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dk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660567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A698550-FB6C-4999-9E14-EED704ECF00C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1998" cy="685102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90801">
                  <a:extLst>
                    <a:ext uri="{9D8B030D-6E8A-4147-A177-3AD203B41FA5}">
                      <a16:colId xmlns:a16="http://schemas.microsoft.com/office/drawing/2014/main" val="2745701971"/>
                    </a:ext>
                  </a:extLst>
                </a:gridCol>
                <a:gridCol w="7776144">
                  <a:extLst>
                    <a:ext uri="{9D8B030D-6E8A-4147-A177-3AD203B41FA5}">
                      <a16:colId xmlns:a16="http://schemas.microsoft.com/office/drawing/2014/main" val="3724013289"/>
                    </a:ext>
                  </a:extLst>
                </a:gridCol>
                <a:gridCol w="2325053">
                  <a:extLst>
                    <a:ext uri="{9D8B030D-6E8A-4147-A177-3AD203B41FA5}">
                      <a16:colId xmlns:a16="http://schemas.microsoft.com/office/drawing/2014/main" val="1431369543"/>
                    </a:ext>
                  </a:extLst>
                </a:gridCol>
              </a:tblGrid>
              <a:tr h="350982">
                <a:tc gridSpan="3">
                  <a:txBody>
                    <a:bodyPr/>
                    <a:lstStyle/>
                    <a:p>
                      <a:endParaRPr lang="en-CA" sz="18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95523167"/>
                  </a:ext>
                </a:extLst>
              </a:tr>
              <a:tr h="4542530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2000" dirty="0"/>
                        <a:t>Base map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8301362"/>
                  </a:ext>
                </a:extLst>
              </a:tr>
              <a:tr h="1942732">
                <a:tc vMerge="1">
                  <a:txBody>
                    <a:bodyPr/>
                    <a:lstStyle/>
                    <a:p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67190758"/>
                  </a:ext>
                </a:extLst>
              </a:tr>
            </a:tbl>
          </a:graphicData>
        </a:graphic>
      </p:graphicFrame>
      <p:sp>
        <p:nvSpPr>
          <p:cNvPr id="16" name="Flowchart: Extract 15">
            <a:extLst>
              <a:ext uri="{FF2B5EF4-FFF2-40B4-BE49-F238E27FC236}">
                <a16:creationId xmlns:a16="http://schemas.microsoft.com/office/drawing/2014/main" id="{9337D849-34B8-4B17-95F2-D16AAD3E4D24}"/>
              </a:ext>
            </a:extLst>
          </p:cNvPr>
          <p:cNvSpPr/>
          <p:nvPr/>
        </p:nvSpPr>
        <p:spPr>
          <a:xfrm rot="5400000">
            <a:off x="2028313" y="3190366"/>
            <a:ext cx="223026" cy="98385"/>
          </a:xfrm>
          <a:prstGeom prst="flowChartExtra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686D646-B06A-4212-B79B-753EDF1FBD4D}"/>
              </a:ext>
            </a:extLst>
          </p:cNvPr>
          <p:cNvSpPr/>
          <p:nvPr/>
        </p:nvSpPr>
        <p:spPr>
          <a:xfrm>
            <a:off x="9407084" y="3799725"/>
            <a:ext cx="238478" cy="6984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+</a:t>
            </a:r>
          </a:p>
          <a:p>
            <a:pPr algn="ctr"/>
            <a:endParaRPr lang="en-CA" dirty="0"/>
          </a:p>
          <a:p>
            <a:pPr algn="ctr"/>
            <a:r>
              <a:rPr lang="en-CA" dirty="0">
                <a:sym typeface="Symbol" panose="05050102010706020507" pitchFamily="18" charset="2"/>
              </a:rPr>
              <a:t></a:t>
            </a:r>
            <a:endParaRPr lang="en-CA" dirty="0"/>
          </a:p>
        </p:txBody>
      </p:sp>
      <p:pic>
        <p:nvPicPr>
          <p:cNvPr id="23" name="Graphic 22" descr="World">
            <a:extLst>
              <a:ext uri="{FF2B5EF4-FFF2-40B4-BE49-F238E27FC236}">
                <a16:creationId xmlns:a16="http://schemas.microsoft.com/office/drawing/2014/main" id="{9507020A-1811-4735-A2F3-4B68E21537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69582" y="4552351"/>
            <a:ext cx="318011" cy="30074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E960B1AA-4CBA-42F0-8B56-8DFF6D655D9D}"/>
              </a:ext>
            </a:extLst>
          </p:cNvPr>
          <p:cNvGrpSpPr/>
          <p:nvPr/>
        </p:nvGrpSpPr>
        <p:grpSpPr>
          <a:xfrm>
            <a:off x="3572343" y="1095315"/>
            <a:ext cx="3437456" cy="3489079"/>
            <a:chOff x="3269673" y="1219200"/>
            <a:chExt cx="3437456" cy="3489079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7FA3ECCB-EAD4-4CEC-9AA3-23E6992DCE8D}"/>
                </a:ext>
              </a:extLst>
            </p:cNvPr>
            <p:cNvSpPr/>
            <p:nvPr/>
          </p:nvSpPr>
          <p:spPr>
            <a:xfrm>
              <a:off x="3269673" y="1219200"/>
              <a:ext cx="3437456" cy="3489079"/>
            </a:xfrm>
            <a:custGeom>
              <a:avLst/>
              <a:gdLst>
                <a:gd name="connsiteX0" fmla="*/ 2118266 w 3643907"/>
                <a:gd name="connsiteY0" fmla="*/ 87427 h 4033235"/>
                <a:gd name="connsiteX1" fmla="*/ 1691546 w 3643907"/>
                <a:gd name="connsiteY1" fmla="*/ 122261 h 4033235"/>
                <a:gd name="connsiteX2" fmla="*/ 1447706 w 3643907"/>
                <a:gd name="connsiteY2" fmla="*/ 200638 h 4033235"/>
                <a:gd name="connsiteX3" fmla="*/ 1108071 w 3643907"/>
                <a:gd name="connsiteY3" fmla="*/ 305141 h 4033235"/>
                <a:gd name="connsiteX4" fmla="*/ 925191 w 3643907"/>
                <a:gd name="connsiteY4" fmla="*/ 575107 h 4033235"/>
                <a:gd name="connsiteX5" fmla="*/ 925191 w 3643907"/>
                <a:gd name="connsiteY5" fmla="*/ 879907 h 4033235"/>
                <a:gd name="connsiteX6" fmla="*/ 881648 w 3643907"/>
                <a:gd name="connsiteY6" fmla="*/ 1263084 h 4033235"/>
                <a:gd name="connsiteX7" fmla="*/ 794563 w 3643907"/>
                <a:gd name="connsiteY7" fmla="*/ 1332752 h 4033235"/>
                <a:gd name="connsiteX8" fmla="*/ 585557 w 3643907"/>
                <a:gd name="connsiteY8" fmla="*/ 1393712 h 4033235"/>
                <a:gd name="connsiteX9" fmla="*/ 454928 w 3643907"/>
                <a:gd name="connsiteY9" fmla="*/ 1524341 h 4033235"/>
                <a:gd name="connsiteX10" fmla="*/ 385260 w 3643907"/>
                <a:gd name="connsiteY10" fmla="*/ 1715930 h 4033235"/>
                <a:gd name="connsiteX11" fmla="*/ 428803 w 3643907"/>
                <a:gd name="connsiteY11" fmla="*/ 2064272 h 4033235"/>
                <a:gd name="connsiteX12" fmla="*/ 515888 w 3643907"/>
                <a:gd name="connsiteY12" fmla="*/ 2203610 h 4033235"/>
                <a:gd name="connsiteX13" fmla="*/ 838106 w 3643907"/>
                <a:gd name="connsiteY13" fmla="*/ 2395198 h 4033235"/>
                <a:gd name="connsiteX14" fmla="*/ 1020986 w 3643907"/>
                <a:gd name="connsiteY14" fmla="*/ 2560661 h 4033235"/>
                <a:gd name="connsiteX15" fmla="*/ 1055820 w 3643907"/>
                <a:gd name="connsiteY15" fmla="*/ 2708707 h 4033235"/>
                <a:gd name="connsiteX16" fmla="*/ 1038403 w 3643907"/>
                <a:gd name="connsiteY16" fmla="*/ 2865461 h 4033235"/>
                <a:gd name="connsiteX17" fmla="*/ 751020 w 3643907"/>
                <a:gd name="connsiteY17" fmla="*/ 3118010 h 4033235"/>
                <a:gd name="connsiteX18" fmla="*/ 454928 w 3643907"/>
                <a:gd name="connsiteY18" fmla="*/ 3318307 h 4033235"/>
                <a:gd name="connsiteX19" fmla="*/ 176254 w 3643907"/>
                <a:gd name="connsiteY19" fmla="*/ 3466352 h 4033235"/>
                <a:gd name="connsiteX20" fmla="*/ 89168 w 3643907"/>
                <a:gd name="connsiteY20" fmla="*/ 3596981 h 4033235"/>
                <a:gd name="connsiteX21" fmla="*/ 36917 w 3643907"/>
                <a:gd name="connsiteY21" fmla="*/ 3823404 h 4033235"/>
                <a:gd name="connsiteX22" fmla="*/ 97877 w 3643907"/>
                <a:gd name="connsiteY22" fmla="*/ 3971450 h 4033235"/>
                <a:gd name="connsiteX23" fmla="*/ 1099363 w 3643907"/>
                <a:gd name="connsiteY23" fmla="*/ 4032410 h 4033235"/>
                <a:gd name="connsiteX24" fmla="*/ 1648003 w 3643907"/>
                <a:gd name="connsiteY24" fmla="*/ 3997575 h 4033235"/>
                <a:gd name="connsiteX25" fmla="*/ 2248894 w 3643907"/>
                <a:gd name="connsiteY25" fmla="*/ 3875655 h 4033235"/>
                <a:gd name="connsiteX26" fmla="*/ 2562403 w 3643907"/>
                <a:gd name="connsiteY26" fmla="*/ 3605690 h 4033235"/>
                <a:gd name="connsiteX27" fmla="*/ 3137168 w 3643907"/>
                <a:gd name="connsiteY27" fmla="*/ 3248638 h 4033235"/>
                <a:gd name="connsiteX28" fmla="*/ 3407134 w 3643907"/>
                <a:gd name="connsiteY28" fmla="*/ 2734832 h 4033235"/>
                <a:gd name="connsiteX29" fmla="*/ 3642266 w 3643907"/>
                <a:gd name="connsiteY29" fmla="*/ 2116524 h 4033235"/>
                <a:gd name="connsiteX30" fmla="*/ 3502928 w 3643907"/>
                <a:gd name="connsiteY30" fmla="*/ 1637552 h 4033235"/>
                <a:gd name="connsiteX31" fmla="*/ 3337466 w 3643907"/>
                <a:gd name="connsiteY31" fmla="*/ 1210832 h 4033235"/>
                <a:gd name="connsiteX32" fmla="*/ 3598723 w 3643907"/>
                <a:gd name="connsiteY32" fmla="*/ 827655 h 4033235"/>
                <a:gd name="connsiteX33" fmla="*/ 3520346 w 3643907"/>
                <a:gd name="connsiteY33" fmla="*/ 322558 h 4033235"/>
                <a:gd name="connsiteX34" fmla="*/ 3172003 w 3643907"/>
                <a:gd name="connsiteY34" fmla="*/ 87427 h 4033235"/>
                <a:gd name="connsiteX35" fmla="*/ 2423066 w 3643907"/>
                <a:gd name="connsiteY35" fmla="*/ 341 h 4033235"/>
                <a:gd name="connsiteX36" fmla="*/ 2118266 w 3643907"/>
                <a:gd name="connsiteY36" fmla="*/ 87427 h 4033235"/>
                <a:gd name="connsiteX0" fmla="*/ 2093566 w 3619207"/>
                <a:gd name="connsiteY0" fmla="*/ 87427 h 4054379"/>
                <a:gd name="connsiteX1" fmla="*/ 1666846 w 3619207"/>
                <a:gd name="connsiteY1" fmla="*/ 122261 h 4054379"/>
                <a:gd name="connsiteX2" fmla="*/ 1423006 w 3619207"/>
                <a:gd name="connsiteY2" fmla="*/ 200638 h 4054379"/>
                <a:gd name="connsiteX3" fmla="*/ 1083371 w 3619207"/>
                <a:gd name="connsiteY3" fmla="*/ 305141 h 4054379"/>
                <a:gd name="connsiteX4" fmla="*/ 900491 w 3619207"/>
                <a:gd name="connsiteY4" fmla="*/ 575107 h 4054379"/>
                <a:gd name="connsiteX5" fmla="*/ 900491 w 3619207"/>
                <a:gd name="connsiteY5" fmla="*/ 879907 h 4054379"/>
                <a:gd name="connsiteX6" fmla="*/ 856948 w 3619207"/>
                <a:gd name="connsiteY6" fmla="*/ 1263084 h 4054379"/>
                <a:gd name="connsiteX7" fmla="*/ 769863 w 3619207"/>
                <a:gd name="connsiteY7" fmla="*/ 1332752 h 4054379"/>
                <a:gd name="connsiteX8" fmla="*/ 560857 w 3619207"/>
                <a:gd name="connsiteY8" fmla="*/ 1393712 h 4054379"/>
                <a:gd name="connsiteX9" fmla="*/ 430228 w 3619207"/>
                <a:gd name="connsiteY9" fmla="*/ 1524341 h 4054379"/>
                <a:gd name="connsiteX10" fmla="*/ 360560 w 3619207"/>
                <a:gd name="connsiteY10" fmla="*/ 1715930 h 4054379"/>
                <a:gd name="connsiteX11" fmla="*/ 404103 w 3619207"/>
                <a:gd name="connsiteY11" fmla="*/ 2064272 h 4054379"/>
                <a:gd name="connsiteX12" fmla="*/ 491188 w 3619207"/>
                <a:gd name="connsiteY12" fmla="*/ 2203610 h 4054379"/>
                <a:gd name="connsiteX13" fmla="*/ 813406 w 3619207"/>
                <a:gd name="connsiteY13" fmla="*/ 2395198 h 4054379"/>
                <a:gd name="connsiteX14" fmla="*/ 996286 w 3619207"/>
                <a:gd name="connsiteY14" fmla="*/ 2560661 h 4054379"/>
                <a:gd name="connsiteX15" fmla="*/ 1031120 w 3619207"/>
                <a:gd name="connsiteY15" fmla="*/ 2708707 h 4054379"/>
                <a:gd name="connsiteX16" fmla="*/ 1013703 w 3619207"/>
                <a:gd name="connsiteY16" fmla="*/ 2865461 h 4054379"/>
                <a:gd name="connsiteX17" fmla="*/ 726320 w 3619207"/>
                <a:gd name="connsiteY17" fmla="*/ 3118010 h 4054379"/>
                <a:gd name="connsiteX18" fmla="*/ 430228 w 3619207"/>
                <a:gd name="connsiteY18" fmla="*/ 3318307 h 4054379"/>
                <a:gd name="connsiteX19" fmla="*/ 151554 w 3619207"/>
                <a:gd name="connsiteY19" fmla="*/ 3466352 h 4054379"/>
                <a:gd name="connsiteX20" fmla="*/ 64468 w 3619207"/>
                <a:gd name="connsiteY20" fmla="*/ 3596981 h 4054379"/>
                <a:gd name="connsiteX21" fmla="*/ 12217 w 3619207"/>
                <a:gd name="connsiteY21" fmla="*/ 3823404 h 4054379"/>
                <a:gd name="connsiteX22" fmla="*/ 114751 w 3619207"/>
                <a:gd name="connsiteY22" fmla="*/ 4039081 h 4054379"/>
                <a:gd name="connsiteX23" fmla="*/ 1074663 w 3619207"/>
                <a:gd name="connsiteY23" fmla="*/ 4032410 h 4054379"/>
                <a:gd name="connsiteX24" fmla="*/ 1623303 w 3619207"/>
                <a:gd name="connsiteY24" fmla="*/ 3997575 h 4054379"/>
                <a:gd name="connsiteX25" fmla="*/ 2224194 w 3619207"/>
                <a:gd name="connsiteY25" fmla="*/ 3875655 h 4054379"/>
                <a:gd name="connsiteX26" fmla="*/ 2537703 w 3619207"/>
                <a:gd name="connsiteY26" fmla="*/ 3605690 h 4054379"/>
                <a:gd name="connsiteX27" fmla="*/ 3112468 w 3619207"/>
                <a:gd name="connsiteY27" fmla="*/ 3248638 h 4054379"/>
                <a:gd name="connsiteX28" fmla="*/ 3382434 w 3619207"/>
                <a:gd name="connsiteY28" fmla="*/ 2734832 h 4054379"/>
                <a:gd name="connsiteX29" fmla="*/ 3617566 w 3619207"/>
                <a:gd name="connsiteY29" fmla="*/ 2116524 h 4054379"/>
                <a:gd name="connsiteX30" fmla="*/ 3478228 w 3619207"/>
                <a:gd name="connsiteY30" fmla="*/ 1637552 h 4054379"/>
                <a:gd name="connsiteX31" fmla="*/ 3312766 w 3619207"/>
                <a:gd name="connsiteY31" fmla="*/ 1210832 h 4054379"/>
                <a:gd name="connsiteX32" fmla="*/ 3574023 w 3619207"/>
                <a:gd name="connsiteY32" fmla="*/ 827655 h 4054379"/>
                <a:gd name="connsiteX33" fmla="*/ 3495646 w 3619207"/>
                <a:gd name="connsiteY33" fmla="*/ 322558 h 4054379"/>
                <a:gd name="connsiteX34" fmla="*/ 3147303 w 3619207"/>
                <a:gd name="connsiteY34" fmla="*/ 87427 h 4054379"/>
                <a:gd name="connsiteX35" fmla="*/ 2398366 w 3619207"/>
                <a:gd name="connsiteY35" fmla="*/ 341 h 4054379"/>
                <a:gd name="connsiteX36" fmla="*/ 2093566 w 3619207"/>
                <a:gd name="connsiteY36" fmla="*/ 87427 h 4054379"/>
                <a:gd name="connsiteX0" fmla="*/ 2093566 w 3618850"/>
                <a:gd name="connsiteY0" fmla="*/ 87427 h 4054379"/>
                <a:gd name="connsiteX1" fmla="*/ 1666846 w 3618850"/>
                <a:gd name="connsiteY1" fmla="*/ 122261 h 4054379"/>
                <a:gd name="connsiteX2" fmla="*/ 1423006 w 3618850"/>
                <a:gd name="connsiteY2" fmla="*/ 200638 h 4054379"/>
                <a:gd name="connsiteX3" fmla="*/ 1083371 w 3618850"/>
                <a:gd name="connsiteY3" fmla="*/ 305141 h 4054379"/>
                <a:gd name="connsiteX4" fmla="*/ 900491 w 3618850"/>
                <a:gd name="connsiteY4" fmla="*/ 575107 h 4054379"/>
                <a:gd name="connsiteX5" fmla="*/ 900491 w 3618850"/>
                <a:gd name="connsiteY5" fmla="*/ 879907 h 4054379"/>
                <a:gd name="connsiteX6" fmla="*/ 856948 w 3618850"/>
                <a:gd name="connsiteY6" fmla="*/ 1263084 h 4054379"/>
                <a:gd name="connsiteX7" fmla="*/ 769863 w 3618850"/>
                <a:gd name="connsiteY7" fmla="*/ 1332752 h 4054379"/>
                <a:gd name="connsiteX8" fmla="*/ 560857 w 3618850"/>
                <a:gd name="connsiteY8" fmla="*/ 1393712 h 4054379"/>
                <a:gd name="connsiteX9" fmla="*/ 430228 w 3618850"/>
                <a:gd name="connsiteY9" fmla="*/ 1524341 h 4054379"/>
                <a:gd name="connsiteX10" fmla="*/ 360560 w 3618850"/>
                <a:gd name="connsiteY10" fmla="*/ 1715930 h 4054379"/>
                <a:gd name="connsiteX11" fmla="*/ 404103 w 3618850"/>
                <a:gd name="connsiteY11" fmla="*/ 2064272 h 4054379"/>
                <a:gd name="connsiteX12" fmla="*/ 491188 w 3618850"/>
                <a:gd name="connsiteY12" fmla="*/ 2203610 h 4054379"/>
                <a:gd name="connsiteX13" fmla="*/ 813406 w 3618850"/>
                <a:gd name="connsiteY13" fmla="*/ 2395198 h 4054379"/>
                <a:gd name="connsiteX14" fmla="*/ 996286 w 3618850"/>
                <a:gd name="connsiteY14" fmla="*/ 2560661 h 4054379"/>
                <a:gd name="connsiteX15" fmla="*/ 1031120 w 3618850"/>
                <a:gd name="connsiteY15" fmla="*/ 2708707 h 4054379"/>
                <a:gd name="connsiteX16" fmla="*/ 1013703 w 3618850"/>
                <a:gd name="connsiteY16" fmla="*/ 2865461 h 4054379"/>
                <a:gd name="connsiteX17" fmla="*/ 726320 w 3618850"/>
                <a:gd name="connsiteY17" fmla="*/ 3118010 h 4054379"/>
                <a:gd name="connsiteX18" fmla="*/ 430228 w 3618850"/>
                <a:gd name="connsiteY18" fmla="*/ 3318307 h 4054379"/>
                <a:gd name="connsiteX19" fmla="*/ 151554 w 3618850"/>
                <a:gd name="connsiteY19" fmla="*/ 3466352 h 4054379"/>
                <a:gd name="connsiteX20" fmla="*/ 64468 w 3618850"/>
                <a:gd name="connsiteY20" fmla="*/ 3596981 h 4054379"/>
                <a:gd name="connsiteX21" fmla="*/ 12217 w 3618850"/>
                <a:gd name="connsiteY21" fmla="*/ 3823404 h 4054379"/>
                <a:gd name="connsiteX22" fmla="*/ 114751 w 3618850"/>
                <a:gd name="connsiteY22" fmla="*/ 4039081 h 4054379"/>
                <a:gd name="connsiteX23" fmla="*/ 1074663 w 3618850"/>
                <a:gd name="connsiteY23" fmla="*/ 4032410 h 4054379"/>
                <a:gd name="connsiteX24" fmla="*/ 1623303 w 3618850"/>
                <a:gd name="connsiteY24" fmla="*/ 3997575 h 4054379"/>
                <a:gd name="connsiteX25" fmla="*/ 2224194 w 3618850"/>
                <a:gd name="connsiteY25" fmla="*/ 3875655 h 4054379"/>
                <a:gd name="connsiteX26" fmla="*/ 2537703 w 3618850"/>
                <a:gd name="connsiteY26" fmla="*/ 3605690 h 4054379"/>
                <a:gd name="connsiteX27" fmla="*/ 3112468 w 3618850"/>
                <a:gd name="connsiteY27" fmla="*/ 3248638 h 4054379"/>
                <a:gd name="connsiteX28" fmla="*/ 3382434 w 3618850"/>
                <a:gd name="connsiteY28" fmla="*/ 2734832 h 4054379"/>
                <a:gd name="connsiteX29" fmla="*/ 3617566 w 3618850"/>
                <a:gd name="connsiteY29" fmla="*/ 2116524 h 4054379"/>
                <a:gd name="connsiteX30" fmla="*/ 3478228 w 3618850"/>
                <a:gd name="connsiteY30" fmla="*/ 1637552 h 4054379"/>
                <a:gd name="connsiteX31" fmla="*/ 3512323 w 3618850"/>
                <a:gd name="connsiteY31" fmla="*/ 1219287 h 4054379"/>
                <a:gd name="connsiteX32" fmla="*/ 3574023 w 3618850"/>
                <a:gd name="connsiteY32" fmla="*/ 827655 h 4054379"/>
                <a:gd name="connsiteX33" fmla="*/ 3495646 w 3618850"/>
                <a:gd name="connsiteY33" fmla="*/ 322558 h 4054379"/>
                <a:gd name="connsiteX34" fmla="*/ 3147303 w 3618850"/>
                <a:gd name="connsiteY34" fmla="*/ 87427 h 4054379"/>
                <a:gd name="connsiteX35" fmla="*/ 2398366 w 3618850"/>
                <a:gd name="connsiteY35" fmla="*/ 341 h 4054379"/>
                <a:gd name="connsiteX36" fmla="*/ 2093566 w 3618850"/>
                <a:gd name="connsiteY36" fmla="*/ 87427 h 4054379"/>
                <a:gd name="connsiteX0" fmla="*/ 2093566 w 3715411"/>
                <a:gd name="connsiteY0" fmla="*/ 87427 h 4054379"/>
                <a:gd name="connsiteX1" fmla="*/ 1666846 w 3715411"/>
                <a:gd name="connsiteY1" fmla="*/ 122261 h 4054379"/>
                <a:gd name="connsiteX2" fmla="*/ 1423006 w 3715411"/>
                <a:gd name="connsiteY2" fmla="*/ 200638 h 4054379"/>
                <a:gd name="connsiteX3" fmla="*/ 1083371 w 3715411"/>
                <a:gd name="connsiteY3" fmla="*/ 305141 h 4054379"/>
                <a:gd name="connsiteX4" fmla="*/ 900491 w 3715411"/>
                <a:gd name="connsiteY4" fmla="*/ 575107 h 4054379"/>
                <a:gd name="connsiteX5" fmla="*/ 900491 w 3715411"/>
                <a:gd name="connsiteY5" fmla="*/ 879907 h 4054379"/>
                <a:gd name="connsiteX6" fmla="*/ 856948 w 3715411"/>
                <a:gd name="connsiteY6" fmla="*/ 1263084 h 4054379"/>
                <a:gd name="connsiteX7" fmla="*/ 769863 w 3715411"/>
                <a:gd name="connsiteY7" fmla="*/ 1332752 h 4054379"/>
                <a:gd name="connsiteX8" fmla="*/ 560857 w 3715411"/>
                <a:gd name="connsiteY8" fmla="*/ 1393712 h 4054379"/>
                <a:gd name="connsiteX9" fmla="*/ 430228 w 3715411"/>
                <a:gd name="connsiteY9" fmla="*/ 1524341 h 4054379"/>
                <a:gd name="connsiteX10" fmla="*/ 360560 w 3715411"/>
                <a:gd name="connsiteY10" fmla="*/ 1715930 h 4054379"/>
                <a:gd name="connsiteX11" fmla="*/ 404103 w 3715411"/>
                <a:gd name="connsiteY11" fmla="*/ 2064272 h 4054379"/>
                <a:gd name="connsiteX12" fmla="*/ 491188 w 3715411"/>
                <a:gd name="connsiteY12" fmla="*/ 2203610 h 4054379"/>
                <a:gd name="connsiteX13" fmla="*/ 813406 w 3715411"/>
                <a:gd name="connsiteY13" fmla="*/ 2395198 h 4054379"/>
                <a:gd name="connsiteX14" fmla="*/ 996286 w 3715411"/>
                <a:gd name="connsiteY14" fmla="*/ 2560661 h 4054379"/>
                <a:gd name="connsiteX15" fmla="*/ 1031120 w 3715411"/>
                <a:gd name="connsiteY15" fmla="*/ 2708707 h 4054379"/>
                <a:gd name="connsiteX16" fmla="*/ 1013703 w 3715411"/>
                <a:gd name="connsiteY16" fmla="*/ 2865461 h 4054379"/>
                <a:gd name="connsiteX17" fmla="*/ 726320 w 3715411"/>
                <a:gd name="connsiteY17" fmla="*/ 3118010 h 4054379"/>
                <a:gd name="connsiteX18" fmla="*/ 430228 w 3715411"/>
                <a:gd name="connsiteY18" fmla="*/ 3318307 h 4054379"/>
                <a:gd name="connsiteX19" fmla="*/ 151554 w 3715411"/>
                <a:gd name="connsiteY19" fmla="*/ 3466352 h 4054379"/>
                <a:gd name="connsiteX20" fmla="*/ 64468 w 3715411"/>
                <a:gd name="connsiteY20" fmla="*/ 3596981 h 4054379"/>
                <a:gd name="connsiteX21" fmla="*/ 12217 w 3715411"/>
                <a:gd name="connsiteY21" fmla="*/ 3823404 h 4054379"/>
                <a:gd name="connsiteX22" fmla="*/ 114751 w 3715411"/>
                <a:gd name="connsiteY22" fmla="*/ 4039081 h 4054379"/>
                <a:gd name="connsiteX23" fmla="*/ 1074663 w 3715411"/>
                <a:gd name="connsiteY23" fmla="*/ 4032410 h 4054379"/>
                <a:gd name="connsiteX24" fmla="*/ 1623303 w 3715411"/>
                <a:gd name="connsiteY24" fmla="*/ 3997575 h 4054379"/>
                <a:gd name="connsiteX25" fmla="*/ 2224194 w 3715411"/>
                <a:gd name="connsiteY25" fmla="*/ 3875655 h 4054379"/>
                <a:gd name="connsiteX26" fmla="*/ 2537703 w 3715411"/>
                <a:gd name="connsiteY26" fmla="*/ 3605690 h 4054379"/>
                <a:gd name="connsiteX27" fmla="*/ 3112468 w 3715411"/>
                <a:gd name="connsiteY27" fmla="*/ 3248638 h 4054379"/>
                <a:gd name="connsiteX28" fmla="*/ 3382434 w 3715411"/>
                <a:gd name="connsiteY28" fmla="*/ 2734832 h 4054379"/>
                <a:gd name="connsiteX29" fmla="*/ 3617566 w 3715411"/>
                <a:gd name="connsiteY29" fmla="*/ 2116524 h 4054379"/>
                <a:gd name="connsiteX30" fmla="*/ 3478228 w 3715411"/>
                <a:gd name="connsiteY30" fmla="*/ 1637552 h 4054379"/>
                <a:gd name="connsiteX31" fmla="*/ 3512323 w 3715411"/>
                <a:gd name="connsiteY31" fmla="*/ 1219287 h 4054379"/>
                <a:gd name="connsiteX32" fmla="*/ 3715377 w 3715411"/>
                <a:gd name="connsiteY32" fmla="*/ 785386 h 4054379"/>
                <a:gd name="connsiteX33" fmla="*/ 3495646 w 3715411"/>
                <a:gd name="connsiteY33" fmla="*/ 322558 h 4054379"/>
                <a:gd name="connsiteX34" fmla="*/ 3147303 w 3715411"/>
                <a:gd name="connsiteY34" fmla="*/ 87427 h 4054379"/>
                <a:gd name="connsiteX35" fmla="*/ 2398366 w 3715411"/>
                <a:gd name="connsiteY35" fmla="*/ 341 h 4054379"/>
                <a:gd name="connsiteX36" fmla="*/ 2093566 w 3715411"/>
                <a:gd name="connsiteY36" fmla="*/ 87427 h 4054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3715411" h="4054379">
                  <a:moveTo>
                    <a:pt x="2093566" y="87427"/>
                  </a:moveTo>
                  <a:cubicBezTo>
                    <a:pt x="1971646" y="107747"/>
                    <a:pt x="1778606" y="103393"/>
                    <a:pt x="1666846" y="122261"/>
                  </a:cubicBezTo>
                  <a:cubicBezTo>
                    <a:pt x="1555086" y="141129"/>
                    <a:pt x="1423006" y="200638"/>
                    <a:pt x="1423006" y="200638"/>
                  </a:cubicBezTo>
                  <a:cubicBezTo>
                    <a:pt x="1325760" y="231118"/>
                    <a:pt x="1170457" y="242729"/>
                    <a:pt x="1083371" y="305141"/>
                  </a:cubicBezTo>
                  <a:cubicBezTo>
                    <a:pt x="996285" y="367553"/>
                    <a:pt x="930971" y="479313"/>
                    <a:pt x="900491" y="575107"/>
                  </a:cubicBezTo>
                  <a:cubicBezTo>
                    <a:pt x="870011" y="670901"/>
                    <a:pt x="907748" y="765244"/>
                    <a:pt x="900491" y="879907"/>
                  </a:cubicBezTo>
                  <a:cubicBezTo>
                    <a:pt x="893234" y="994570"/>
                    <a:pt x="878719" y="1187610"/>
                    <a:pt x="856948" y="1263084"/>
                  </a:cubicBezTo>
                  <a:cubicBezTo>
                    <a:pt x="835177" y="1338558"/>
                    <a:pt x="819211" y="1310981"/>
                    <a:pt x="769863" y="1332752"/>
                  </a:cubicBezTo>
                  <a:cubicBezTo>
                    <a:pt x="720515" y="1354523"/>
                    <a:pt x="617463" y="1361781"/>
                    <a:pt x="560857" y="1393712"/>
                  </a:cubicBezTo>
                  <a:cubicBezTo>
                    <a:pt x="504251" y="1425643"/>
                    <a:pt x="463611" y="1470638"/>
                    <a:pt x="430228" y="1524341"/>
                  </a:cubicBezTo>
                  <a:cubicBezTo>
                    <a:pt x="396845" y="1578044"/>
                    <a:pt x="364914" y="1625942"/>
                    <a:pt x="360560" y="1715930"/>
                  </a:cubicBezTo>
                  <a:cubicBezTo>
                    <a:pt x="356206" y="1805919"/>
                    <a:pt x="382332" y="1982992"/>
                    <a:pt x="404103" y="2064272"/>
                  </a:cubicBezTo>
                  <a:cubicBezTo>
                    <a:pt x="425874" y="2145552"/>
                    <a:pt x="422971" y="2148456"/>
                    <a:pt x="491188" y="2203610"/>
                  </a:cubicBezTo>
                  <a:cubicBezTo>
                    <a:pt x="559405" y="2258764"/>
                    <a:pt x="729223" y="2335690"/>
                    <a:pt x="813406" y="2395198"/>
                  </a:cubicBezTo>
                  <a:cubicBezTo>
                    <a:pt x="897589" y="2454706"/>
                    <a:pt x="960000" y="2508410"/>
                    <a:pt x="996286" y="2560661"/>
                  </a:cubicBezTo>
                  <a:cubicBezTo>
                    <a:pt x="1032572" y="2612912"/>
                    <a:pt x="1028217" y="2657907"/>
                    <a:pt x="1031120" y="2708707"/>
                  </a:cubicBezTo>
                  <a:cubicBezTo>
                    <a:pt x="1034023" y="2759507"/>
                    <a:pt x="1064503" y="2797244"/>
                    <a:pt x="1013703" y="2865461"/>
                  </a:cubicBezTo>
                  <a:cubicBezTo>
                    <a:pt x="962903" y="2933678"/>
                    <a:pt x="823566" y="3042536"/>
                    <a:pt x="726320" y="3118010"/>
                  </a:cubicBezTo>
                  <a:cubicBezTo>
                    <a:pt x="629074" y="3193484"/>
                    <a:pt x="526022" y="3260250"/>
                    <a:pt x="430228" y="3318307"/>
                  </a:cubicBezTo>
                  <a:cubicBezTo>
                    <a:pt x="334434" y="3376364"/>
                    <a:pt x="212514" y="3419906"/>
                    <a:pt x="151554" y="3466352"/>
                  </a:cubicBezTo>
                  <a:cubicBezTo>
                    <a:pt x="90594" y="3512798"/>
                    <a:pt x="87691" y="3537472"/>
                    <a:pt x="64468" y="3596981"/>
                  </a:cubicBezTo>
                  <a:cubicBezTo>
                    <a:pt x="41245" y="3656490"/>
                    <a:pt x="3837" y="3749721"/>
                    <a:pt x="12217" y="3823404"/>
                  </a:cubicBezTo>
                  <a:cubicBezTo>
                    <a:pt x="20597" y="3897087"/>
                    <a:pt x="-62323" y="4004247"/>
                    <a:pt x="114751" y="4039081"/>
                  </a:cubicBezTo>
                  <a:cubicBezTo>
                    <a:pt x="291825" y="4073915"/>
                    <a:pt x="823238" y="4039328"/>
                    <a:pt x="1074663" y="4032410"/>
                  </a:cubicBezTo>
                  <a:cubicBezTo>
                    <a:pt x="1326088" y="4025492"/>
                    <a:pt x="1431715" y="4023701"/>
                    <a:pt x="1623303" y="3997575"/>
                  </a:cubicBezTo>
                  <a:cubicBezTo>
                    <a:pt x="1814891" y="3971449"/>
                    <a:pt x="2071794" y="3940969"/>
                    <a:pt x="2224194" y="3875655"/>
                  </a:cubicBezTo>
                  <a:cubicBezTo>
                    <a:pt x="2376594" y="3810341"/>
                    <a:pt x="2389657" y="3710193"/>
                    <a:pt x="2537703" y="3605690"/>
                  </a:cubicBezTo>
                  <a:cubicBezTo>
                    <a:pt x="2685749" y="3501187"/>
                    <a:pt x="2971679" y="3393781"/>
                    <a:pt x="3112468" y="3248638"/>
                  </a:cubicBezTo>
                  <a:cubicBezTo>
                    <a:pt x="3253257" y="3103495"/>
                    <a:pt x="3298251" y="2923518"/>
                    <a:pt x="3382434" y="2734832"/>
                  </a:cubicBezTo>
                  <a:cubicBezTo>
                    <a:pt x="3466617" y="2546146"/>
                    <a:pt x="3601600" y="2299404"/>
                    <a:pt x="3617566" y="2116524"/>
                  </a:cubicBezTo>
                  <a:cubicBezTo>
                    <a:pt x="3633532" y="1933644"/>
                    <a:pt x="3495769" y="1787092"/>
                    <a:pt x="3478228" y="1637552"/>
                  </a:cubicBezTo>
                  <a:cubicBezTo>
                    <a:pt x="3460688" y="1488013"/>
                    <a:pt x="3472798" y="1361315"/>
                    <a:pt x="3512323" y="1219287"/>
                  </a:cubicBezTo>
                  <a:cubicBezTo>
                    <a:pt x="3551848" y="1077259"/>
                    <a:pt x="3718156" y="934841"/>
                    <a:pt x="3715377" y="785386"/>
                  </a:cubicBezTo>
                  <a:cubicBezTo>
                    <a:pt x="3712598" y="635931"/>
                    <a:pt x="3590325" y="438885"/>
                    <a:pt x="3495646" y="322558"/>
                  </a:cubicBezTo>
                  <a:cubicBezTo>
                    <a:pt x="3400967" y="206231"/>
                    <a:pt x="3330183" y="141130"/>
                    <a:pt x="3147303" y="87427"/>
                  </a:cubicBezTo>
                  <a:cubicBezTo>
                    <a:pt x="2964423" y="33724"/>
                    <a:pt x="2571086" y="-4013"/>
                    <a:pt x="2398366" y="341"/>
                  </a:cubicBezTo>
                  <a:cubicBezTo>
                    <a:pt x="2225646" y="4695"/>
                    <a:pt x="2215486" y="67107"/>
                    <a:pt x="2093566" y="87427"/>
                  </a:cubicBezTo>
                  <a:close/>
                </a:path>
              </a:pathLst>
            </a:cu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3C2930C-9841-4384-A6F7-1099148C4B61}"/>
                </a:ext>
              </a:extLst>
            </p:cNvPr>
            <p:cNvSpPr/>
            <p:nvPr/>
          </p:nvSpPr>
          <p:spPr>
            <a:xfrm>
              <a:off x="3625609" y="1388317"/>
              <a:ext cx="2470662" cy="3062792"/>
            </a:xfrm>
            <a:custGeom>
              <a:avLst/>
              <a:gdLst>
                <a:gd name="connsiteX0" fmla="*/ 0 w 2796880"/>
                <a:gd name="connsiteY0" fmla="*/ 3666309 h 3666309"/>
                <a:gd name="connsiteX1" fmla="*/ 1018903 w 2796880"/>
                <a:gd name="connsiteY1" fmla="*/ 3483429 h 3666309"/>
                <a:gd name="connsiteX2" fmla="*/ 1820091 w 2796880"/>
                <a:gd name="connsiteY2" fmla="*/ 3204755 h 3666309"/>
                <a:gd name="connsiteX3" fmla="*/ 2386149 w 2796880"/>
                <a:gd name="connsiteY3" fmla="*/ 2647406 h 3666309"/>
                <a:gd name="connsiteX4" fmla="*/ 2717074 w 2796880"/>
                <a:gd name="connsiteY4" fmla="*/ 1933303 h 3666309"/>
                <a:gd name="connsiteX5" fmla="*/ 2786743 w 2796880"/>
                <a:gd name="connsiteY5" fmla="*/ 1314995 h 3666309"/>
                <a:gd name="connsiteX6" fmla="*/ 2551611 w 2796880"/>
                <a:gd name="connsiteY6" fmla="*/ 766355 h 3666309"/>
                <a:gd name="connsiteX7" fmla="*/ 1837509 w 2796880"/>
                <a:gd name="connsiteY7" fmla="*/ 365760 h 3666309"/>
                <a:gd name="connsiteX8" fmla="*/ 1419497 w 2796880"/>
                <a:gd name="connsiteY8" fmla="*/ 313509 h 3666309"/>
                <a:gd name="connsiteX9" fmla="*/ 1210491 w 2796880"/>
                <a:gd name="connsiteY9" fmla="*/ 156755 h 3666309"/>
                <a:gd name="connsiteX10" fmla="*/ 1140823 w 2796880"/>
                <a:gd name="connsiteY10" fmla="*/ 0 h 3666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96880" h="3666309">
                  <a:moveTo>
                    <a:pt x="0" y="3666309"/>
                  </a:moveTo>
                  <a:cubicBezTo>
                    <a:pt x="357777" y="3613332"/>
                    <a:pt x="715555" y="3560355"/>
                    <a:pt x="1018903" y="3483429"/>
                  </a:cubicBezTo>
                  <a:cubicBezTo>
                    <a:pt x="1322251" y="3406503"/>
                    <a:pt x="1592217" y="3344092"/>
                    <a:pt x="1820091" y="3204755"/>
                  </a:cubicBezTo>
                  <a:cubicBezTo>
                    <a:pt x="2047965" y="3065418"/>
                    <a:pt x="2236652" y="2859315"/>
                    <a:pt x="2386149" y="2647406"/>
                  </a:cubicBezTo>
                  <a:cubicBezTo>
                    <a:pt x="2535646" y="2435497"/>
                    <a:pt x="2650308" y="2155371"/>
                    <a:pt x="2717074" y="1933303"/>
                  </a:cubicBezTo>
                  <a:cubicBezTo>
                    <a:pt x="2783840" y="1711234"/>
                    <a:pt x="2814320" y="1509486"/>
                    <a:pt x="2786743" y="1314995"/>
                  </a:cubicBezTo>
                  <a:cubicBezTo>
                    <a:pt x="2759166" y="1120504"/>
                    <a:pt x="2709817" y="924561"/>
                    <a:pt x="2551611" y="766355"/>
                  </a:cubicBezTo>
                  <a:cubicBezTo>
                    <a:pt x="2393405" y="608149"/>
                    <a:pt x="2026195" y="441234"/>
                    <a:pt x="1837509" y="365760"/>
                  </a:cubicBezTo>
                  <a:cubicBezTo>
                    <a:pt x="1648823" y="290286"/>
                    <a:pt x="1524000" y="348343"/>
                    <a:pt x="1419497" y="313509"/>
                  </a:cubicBezTo>
                  <a:cubicBezTo>
                    <a:pt x="1314994" y="278675"/>
                    <a:pt x="1256937" y="209006"/>
                    <a:pt x="1210491" y="156755"/>
                  </a:cubicBezTo>
                  <a:cubicBezTo>
                    <a:pt x="1164045" y="104504"/>
                    <a:pt x="1152434" y="52252"/>
                    <a:pt x="1140823" y="0"/>
                  </a:cubicBezTo>
                </a:path>
              </a:pathLst>
            </a:custGeom>
            <a:ln>
              <a:solidFill>
                <a:schemeClr val="accent1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BD9891C9-34F5-481D-AA44-7FA79998EBEB}"/>
                </a:ext>
              </a:extLst>
            </p:cNvPr>
            <p:cNvSpPr/>
            <p:nvPr/>
          </p:nvSpPr>
          <p:spPr>
            <a:xfrm>
              <a:off x="4125643" y="1497443"/>
              <a:ext cx="538498" cy="1498658"/>
            </a:xfrm>
            <a:custGeom>
              <a:avLst/>
              <a:gdLst>
                <a:gd name="connsiteX0" fmla="*/ 0 w 609600"/>
                <a:gd name="connsiteY0" fmla="*/ 1793966 h 1793966"/>
                <a:gd name="connsiteX1" fmla="*/ 435429 w 609600"/>
                <a:gd name="connsiteY1" fmla="*/ 1402080 h 1793966"/>
                <a:gd name="connsiteX2" fmla="*/ 531223 w 609600"/>
                <a:gd name="connsiteY2" fmla="*/ 940526 h 1793966"/>
                <a:gd name="connsiteX3" fmla="*/ 269966 w 609600"/>
                <a:gd name="connsiteY3" fmla="*/ 452846 h 1793966"/>
                <a:gd name="connsiteX4" fmla="*/ 261257 w 609600"/>
                <a:gd name="connsiteY4" fmla="*/ 174171 h 1793966"/>
                <a:gd name="connsiteX5" fmla="*/ 418012 w 609600"/>
                <a:gd name="connsiteY5" fmla="*/ 60960 h 1793966"/>
                <a:gd name="connsiteX6" fmla="*/ 609600 w 609600"/>
                <a:gd name="connsiteY6" fmla="*/ 0 h 1793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600" h="1793966">
                  <a:moveTo>
                    <a:pt x="0" y="1793966"/>
                  </a:moveTo>
                  <a:cubicBezTo>
                    <a:pt x="173446" y="1669143"/>
                    <a:pt x="346892" y="1544320"/>
                    <a:pt x="435429" y="1402080"/>
                  </a:cubicBezTo>
                  <a:cubicBezTo>
                    <a:pt x="523966" y="1259840"/>
                    <a:pt x="558800" y="1098732"/>
                    <a:pt x="531223" y="940526"/>
                  </a:cubicBezTo>
                  <a:cubicBezTo>
                    <a:pt x="503646" y="782320"/>
                    <a:pt x="314960" y="580572"/>
                    <a:pt x="269966" y="452846"/>
                  </a:cubicBezTo>
                  <a:cubicBezTo>
                    <a:pt x="224972" y="325120"/>
                    <a:pt x="236583" y="239485"/>
                    <a:pt x="261257" y="174171"/>
                  </a:cubicBezTo>
                  <a:cubicBezTo>
                    <a:pt x="285931" y="108857"/>
                    <a:pt x="359955" y="89988"/>
                    <a:pt x="418012" y="60960"/>
                  </a:cubicBezTo>
                  <a:cubicBezTo>
                    <a:pt x="476069" y="31931"/>
                    <a:pt x="542834" y="15965"/>
                    <a:pt x="609600" y="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64D09754-FF45-496B-B963-0F641EA504E6}"/>
                </a:ext>
              </a:extLst>
            </p:cNvPr>
            <p:cNvSpPr/>
            <p:nvPr/>
          </p:nvSpPr>
          <p:spPr>
            <a:xfrm>
              <a:off x="4933391" y="1701144"/>
              <a:ext cx="338485" cy="1374982"/>
            </a:xfrm>
            <a:custGeom>
              <a:avLst/>
              <a:gdLst>
                <a:gd name="connsiteX0" fmla="*/ 383177 w 383177"/>
                <a:gd name="connsiteY0" fmla="*/ 0 h 1645920"/>
                <a:gd name="connsiteX1" fmla="*/ 130629 w 383177"/>
                <a:gd name="connsiteY1" fmla="*/ 461555 h 1645920"/>
                <a:gd name="connsiteX2" fmla="*/ 60960 w 383177"/>
                <a:gd name="connsiteY2" fmla="*/ 896983 h 1645920"/>
                <a:gd name="connsiteX3" fmla="*/ 182880 w 383177"/>
                <a:gd name="connsiteY3" fmla="*/ 1245326 h 1645920"/>
                <a:gd name="connsiteX4" fmla="*/ 0 w 383177"/>
                <a:gd name="connsiteY4" fmla="*/ 1645920 h 1645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177" h="1645920">
                  <a:moveTo>
                    <a:pt x="383177" y="0"/>
                  </a:moveTo>
                  <a:cubicBezTo>
                    <a:pt x="283754" y="156029"/>
                    <a:pt x="184332" y="312058"/>
                    <a:pt x="130629" y="461555"/>
                  </a:cubicBezTo>
                  <a:cubicBezTo>
                    <a:pt x="76926" y="611052"/>
                    <a:pt x="52251" y="766355"/>
                    <a:pt x="60960" y="896983"/>
                  </a:cubicBezTo>
                  <a:cubicBezTo>
                    <a:pt x="69668" y="1027612"/>
                    <a:pt x="193040" y="1120503"/>
                    <a:pt x="182880" y="1245326"/>
                  </a:cubicBezTo>
                  <a:cubicBezTo>
                    <a:pt x="172720" y="1370149"/>
                    <a:pt x="86360" y="1508034"/>
                    <a:pt x="0" y="164592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C2104EAD-ACCE-4D1B-9B80-26151070F9BD}"/>
                </a:ext>
              </a:extLst>
            </p:cNvPr>
            <p:cNvSpPr/>
            <p:nvPr/>
          </p:nvSpPr>
          <p:spPr>
            <a:xfrm>
              <a:off x="5787294" y="1912120"/>
              <a:ext cx="753898" cy="110398"/>
            </a:xfrm>
            <a:custGeom>
              <a:avLst/>
              <a:gdLst>
                <a:gd name="connsiteX0" fmla="*/ 0 w 853440"/>
                <a:gd name="connsiteY0" fmla="*/ 43542 h 132152"/>
                <a:gd name="connsiteX1" fmla="*/ 400595 w 853440"/>
                <a:gd name="connsiteY1" fmla="*/ 69668 h 132152"/>
                <a:gd name="connsiteX2" fmla="*/ 670560 w 853440"/>
                <a:gd name="connsiteY2" fmla="*/ 130628 h 132152"/>
                <a:gd name="connsiteX3" fmla="*/ 853440 w 853440"/>
                <a:gd name="connsiteY3" fmla="*/ 0 h 132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3440" h="132152">
                  <a:moveTo>
                    <a:pt x="0" y="43542"/>
                  </a:moveTo>
                  <a:cubicBezTo>
                    <a:pt x="144417" y="49348"/>
                    <a:pt x="288835" y="55154"/>
                    <a:pt x="400595" y="69668"/>
                  </a:cubicBezTo>
                  <a:cubicBezTo>
                    <a:pt x="512355" y="84182"/>
                    <a:pt x="595086" y="142239"/>
                    <a:pt x="670560" y="130628"/>
                  </a:cubicBezTo>
                  <a:cubicBezTo>
                    <a:pt x="746034" y="119017"/>
                    <a:pt x="799737" y="59508"/>
                    <a:pt x="853440" y="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03FECCC-F547-4632-A124-B08F0855933C}"/>
                </a:ext>
              </a:extLst>
            </p:cNvPr>
            <p:cNvSpPr/>
            <p:nvPr/>
          </p:nvSpPr>
          <p:spPr>
            <a:xfrm>
              <a:off x="4387200" y="3468979"/>
              <a:ext cx="538498" cy="29838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CE4C7D31-5F10-470D-95B7-6CCA40DB4F8C}"/>
                </a:ext>
              </a:extLst>
            </p:cNvPr>
            <p:cNvSpPr/>
            <p:nvPr/>
          </p:nvSpPr>
          <p:spPr>
            <a:xfrm>
              <a:off x="4988401" y="3468979"/>
              <a:ext cx="538498" cy="29838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56F936F4-34A2-4354-AE79-F990479CB648}"/>
                </a:ext>
              </a:extLst>
            </p:cNvPr>
            <p:cNvSpPr/>
            <p:nvPr/>
          </p:nvSpPr>
          <p:spPr>
            <a:xfrm>
              <a:off x="5591179" y="3468979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4725590-8737-4AE7-87CB-A0CA97002BA8}"/>
                </a:ext>
              </a:extLst>
            </p:cNvPr>
            <p:cNvSpPr/>
            <p:nvPr/>
          </p:nvSpPr>
          <p:spPr>
            <a:xfrm>
              <a:off x="4387200" y="3115347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14BD57B-8D09-42C3-A53B-62B9C3F24445}"/>
                </a:ext>
              </a:extLst>
            </p:cNvPr>
            <p:cNvSpPr/>
            <p:nvPr/>
          </p:nvSpPr>
          <p:spPr>
            <a:xfrm>
              <a:off x="4988401" y="3115347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C85A9AE-2647-40E0-A622-DE17B095DD5D}"/>
                </a:ext>
              </a:extLst>
            </p:cNvPr>
            <p:cNvSpPr/>
            <p:nvPr/>
          </p:nvSpPr>
          <p:spPr>
            <a:xfrm>
              <a:off x="5591179" y="3115347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5D4F1C99-D907-4F45-BA07-A9CECE7E142A}"/>
                </a:ext>
              </a:extLst>
            </p:cNvPr>
            <p:cNvSpPr/>
            <p:nvPr/>
          </p:nvSpPr>
          <p:spPr>
            <a:xfrm>
              <a:off x="4387200" y="2736936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8C98FCEF-1DA8-4F05-B0EB-0D0BA673CE5D}"/>
                </a:ext>
              </a:extLst>
            </p:cNvPr>
            <p:cNvSpPr/>
            <p:nvPr/>
          </p:nvSpPr>
          <p:spPr>
            <a:xfrm>
              <a:off x="4988401" y="2736936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4DC85686-894C-4D6E-8B99-6AE65AB117F3}"/>
                </a:ext>
              </a:extLst>
            </p:cNvPr>
            <p:cNvSpPr/>
            <p:nvPr/>
          </p:nvSpPr>
          <p:spPr>
            <a:xfrm>
              <a:off x="5591179" y="2736936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E9E5EA3-ED44-4C6B-8EAB-A2BDA8F2558D}"/>
                </a:ext>
              </a:extLst>
            </p:cNvPr>
            <p:cNvSpPr/>
            <p:nvPr/>
          </p:nvSpPr>
          <p:spPr>
            <a:xfrm>
              <a:off x="5300179" y="1352857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5DCC7349-9B3F-450B-9594-6F269C083DAA}"/>
                </a:ext>
              </a:extLst>
            </p:cNvPr>
            <p:cNvSpPr/>
            <p:nvPr/>
          </p:nvSpPr>
          <p:spPr>
            <a:xfrm>
              <a:off x="4182378" y="2200261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A7B87A2-E5DE-4F1E-8244-96A8EC57B118}"/>
                </a:ext>
              </a:extLst>
            </p:cNvPr>
            <p:cNvSpPr/>
            <p:nvPr/>
          </p:nvSpPr>
          <p:spPr>
            <a:xfrm>
              <a:off x="5145575" y="2249345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84610BEF-D411-4360-94CA-D0A03CCF8B15}"/>
                </a:ext>
              </a:extLst>
            </p:cNvPr>
            <p:cNvSpPr/>
            <p:nvPr/>
          </p:nvSpPr>
          <p:spPr>
            <a:xfrm>
              <a:off x="5911038" y="1586112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pic>
        <p:nvPicPr>
          <p:cNvPr id="43" name="Graphic 42" descr="Map compass">
            <a:extLst>
              <a:ext uri="{FF2B5EF4-FFF2-40B4-BE49-F238E27FC236}">
                <a16:creationId xmlns:a16="http://schemas.microsoft.com/office/drawing/2014/main" id="{DB381C0F-CC79-4181-B3E6-CE01523AE0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364105" y="3446094"/>
            <a:ext cx="318011" cy="300740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336F726D-84E8-40F9-ADB6-266FB2FA1F71}"/>
              </a:ext>
            </a:extLst>
          </p:cNvPr>
          <p:cNvSpPr txBox="1"/>
          <p:nvPr/>
        </p:nvSpPr>
        <p:spPr>
          <a:xfrm>
            <a:off x="9345185" y="3076126"/>
            <a:ext cx="294819" cy="3085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chemeClr val="accent1"/>
                </a:solidFill>
              </a:rPr>
              <a:t>N</a:t>
            </a:r>
          </a:p>
        </p:txBody>
      </p:sp>
      <p:sp>
        <p:nvSpPr>
          <p:cNvPr id="62" name="Flowchart: Extract 61">
            <a:extLst>
              <a:ext uri="{FF2B5EF4-FFF2-40B4-BE49-F238E27FC236}">
                <a16:creationId xmlns:a16="http://schemas.microsoft.com/office/drawing/2014/main" id="{7607E503-7C4E-4B9D-93A9-509E2108790B}"/>
              </a:ext>
            </a:extLst>
          </p:cNvPr>
          <p:cNvSpPr/>
          <p:nvPr/>
        </p:nvSpPr>
        <p:spPr>
          <a:xfrm rot="16200000">
            <a:off x="9681013" y="3191254"/>
            <a:ext cx="268556" cy="96607"/>
          </a:xfrm>
          <a:prstGeom prst="flowChartExtra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6295ABE3-E73E-49CF-A065-8BE7C4B55E02}"/>
              </a:ext>
            </a:extLst>
          </p:cNvPr>
          <p:cNvGrpSpPr/>
          <p:nvPr/>
        </p:nvGrpSpPr>
        <p:grpSpPr>
          <a:xfrm>
            <a:off x="2972" y="-31959"/>
            <a:ext cx="12192001" cy="430887"/>
            <a:chOff x="0" y="2909500"/>
            <a:chExt cx="12192001" cy="430887"/>
          </a:xfrm>
        </p:grpSpPr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8D5BD3F6-2D74-4063-B10E-540114A998EE}"/>
                </a:ext>
              </a:extLst>
            </p:cNvPr>
            <p:cNvSpPr/>
            <p:nvPr/>
          </p:nvSpPr>
          <p:spPr>
            <a:xfrm>
              <a:off x="0" y="2939749"/>
              <a:ext cx="12192001" cy="36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93" name="Picture 2" descr="Related image">
              <a:extLst>
                <a:ext uri="{FF2B5EF4-FFF2-40B4-BE49-F238E27FC236}">
                  <a16:creationId xmlns:a16="http://schemas.microsoft.com/office/drawing/2014/main" id="{9012132D-3AF5-4409-B508-B500AC96F4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70182" y="2939749"/>
              <a:ext cx="381187" cy="3811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B45079A4-C082-48F7-8103-5A0960BF47B8}"/>
                </a:ext>
              </a:extLst>
            </p:cNvPr>
            <p:cNvSpPr txBox="1"/>
            <p:nvPr/>
          </p:nvSpPr>
          <p:spPr>
            <a:xfrm>
              <a:off x="9050284" y="2909500"/>
              <a:ext cx="275240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CA" sz="1100" dirty="0">
                  <a:solidFill>
                    <a:schemeClr val="bg1"/>
                  </a:solidFill>
                  <a:hlinkClick r:id="rId8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shawn-uoguelph@email.ca</a:t>
              </a:r>
              <a:r>
                <a:rPr lang="en-CA" sz="1100" dirty="0">
                  <a:solidFill>
                    <a:schemeClr val="bg1"/>
                  </a:solidFill>
                </a:rPr>
                <a:t> (admin)</a:t>
              </a:r>
            </a:p>
            <a:p>
              <a:pPr algn="r"/>
              <a:r>
                <a:rPr lang="en-CA" sz="1100" dirty="0">
                  <a:solidFill>
                    <a:schemeClr val="bg1"/>
                  </a:solidFill>
                </a:rPr>
                <a:t>UNIVERSITY OF GUELPH</a:t>
              </a:r>
            </a:p>
          </p:txBody>
        </p:sp>
        <p:pic>
          <p:nvPicPr>
            <p:cNvPr id="95" name="Graphic 94" descr="Smiling face with no fill">
              <a:extLst>
                <a:ext uri="{FF2B5EF4-FFF2-40B4-BE49-F238E27FC236}">
                  <a16:creationId xmlns:a16="http://schemas.microsoft.com/office/drawing/2014/main" id="{E62F91EE-339C-4843-8CA2-C1CD563F17D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232138" y="2951232"/>
              <a:ext cx="288000" cy="288000"/>
            </a:xfrm>
            <a:prstGeom prst="rect">
              <a:avLst/>
            </a:prstGeom>
          </p:spPr>
        </p:pic>
        <p:pic>
          <p:nvPicPr>
            <p:cNvPr id="96" name="Graphic 95" descr="Question mark">
              <a:extLst>
                <a:ext uri="{FF2B5EF4-FFF2-40B4-BE49-F238E27FC236}">
                  <a16:creationId xmlns:a16="http://schemas.microsoft.com/office/drawing/2014/main" id="{CD57FEE1-E177-44E3-B44A-246F80B5DF9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8760798" y="2962471"/>
              <a:ext cx="288000" cy="288000"/>
            </a:xfrm>
            <a:prstGeom prst="rect">
              <a:avLst/>
            </a:prstGeom>
          </p:spPr>
        </p:pic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65476391-437B-4289-A3A7-832D286EF9E1}"/>
                </a:ext>
              </a:extLst>
            </p:cNvPr>
            <p:cNvSpPr/>
            <p:nvPr/>
          </p:nvSpPr>
          <p:spPr>
            <a:xfrm>
              <a:off x="101210" y="2962472"/>
              <a:ext cx="288000" cy="288000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CA" sz="700" dirty="0"/>
                <a:t>Logo</a:t>
              </a:r>
              <a:endParaRPr lang="en-CA" sz="600" dirty="0"/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80A99E68-5D11-414D-92E9-E793E3340E0B}"/>
                </a:ext>
              </a:extLst>
            </p:cNvPr>
            <p:cNvSpPr txBox="1"/>
            <p:nvPr/>
          </p:nvSpPr>
          <p:spPr>
            <a:xfrm>
              <a:off x="383364" y="2983448"/>
              <a:ext cx="26078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200" dirty="0">
                  <a:solidFill>
                    <a:schemeClr val="bg1"/>
                  </a:solidFill>
                </a:rPr>
                <a:t>University of Guelph ESAT</a:t>
              </a:r>
            </a:p>
          </p:txBody>
        </p:sp>
      </p:grpSp>
      <p:graphicFrame>
        <p:nvGraphicFramePr>
          <p:cNvPr id="70" name="Table 69">
            <a:extLst>
              <a:ext uri="{FF2B5EF4-FFF2-40B4-BE49-F238E27FC236}">
                <a16:creationId xmlns:a16="http://schemas.microsoft.com/office/drawing/2014/main" id="{A026E1AA-6F54-4659-A81E-B238770A47E9}"/>
              </a:ext>
            </a:extLst>
          </p:cNvPr>
          <p:cNvGraphicFramePr>
            <a:graphicFrameLocks noGrp="1"/>
          </p:cNvGraphicFramePr>
          <p:nvPr/>
        </p:nvGraphicFramePr>
        <p:xfrm>
          <a:off x="8192655" y="429469"/>
          <a:ext cx="1622636" cy="228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1318">
                  <a:extLst>
                    <a:ext uri="{9D8B030D-6E8A-4147-A177-3AD203B41FA5}">
                      <a16:colId xmlns:a16="http://schemas.microsoft.com/office/drawing/2014/main" val="1294337786"/>
                    </a:ext>
                  </a:extLst>
                </a:gridCol>
                <a:gridCol w="811318">
                  <a:extLst>
                    <a:ext uri="{9D8B030D-6E8A-4147-A177-3AD203B41FA5}">
                      <a16:colId xmlns:a16="http://schemas.microsoft.com/office/drawing/2014/main" val="2005279972"/>
                    </a:ext>
                  </a:extLst>
                </a:gridCol>
              </a:tblGrid>
              <a:tr h="186890"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Map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Satellite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041495"/>
                  </a:ext>
                </a:extLst>
              </a:tr>
            </a:tbl>
          </a:graphicData>
        </a:graphic>
      </p:graphicFrame>
      <p:sp>
        <p:nvSpPr>
          <p:cNvPr id="77" name="Rectangle 76">
            <a:extLst>
              <a:ext uri="{FF2B5EF4-FFF2-40B4-BE49-F238E27FC236}">
                <a16:creationId xmlns:a16="http://schemas.microsoft.com/office/drawing/2014/main" id="{AACFA92C-E0FE-4E3E-966F-9F4C7D56679B}"/>
              </a:ext>
            </a:extLst>
          </p:cNvPr>
          <p:cNvSpPr/>
          <p:nvPr/>
        </p:nvSpPr>
        <p:spPr>
          <a:xfrm>
            <a:off x="9975184" y="6317815"/>
            <a:ext cx="2069220" cy="4095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50" b="1" dirty="0"/>
              <a:t>Run Intelligent Selection </a:t>
            </a:r>
            <a:r>
              <a:rPr lang="en-CA" sz="1050" b="1" baseline="30000" dirty="0"/>
              <a:t>(?)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88B42B23-71F4-4407-B8E7-906781A97443}"/>
              </a:ext>
            </a:extLst>
          </p:cNvPr>
          <p:cNvSpPr txBox="1"/>
          <p:nvPr/>
        </p:nvSpPr>
        <p:spPr>
          <a:xfrm>
            <a:off x="9907553" y="1390241"/>
            <a:ext cx="96042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100" b="1" dirty="0"/>
              <a:t>Constraint </a:t>
            </a:r>
            <a:r>
              <a:rPr lang="en-CA" sz="1100" b="1" baseline="30000" dirty="0"/>
              <a:t>(?)</a:t>
            </a: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E7960F11-7391-4218-B1AA-FDD528D4AF29}"/>
              </a:ext>
            </a:extLst>
          </p:cNvPr>
          <p:cNvGrpSpPr/>
          <p:nvPr/>
        </p:nvGrpSpPr>
        <p:grpSpPr>
          <a:xfrm>
            <a:off x="10843266" y="1388465"/>
            <a:ext cx="1243852" cy="254021"/>
            <a:chOff x="5579169" y="1869065"/>
            <a:chExt cx="2438400" cy="511413"/>
          </a:xfrm>
        </p:grpSpPr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DB01A5D1-5497-411D-A4F6-F0BD21CC0B4A}"/>
                </a:ext>
              </a:extLst>
            </p:cNvPr>
            <p:cNvSpPr/>
            <p:nvPr/>
          </p:nvSpPr>
          <p:spPr>
            <a:xfrm>
              <a:off x="5579169" y="1869065"/>
              <a:ext cx="2438400" cy="51141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000" dirty="0"/>
                <a:t>Budget</a:t>
              </a:r>
            </a:p>
          </p:txBody>
        </p:sp>
        <p:sp>
          <p:nvSpPr>
            <p:cNvPr id="81" name="Isosceles Triangle 80">
              <a:extLst>
                <a:ext uri="{FF2B5EF4-FFF2-40B4-BE49-F238E27FC236}">
                  <a16:creationId xmlns:a16="http://schemas.microsoft.com/office/drawing/2014/main" id="{78362CC4-63C3-4984-AD98-53ED6EC80665}"/>
                </a:ext>
              </a:extLst>
            </p:cNvPr>
            <p:cNvSpPr/>
            <p:nvPr/>
          </p:nvSpPr>
          <p:spPr>
            <a:xfrm rot="10800000">
              <a:off x="7784931" y="2057208"/>
              <a:ext cx="144000" cy="143999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200"/>
            </a:p>
          </p:txBody>
        </p:sp>
      </p:grpSp>
      <p:sp>
        <p:nvSpPr>
          <p:cNvPr id="82" name="TextBox 81">
            <a:extLst>
              <a:ext uri="{FF2B5EF4-FFF2-40B4-BE49-F238E27FC236}">
                <a16:creationId xmlns:a16="http://schemas.microsoft.com/office/drawing/2014/main" id="{294FC769-293A-486C-A3CA-8E5D8CF741B7}"/>
              </a:ext>
            </a:extLst>
          </p:cNvPr>
          <p:cNvSpPr txBox="1"/>
          <p:nvPr/>
        </p:nvSpPr>
        <p:spPr>
          <a:xfrm>
            <a:off x="9860361" y="1827836"/>
            <a:ext cx="9829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100" b="1" dirty="0"/>
              <a:t>Target </a:t>
            </a:r>
            <a:r>
              <a:rPr lang="en-CA" sz="1100" b="1" baseline="30000" dirty="0"/>
              <a:t>(?)</a:t>
            </a:r>
          </a:p>
        </p:txBody>
      </p:sp>
      <p:graphicFrame>
        <p:nvGraphicFramePr>
          <p:cNvPr id="84" name="Table 83">
            <a:extLst>
              <a:ext uri="{FF2B5EF4-FFF2-40B4-BE49-F238E27FC236}">
                <a16:creationId xmlns:a16="http://schemas.microsoft.com/office/drawing/2014/main" id="{F378409E-F73D-42BB-97B7-603711C46CD2}"/>
              </a:ext>
            </a:extLst>
          </p:cNvPr>
          <p:cNvGraphicFramePr>
            <a:graphicFrameLocks noGrp="1"/>
          </p:cNvGraphicFramePr>
          <p:nvPr/>
        </p:nvGraphicFramePr>
        <p:xfrm>
          <a:off x="9977993" y="2599666"/>
          <a:ext cx="2176348" cy="14135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4596">
                  <a:extLst>
                    <a:ext uri="{9D8B030D-6E8A-4147-A177-3AD203B41FA5}">
                      <a16:colId xmlns:a16="http://schemas.microsoft.com/office/drawing/2014/main" val="1749140271"/>
                    </a:ext>
                  </a:extLst>
                </a:gridCol>
                <a:gridCol w="759681">
                  <a:extLst>
                    <a:ext uri="{9D8B030D-6E8A-4147-A177-3AD203B41FA5}">
                      <a16:colId xmlns:a16="http://schemas.microsoft.com/office/drawing/2014/main" val="4226717433"/>
                    </a:ext>
                  </a:extLst>
                </a:gridCol>
                <a:gridCol w="1122071">
                  <a:extLst>
                    <a:ext uri="{9D8B030D-6E8A-4147-A177-3AD203B41FA5}">
                      <a16:colId xmlns:a16="http://schemas.microsoft.com/office/drawing/2014/main" val="2569481145"/>
                    </a:ext>
                  </a:extLst>
                </a:gridCol>
              </a:tblGrid>
              <a:tr h="353386">
                <a:tc>
                  <a:txBody>
                    <a:bodyPr/>
                    <a:lstStyle/>
                    <a:p>
                      <a:r>
                        <a:rPr lang="en-CA" sz="1000" dirty="0"/>
                        <a:t>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52607"/>
                  </a:ext>
                </a:extLst>
              </a:tr>
              <a:tr h="353386">
                <a:tc>
                  <a:txBody>
                    <a:bodyPr/>
                    <a:lstStyle/>
                    <a:p>
                      <a:r>
                        <a:rPr lang="en-CA" sz="1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Budget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$ 20,000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9618606"/>
                  </a:ext>
                </a:extLst>
              </a:tr>
              <a:tr h="353386"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4527315"/>
                  </a:ext>
                </a:extLst>
              </a:tr>
              <a:tr h="353386"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050421"/>
                  </a:ext>
                </a:extLst>
              </a:tr>
            </a:tbl>
          </a:graphicData>
        </a:graphic>
      </p:graphicFrame>
      <p:sp>
        <p:nvSpPr>
          <p:cNvPr id="85" name="Rectangle 84">
            <a:extLst>
              <a:ext uri="{FF2B5EF4-FFF2-40B4-BE49-F238E27FC236}">
                <a16:creationId xmlns:a16="http://schemas.microsoft.com/office/drawing/2014/main" id="{939BE9A9-EFD7-435B-8BE8-83E686A64E03}"/>
              </a:ext>
            </a:extLst>
          </p:cNvPr>
          <p:cNvSpPr/>
          <p:nvPr/>
        </p:nvSpPr>
        <p:spPr>
          <a:xfrm>
            <a:off x="9977304" y="2257615"/>
            <a:ext cx="1033883" cy="2769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Add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1F4C2B8E-55D9-49FA-A097-F63ABB5572C0}"/>
              </a:ext>
            </a:extLst>
          </p:cNvPr>
          <p:cNvSpPr/>
          <p:nvPr/>
        </p:nvSpPr>
        <p:spPr>
          <a:xfrm>
            <a:off x="11178782" y="2250586"/>
            <a:ext cx="950276" cy="2769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Remove</a:t>
            </a: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49F469F1-239C-4CFF-B961-080087D56ACD}"/>
              </a:ext>
            </a:extLst>
          </p:cNvPr>
          <p:cNvSpPr/>
          <p:nvPr/>
        </p:nvSpPr>
        <p:spPr>
          <a:xfrm>
            <a:off x="9951896" y="904821"/>
            <a:ext cx="200025" cy="192688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100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C5C029B3-D515-4E14-BA45-20EA43AC36F9}"/>
              </a:ext>
            </a:extLst>
          </p:cNvPr>
          <p:cNvSpPr txBox="1"/>
          <p:nvPr/>
        </p:nvSpPr>
        <p:spPr>
          <a:xfrm>
            <a:off x="10145123" y="500220"/>
            <a:ext cx="7228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00" b="1" dirty="0">
                <a:solidFill>
                  <a:schemeClr val="accent1"/>
                </a:solidFill>
              </a:rPr>
              <a:t>Budget </a:t>
            </a:r>
            <a:r>
              <a:rPr lang="en-CA" sz="1000" b="1" baseline="30000" dirty="0">
                <a:solidFill>
                  <a:schemeClr val="accent1"/>
                </a:solidFill>
              </a:rPr>
              <a:t>(?)</a:t>
            </a: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259E0560-AD15-460E-BD77-688088A25546}"/>
              </a:ext>
            </a:extLst>
          </p:cNvPr>
          <p:cNvSpPr/>
          <p:nvPr/>
        </p:nvSpPr>
        <p:spPr>
          <a:xfrm>
            <a:off x="9952318" y="538564"/>
            <a:ext cx="200025" cy="192688"/>
          </a:xfrm>
          <a:prstGeom prst="ellipse">
            <a:avLst/>
          </a:prstGeom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100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67AA7DE2-5F17-46C9-8F58-F808DD2AC738}"/>
              </a:ext>
            </a:extLst>
          </p:cNvPr>
          <p:cNvSpPr txBox="1"/>
          <p:nvPr/>
        </p:nvSpPr>
        <p:spPr>
          <a:xfrm>
            <a:off x="10145123" y="890012"/>
            <a:ext cx="94379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00" dirty="0"/>
              <a:t>Eco-service </a:t>
            </a:r>
            <a:r>
              <a:rPr lang="en-CA" sz="1000" baseline="30000" dirty="0"/>
              <a:t>(?)</a:t>
            </a:r>
            <a:endParaRPr lang="en-CA" sz="1100" baseline="30000" dirty="0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1CE77742-3C6C-4D5B-9C84-7C2B51827996}"/>
              </a:ext>
            </a:extLst>
          </p:cNvPr>
          <p:cNvSpPr/>
          <p:nvPr/>
        </p:nvSpPr>
        <p:spPr>
          <a:xfrm>
            <a:off x="11178782" y="877380"/>
            <a:ext cx="863121" cy="24622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&lt;&lt; Weight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FF4241-3F53-4355-92BA-0CA30F81DA79}"/>
              </a:ext>
            </a:extLst>
          </p:cNvPr>
          <p:cNvSpPr txBox="1"/>
          <p:nvPr/>
        </p:nvSpPr>
        <p:spPr>
          <a:xfrm>
            <a:off x="10843266" y="1848247"/>
            <a:ext cx="12556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CA" sz="1000" dirty="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64429CDE-D253-4E7B-BCA5-845E3253967A}"/>
              </a:ext>
            </a:extLst>
          </p:cNvPr>
          <p:cNvSpPr txBox="1"/>
          <p:nvPr/>
        </p:nvSpPr>
        <p:spPr>
          <a:xfrm>
            <a:off x="584805" y="769356"/>
            <a:ext cx="1555021" cy="16927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lstStyle/>
          <a:p>
            <a:r>
              <a:rPr lang="en-CA" sz="1100" dirty="0"/>
              <a:t>Watershed information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6F8D7000-FD80-45A8-84A3-4283C6C4F829}"/>
              </a:ext>
            </a:extLst>
          </p:cNvPr>
          <p:cNvSpPr txBox="1"/>
          <p:nvPr/>
        </p:nvSpPr>
        <p:spPr>
          <a:xfrm>
            <a:off x="583873" y="1199501"/>
            <a:ext cx="1626354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CA" sz="1100" dirty="0"/>
              <a:t>Intelligent BMP selection</a:t>
            </a:r>
          </a:p>
        </p:txBody>
      </p:sp>
      <p:pic>
        <p:nvPicPr>
          <p:cNvPr id="99" name="Picture 98" descr="A picture containing text&#10;&#10;Description automatically generated">
            <a:extLst>
              <a:ext uri="{FF2B5EF4-FFF2-40B4-BE49-F238E27FC236}">
                <a16:creationId xmlns:a16="http://schemas.microsoft.com/office/drawing/2014/main" id="{B0A3C24C-F44B-4D02-BADD-BE3268449F6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904" y="747788"/>
            <a:ext cx="288000" cy="216000"/>
          </a:xfrm>
          <a:prstGeom prst="rect">
            <a:avLst/>
          </a:prstGeom>
        </p:spPr>
      </p:pic>
      <p:sp>
        <p:nvSpPr>
          <p:cNvPr id="101" name="Arrow: Chevron 100">
            <a:extLst>
              <a:ext uri="{FF2B5EF4-FFF2-40B4-BE49-F238E27FC236}">
                <a16:creationId xmlns:a16="http://schemas.microsoft.com/office/drawing/2014/main" id="{69A3D952-3125-4500-9035-BE55FBF01312}"/>
              </a:ext>
            </a:extLst>
          </p:cNvPr>
          <p:cNvSpPr/>
          <p:nvPr/>
        </p:nvSpPr>
        <p:spPr>
          <a:xfrm>
            <a:off x="81997" y="794843"/>
            <a:ext cx="80962" cy="116681"/>
          </a:xfrm>
          <a:prstGeom prst="chevron">
            <a:avLst>
              <a:gd name="adj" fmla="val 5588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pic>
        <p:nvPicPr>
          <p:cNvPr id="102" name="Graphic 101" descr="Lightbulb and gear">
            <a:extLst>
              <a:ext uri="{FF2B5EF4-FFF2-40B4-BE49-F238E27FC236}">
                <a16:creationId xmlns:a16="http://schemas.microsoft.com/office/drawing/2014/main" id="{1CA28652-5DE1-47D1-9A6E-8D3E437072F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32333" y="1148105"/>
            <a:ext cx="288000" cy="288000"/>
          </a:xfrm>
          <a:prstGeom prst="rect">
            <a:avLst/>
          </a:prstGeom>
        </p:spPr>
      </p:pic>
      <p:sp>
        <p:nvSpPr>
          <p:cNvPr id="103" name="Arrow: Chevron 102">
            <a:extLst>
              <a:ext uri="{FF2B5EF4-FFF2-40B4-BE49-F238E27FC236}">
                <a16:creationId xmlns:a16="http://schemas.microsoft.com/office/drawing/2014/main" id="{EDD95B84-9981-4D9C-A209-C48CDECB287D}"/>
              </a:ext>
            </a:extLst>
          </p:cNvPr>
          <p:cNvSpPr/>
          <p:nvPr/>
        </p:nvSpPr>
        <p:spPr>
          <a:xfrm rot="5400000">
            <a:off x="87893" y="1250657"/>
            <a:ext cx="80962" cy="116681"/>
          </a:xfrm>
          <a:prstGeom prst="chevron">
            <a:avLst>
              <a:gd name="adj" fmla="val 5588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567C9C86-A4D2-4DF4-91A3-2E2EBE194299}"/>
              </a:ext>
            </a:extLst>
          </p:cNvPr>
          <p:cNvGrpSpPr/>
          <p:nvPr/>
        </p:nvGrpSpPr>
        <p:grpSpPr>
          <a:xfrm>
            <a:off x="81997" y="2392791"/>
            <a:ext cx="1951335" cy="288000"/>
            <a:chOff x="76879" y="2649964"/>
            <a:chExt cx="1951335" cy="288000"/>
          </a:xfrm>
        </p:grpSpPr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9850739A-2AF7-415E-BE93-A94EC675B140}"/>
                </a:ext>
              </a:extLst>
            </p:cNvPr>
            <p:cNvSpPr txBox="1"/>
            <p:nvPr/>
          </p:nvSpPr>
          <p:spPr>
            <a:xfrm>
              <a:off x="601700" y="2702939"/>
              <a:ext cx="1426514" cy="1692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100" dirty="0"/>
                <a:t>BMP selection overview</a:t>
              </a:r>
            </a:p>
          </p:txBody>
        </p:sp>
        <p:sp>
          <p:nvSpPr>
            <p:cNvPr id="106" name="Arrow: Chevron 105">
              <a:extLst>
                <a:ext uri="{FF2B5EF4-FFF2-40B4-BE49-F238E27FC236}">
                  <a16:creationId xmlns:a16="http://schemas.microsoft.com/office/drawing/2014/main" id="{C3DF5E77-A8A5-46AE-B8F2-FDE2286D411F}"/>
                </a:ext>
              </a:extLst>
            </p:cNvPr>
            <p:cNvSpPr/>
            <p:nvPr/>
          </p:nvSpPr>
          <p:spPr>
            <a:xfrm>
              <a:off x="76879" y="2723173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111" name="Graphic 110" descr="List">
              <a:extLst>
                <a:ext uri="{FF2B5EF4-FFF2-40B4-BE49-F238E27FC236}">
                  <a16:creationId xmlns:a16="http://schemas.microsoft.com/office/drawing/2014/main" id="{C4761AD4-4739-4E2C-8FBA-29E8212A8BD9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247731" y="2649964"/>
              <a:ext cx="288000" cy="288000"/>
            </a:xfrm>
            <a:prstGeom prst="rect">
              <a:avLst/>
            </a:prstGeom>
          </p:spPr>
        </p:pic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775DF533-D6AF-4781-9C4D-6F1C135ADE6E}"/>
              </a:ext>
            </a:extLst>
          </p:cNvPr>
          <p:cNvGrpSpPr/>
          <p:nvPr/>
        </p:nvGrpSpPr>
        <p:grpSpPr>
          <a:xfrm>
            <a:off x="516090" y="1492952"/>
            <a:ext cx="1402355" cy="180000"/>
            <a:chOff x="352424" y="1962913"/>
            <a:chExt cx="1402355" cy="180000"/>
          </a:xfrm>
        </p:grpSpPr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0ACD566E-18BA-4911-9993-D29195E7C52D}"/>
                </a:ext>
              </a:extLst>
            </p:cNvPr>
            <p:cNvSpPr txBox="1"/>
            <p:nvPr/>
          </p:nvSpPr>
          <p:spPr>
            <a:xfrm>
              <a:off x="689431" y="1962914"/>
              <a:ext cx="1065348" cy="1692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>
                <a:defRPr sz="1100"/>
              </a:lvl1pPr>
            </a:lstStyle>
            <a:p>
              <a:r>
                <a:rPr lang="en-CA" b="1" dirty="0">
                  <a:solidFill>
                    <a:schemeClr val="accent1"/>
                  </a:solidFill>
                </a:rPr>
                <a:t>BMP Type 1</a:t>
              </a:r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F791791D-50A8-4915-9EF7-9528A5AE37B2}"/>
                </a:ext>
              </a:extLst>
            </p:cNvPr>
            <p:cNvSpPr/>
            <p:nvPr/>
          </p:nvSpPr>
          <p:spPr>
            <a:xfrm>
              <a:off x="352424" y="1962913"/>
              <a:ext cx="252000" cy="180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1A19691A-C5D3-42C4-B5F1-3F8A3A312D59}"/>
              </a:ext>
            </a:extLst>
          </p:cNvPr>
          <p:cNvGrpSpPr/>
          <p:nvPr/>
        </p:nvGrpSpPr>
        <p:grpSpPr>
          <a:xfrm>
            <a:off x="516090" y="1814608"/>
            <a:ext cx="1398324" cy="192137"/>
            <a:chOff x="352424" y="2313144"/>
            <a:chExt cx="1398324" cy="192137"/>
          </a:xfrm>
        </p:grpSpPr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C0CC293C-FE2A-430E-9DCC-90A688FC88A8}"/>
                </a:ext>
              </a:extLst>
            </p:cNvPr>
            <p:cNvSpPr txBox="1"/>
            <p:nvPr/>
          </p:nvSpPr>
          <p:spPr>
            <a:xfrm>
              <a:off x="685400" y="2313144"/>
              <a:ext cx="1065348" cy="1692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>
                <a:defRPr sz="1100">
                  <a:solidFill>
                    <a:schemeClr val="dk1"/>
                  </a:solidFill>
                </a:defRPr>
              </a:lvl1pPr>
              <a:lvl2pPr>
                <a:defRPr>
                  <a:solidFill>
                    <a:schemeClr val="dk1"/>
                  </a:solidFill>
                </a:defRPr>
              </a:lvl2pPr>
              <a:lvl3pPr>
                <a:defRPr>
                  <a:solidFill>
                    <a:schemeClr val="dk1"/>
                  </a:solidFill>
                </a:defRPr>
              </a:lvl3pPr>
              <a:lvl4pPr>
                <a:defRPr>
                  <a:solidFill>
                    <a:schemeClr val="dk1"/>
                  </a:solidFill>
                </a:defRPr>
              </a:lvl4pPr>
              <a:lvl5pPr>
                <a:defRPr>
                  <a:solidFill>
                    <a:schemeClr val="dk1"/>
                  </a:solidFill>
                </a:defRPr>
              </a:lvl5pPr>
              <a:lvl6pPr>
                <a:defRPr>
                  <a:solidFill>
                    <a:schemeClr val="dk1"/>
                  </a:solidFill>
                </a:defRPr>
              </a:lvl6pPr>
              <a:lvl7pPr>
                <a:defRPr>
                  <a:solidFill>
                    <a:schemeClr val="dk1"/>
                  </a:solidFill>
                </a:defRPr>
              </a:lvl7pPr>
              <a:lvl8pPr>
                <a:defRPr>
                  <a:solidFill>
                    <a:schemeClr val="dk1"/>
                  </a:solidFill>
                </a:defRPr>
              </a:lvl8pPr>
              <a:lvl9pPr>
                <a:defRPr>
                  <a:solidFill>
                    <a:schemeClr val="dk1"/>
                  </a:solidFill>
                </a:defRPr>
              </a:lvl9pPr>
            </a:lstStyle>
            <a:p>
              <a:r>
                <a:rPr lang="en-CA" dirty="0">
                  <a:solidFill>
                    <a:schemeClr val="tx1"/>
                  </a:solidFill>
                </a:rPr>
                <a:t>BMP Type 2</a:t>
              </a:r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E12D2849-9676-42FD-8EA7-3872EF892EE3}"/>
                </a:ext>
              </a:extLst>
            </p:cNvPr>
            <p:cNvSpPr/>
            <p:nvPr/>
          </p:nvSpPr>
          <p:spPr>
            <a:xfrm>
              <a:off x="352424" y="2325281"/>
              <a:ext cx="252000" cy="18000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4C9CF752-F978-4735-AC60-E860FCF7423E}"/>
              </a:ext>
            </a:extLst>
          </p:cNvPr>
          <p:cNvGrpSpPr/>
          <p:nvPr/>
        </p:nvGrpSpPr>
        <p:grpSpPr>
          <a:xfrm>
            <a:off x="575024" y="2148754"/>
            <a:ext cx="1339390" cy="169277"/>
            <a:chOff x="411358" y="2647290"/>
            <a:chExt cx="1339390" cy="169277"/>
          </a:xfrm>
        </p:grpSpPr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97E72B12-B4CD-4550-9811-877E5D675A1C}"/>
                </a:ext>
              </a:extLst>
            </p:cNvPr>
            <p:cNvSpPr txBox="1"/>
            <p:nvPr/>
          </p:nvSpPr>
          <p:spPr>
            <a:xfrm>
              <a:off x="689431" y="2647290"/>
              <a:ext cx="1061317" cy="1692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>
                <a:defRPr sz="1100">
                  <a:solidFill>
                    <a:schemeClr val="dk1"/>
                  </a:solidFill>
                </a:defRPr>
              </a:lvl1pPr>
              <a:lvl2pPr>
                <a:defRPr>
                  <a:solidFill>
                    <a:schemeClr val="dk1"/>
                  </a:solidFill>
                </a:defRPr>
              </a:lvl2pPr>
              <a:lvl3pPr>
                <a:defRPr>
                  <a:solidFill>
                    <a:schemeClr val="dk1"/>
                  </a:solidFill>
                </a:defRPr>
              </a:lvl3pPr>
              <a:lvl4pPr>
                <a:defRPr>
                  <a:solidFill>
                    <a:schemeClr val="dk1"/>
                  </a:solidFill>
                </a:defRPr>
              </a:lvl4pPr>
              <a:lvl5pPr>
                <a:defRPr>
                  <a:solidFill>
                    <a:schemeClr val="dk1"/>
                  </a:solidFill>
                </a:defRPr>
              </a:lvl5pPr>
              <a:lvl6pPr>
                <a:defRPr>
                  <a:solidFill>
                    <a:schemeClr val="dk1"/>
                  </a:solidFill>
                </a:defRPr>
              </a:lvl6pPr>
              <a:lvl7pPr>
                <a:defRPr>
                  <a:solidFill>
                    <a:schemeClr val="dk1"/>
                  </a:solidFill>
                </a:defRPr>
              </a:lvl7pPr>
              <a:lvl8pPr>
                <a:defRPr>
                  <a:solidFill>
                    <a:schemeClr val="dk1"/>
                  </a:solidFill>
                </a:defRPr>
              </a:lvl8pPr>
              <a:lvl9pPr>
                <a:defRPr>
                  <a:solidFill>
                    <a:schemeClr val="dk1"/>
                  </a:solidFill>
                </a:defRPr>
              </a:lvl9pPr>
            </a:lstStyle>
            <a:p>
              <a:r>
                <a:rPr lang="en-CA" dirty="0"/>
                <a:t>BMP Type 3</a:t>
              </a:r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FCE01E3F-FC2B-4D25-99C1-5F76ABEBF226}"/>
                </a:ext>
              </a:extLst>
            </p:cNvPr>
            <p:cNvSpPr/>
            <p:nvPr/>
          </p:nvSpPr>
          <p:spPr>
            <a:xfrm>
              <a:off x="411358" y="2662948"/>
              <a:ext cx="144000" cy="144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77D715D5-7DD5-42D6-94D6-EA668FAFF3ED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090633" y="4897220"/>
            <a:ext cx="7769728" cy="1960779"/>
          </a:xfrm>
          <a:prstGeom prst="rect">
            <a:avLst/>
          </a:prstGeom>
        </p:spPr>
      </p:pic>
      <p:sp>
        <p:nvSpPr>
          <p:cNvPr id="122" name="Arrow: Pentagon 121">
            <a:extLst>
              <a:ext uri="{FF2B5EF4-FFF2-40B4-BE49-F238E27FC236}">
                <a16:creationId xmlns:a16="http://schemas.microsoft.com/office/drawing/2014/main" id="{EF08FE54-0BAA-4EFB-837F-63EBA2918E3D}"/>
              </a:ext>
            </a:extLst>
          </p:cNvPr>
          <p:cNvSpPr/>
          <p:nvPr/>
        </p:nvSpPr>
        <p:spPr>
          <a:xfrm rot="5400000">
            <a:off x="9407806" y="4629517"/>
            <a:ext cx="170825" cy="720344"/>
          </a:xfrm>
          <a:prstGeom prst="homePlate">
            <a:avLst>
              <a:gd name="adj" fmla="val 67191"/>
            </a:avLst>
          </a:prstGeom>
          <a:solidFill>
            <a:schemeClr val="bg1">
              <a:lumMod val="95000"/>
              <a:alpha val="60000"/>
            </a:schemeClr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CA" sz="800" dirty="0">
                <a:solidFill>
                  <a:schemeClr val="bg1"/>
                </a:solidFill>
              </a:rPr>
              <a:t>Option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8D0997B0-C987-4B14-99FF-AD305E600486}"/>
              </a:ext>
            </a:extLst>
          </p:cNvPr>
          <p:cNvSpPr/>
          <p:nvPr/>
        </p:nvSpPr>
        <p:spPr>
          <a:xfrm>
            <a:off x="8223788" y="1159322"/>
            <a:ext cx="756000" cy="21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All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2AA9D2EC-C688-4CA5-9AAE-1019371C08AE}"/>
              </a:ext>
            </a:extLst>
          </p:cNvPr>
          <p:cNvSpPr/>
          <p:nvPr/>
        </p:nvSpPr>
        <p:spPr>
          <a:xfrm>
            <a:off x="9044771" y="1163807"/>
            <a:ext cx="756000" cy="21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Clear</a:t>
            </a:r>
          </a:p>
        </p:txBody>
      </p: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242F8D5F-8A70-46EA-9842-0268142F16F3}"/>
              </a:ext>
            </a:extLst>
          </p:cNvPr>
          <p:cNvGrpSpPr/>
          <p:nvPr/>
        </p:nvGrpSpPr>
        <p:grpSpPr>
          <a:xfrm>
            <a:off x="8223786" y="790753"/>
            <a:ext cx="756000" cy="236069"/>
            <a:chOff x="6600137" y="1869065"/>
            <a:chExt cx="673312" cy="511413"/>
          </a:xfrm>
        </p:grpSpPr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1DAAD65F-78B7-4BA1-AE3E-E526BB1A2E1B}"/>
                </a:ext>
              </a:extLst>
            </p:cNvPr>
            <p:cNvSpPr/>
            <p:nvPr/>
          </p:nvSpPr>
          <p:spPr>
            <a:xfrm>
              <a:off x="6600137" y="1869065"/>
              <a:ext cx="673312" cy="51141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800" dirty="0"/>
                <a:t>Municipality</a:t>
              </a:r>
              <a:endParaRPr lang="en-CA" sz="1000" dirty="0"/>
            </a:p>
          </p:txBody>
        </p:sp>
        <p:sp>
          <p:nvSpPr>
            <p:cNvPr id="131" name="Isosceles Triangle 130">
              <a:extLst>
                <a:ext uri="{FF2B5EF4-FFF2-40B4-BE49-F238E27FC236}">
                  <a16:creationId xmlns:a16="http://schemas.microsoft.com/office/drawing/2014/main" id="{0B258C15-81B1-482B-8C81-B24B428B4F1B}"/>
                </a:ext>
              </a:extLst>
            </p:cNvPr>
            <p:cNvSpPr/>
            <p:nvPr/>
          </p:nvSpPr>
          <p:spPr>
            <a:xfrm rot="10800000">
              <a:off x="7194224" y="2042940"/>
              <a:ext cx="64125" cy="155979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400"/>
            </a:p>
          </p:txBody>
        </p:sp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B2DFA5BD-6032-4622-AE54-C13A1D111318}"/>
              </a:ext>
            </a:extLst>
          </p:cNvPr>
          <p:cNvGrpSpPr/>
          <p:nvPr/>
        </p:nvGrpSpPr>
        <p:grpSpPr>
          <a:xfrm>
            <a:off x="9037459" y="789882"/>
            <a:ext cx="756000" cy="236069"/>
            <a:chOff x="6600137" y="1869065"/>
            <a:chExt cx="673312" cy="511413"/>
          </a:xfrm>
        </p:grpSpPr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A1389F8A-FE74-40DB-B868-FEC34E5DEEA2}"/>
                </a:ext>
              </a:extLst>
            </p:cNvPr>
            <p:cNvSpPr/>
            <p:nvPr/>
          </p:nvSpPr>
          <p:spPr>
            <a:xfrm>
              <a:off x="6600137" y="1869065"/>
              <a:ext cx="673312" cy="51141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CA" sz="800" dirty="0" err="1"/>
                <a:t>Subwatershed</a:t>
              </a:r>
              <a:endParaRPr lang="en-CA" sz="1000" dirty="0"/>
            </a:p>
          </p:txBody>
        </p:sp>
        <p:sp>
          <p:nvSpPr>
            <p:cNvPr id="134" name="Isosceles Triangle 133">
              <a:extLst>
                <a:ext uri="{FF2B5EF4-FFF2-40B4-BE49-F238E27FC236}">
                  <a16:creationId xmlns:a16="http://schemas.microsoft.com/office/drawing/2014/main" id="{48A36673-23D2-492F-8070-97DFAE7E208B}"/>
                </a:ext>
              </a:extLst>
            </p:cNvPr>
            <p:cNvSpPr/>
            <p:nvPr/>
          </p:nvSpPr>
          <p:spPr>
            <a:xfrm rot="10800000">
              <a:off x="7194224" y="2042940"/>
              <a:ext cx="64125" cy="155979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400"/>
            </a:p>
          </p:txBody>
        </p:sp>
      </p:grpSp>
      <p:graphicFrame>
        <p:nvGraphicFramePr>
          <p:cNvPr id="135" name="Table 134">
            <a:extLst>
              <a:ext uri="{FF2B5EF4-FFF2-40B4-BE49-F238E27FC236}">
                <a16:creationId xmlns:a16="http://schemas.microsoft.com/office/drawing/2014/main" id="{704DB3A2-1D0C-4DB3-AB79-6594D38385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4900284"/>
              </p:ext>
            </p:extLst>
          </p:nvPr>
        </p:nvGraphicFramePr>
        <p:xfrm>
          <a:off x="6963415" y="642463"/>
          <a:ext cx="1218677" cy="920746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240110">
                  <a:extLst>
                    <a:ext uri="{9D8B030D-6E8A-4147-A177-3AD203B41FA5}">
                      <a16:colId xmlns:a16="http://schemas.microsoft.com/office/drawing/2014/main" val="2586563298"/>
                    </a:ext>
                  </a:extLst>
                </a:gridCol>
                <a:gridCol w="978567">
                  <a:extLst>
                    <a:ext uri="{9D8B030D-6E8A-4147-A177-3AD203B41FA5}">
                      <a16:colId xmlns:a16="http://schemas.microsoft.com/office/drawing/2014/main" val="1007114525"/>
                    </a:ext>
                  </a:extLst>
                </a:gridCol>
              </a:tblGrid>
              <a:tr h="271180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Boundary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9325452"/>
                  </a:ext>
                </a:extLst>
              </a:tr>
              <a:tr h="23808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Stream 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8218344"/>
                  </a:ext>
                </a:extLst>
              </a:tr>
              <a:tr h="299102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/>
                        <a:t>LSD or Parcel</a:t>
                      </a:r>
                    </a:p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/>
                        <a:t>BMP type 1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27544534"/>
                  </a:ext>
                </a:extLst>
              </a:tr>
            </a:tbl>
          </a:graphicData>
        </a:graphic>
      </p:graphicFrame>
      <p:grpSp>
        <p:nvGrpSpPr>
          <p:cNvPr id="136" name="Group 135">
            <a:extLst>
              <a:ext uri="{FF2B5EF4-FFF2-40B4-BE49-F238E27FC236}">
                <a16:creationId xmlns:a16="http://schemas.microsoft.com/office/drawing/2014/main" id="{19DBF976-1423-42AC-84B0-A2EE866A1737}"/>
              </a:ext>
            </a:extLst>
          </p:cNvPr>
          <p:cNvGrpSpPr/>
          <p:nvPr/>
        </p:nvGrpSpPr>
        <p:grpSpPr>
          <a:xfrm>
            <a:off x="6960438" y="437025"/>
            <a:ext cx="1218677" cy="1060446"/>
            <a:chOff x="6889233" y="429469"/>
            <a:chExt cx="1218677" cy="1060446"/>
          </a:xfrm>
        </p:grpSpPr>
        <p:grpSp>
          <p:nvGrpSpPr>
            <p:cNvPr id="137" name="Group 136">
              <a:extLst>
                <a:ext uri="{FF2B5EF4-FFF2-40B4-BE49-F238E27FC236}">
                  <a16:creationId xmlns:a16="http://schemas.microsoft.com/office/drawing/2014/main" id="{970D5A55-C165-4419-BDA6-08F0761A8A9D}"/>
                </a:ext>
              </a:extLst>
            </p:cNvPr>
            <p:cNvGrpSpPr/>
            <p:nvPr/>
          </p:nvGrpSpPr>
          <p:grpSpPr>
            <a:xfrm>
              <a:off x="6889233" y="429469"/>
              <a:ext cx="1218677" cy="205437"/>
              <a:chOff x="6528872" y="1807230"/>
              <a:chExt cx="1795701" cy="449218"/>
            </a:xfrm>
          </p:grpSpPr>
          <p:sp>
            <p:nvSpPr>
              <p:cNvPr id="142" name="Rectangle 141">
                <a:extLst>
                  <a:ext uri="{FF2B5EF4-FFF2-40B4-BE49-F238E27FC236}">
                    <a16:creationId xmlns:a16="http://schemas.microsoft.com/office/drawing/2014/main" id="{6D73EA06-9355-4D09-847E-80ED6F088D4A}"/>
                  </a:ext>
                </a:extLst>
              </p:cNvPr>
              <p:cNvSpPr/>
              <p:nvPr/>
            </p:nvSpPr>
            <p:spPr>
              <a:xfrm>
                <a:off x="6528872" y="1807230"/>
                <a:ext cx="1795701" cy="44921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sz="900" dirty="0"/>
                  <a:t>Legend</a:t>
                </a:r>
              </a:p>
            </p:txBody>
          </p:sp>
          <p:sp>
            <p:nvSpPr>
              <p:cNvPr id="143" name="Isosceles Triangle 142">
                <a:extLst>
                  <a:ext uri="{FF2B5EF4-FFF2-40B4-BE49-F238E27FC236}">
                    <a16:creationId xmlns:a16="http://schemas.microsoft.com/office/drawing/2014/main" id="{DD8AFDF1-BABB-43EB-82B5-F1DCBCC872C1}"/>
                  </a:ext>
                </a:extLst>
              </p:cNvPr>
              <p:cNvSpPr/>
              <p:nvPr/>
            </p:nvSpPr>
            <p:spPr>
              <a:xfrm rot="10800000">
                <a:off x="7958571" y="1950338"/>
                <a:ext cx="144000" cy="14399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</p:grp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85149CFA-EC17-4192-9809-91E1D0077E1D}"/>
                </a:ext>
              </a:extLst>
            </p:cNvPr>
            <p:cNvSpPr/>
            <p:nvPr/>
          </p:nvSpPr>
          <p:spPr>
            <a:xfrm>
              <a:off x="7202201" y="1196673"/>
              <a:ext cx="180000" cy="108000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dk1"/>
                </a:solidFill>
              </a:endParaRPr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12BA22AE-FE64-49BF-B306-5552628199B5}"/>
                </a:ext>
              </a:extLst>
            </p:cNvPr>
            <p:cNvSpPr/>
            <p:nvPr/>
          </p:nvSpPr>
          <p:spPr>
            <a:xfrm>
              <a:off x="7219926" y="970881"/>
              <a:ext cx="180000" cy="72000"/>
            </a:xfrm>
            <a:custGeom>
              <a:avLst/>
              <a:gdLst>
                <a:gd name="connsiteX0" fmla="*/ 0 w 192882"/>
                <a:gd name="connsiteY0" fmla="*/ 83344 h 85725"/>
                <a:gd name="connsiteX1" fmla="*/ 76200 w 192882"/>
                <a:gd name="connsiteY1" fmla="*/ 0 h 85725"/>
                <a:gd name="connsiteX2" fmla="*/ 123825 w 192882"/>
                <a:gd name="connsiteY2" fmla="*/ 85725 h 85725"/>
                <a:gd name="connsiteX3" fmla="*/ 192882 w 192882"/>
                <a:gd name="connsiteY3" fmla="*/ 9525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882" h="85725">
                  <a:moveTo>
                    <a:pt x="0" y="83344"/>
                  </a:moveTo>
                  <a:lnTo>
                    <a:pt x="76200" y="0"/>
                  </a:lnTo>
                  <a:lnTo>
                    <a:pt x="123825" y="85725"/>
                  </a:lnTo>
                  <a:lnTo>
                    <a:pt x="192882" y="9525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4A008685-AFBE-4872-BBCE-D29E6F902264}"/>
                </a:ext>
              </a:extLst>
            </p:cNvPr>
            <p:cNvSpPr/>
            <p:nvPr/>
          </p:nvSpPr>
          <p:spPr>
            <a:xfrm>
              <a:off x="7225483" y="665248"/>
              <a:ext cx="180000" cy="144000"/>
            </a:xfrm>
            <a:custGeom>
              <a:avLst/>
              <a:gdLst>
                <a:gd name="connsiteX0" fmla="*/ 9525 w 187325"/>
                <a:gd name="connsiteY0" fmla="*/ 149225 h 196850"/>
                <a:gd name="connsiteX1" fmla="*/ 0 w 187325"/>
                <a:gd name="connsiteY1" fmla="*/ 53975 h 196850"/>
                <a:gd name="connsiteX2" fmla="*/ 31750 w 187325"/>
                <a:gd name="connsiteY2" fmla="*/ 15875 h 196850"/>
                <a:gd name="connsiteX3" fmla="*/ 101600 w 187325"/>
                <a:gd name="connsiteY3" fmla="*/ 0 h 196850"/>
                <a:gd name="connsiteX4" fmla="*/ 155575 w 187325"/>
                <a:gd name="connsiteY4" fmla="*/ 57150 h 196850"/>
                <a:gd name="connsiteX5" fmla="*/ 187325 w 187325"/>
                <a:gd name="connsiteY5" fmla="*/ 123825 h 196850"/>
                <a:gd name="connsiteX6" fmla="*/ 114300 w 187325"/>
                <a:gd name="connsiteY6" fmla="*/ 168275 h 196850"/>
                <a:gd name="connsiteX7" fmla="*/ 53975 w 187325"/>
                <a:gd name="connsiteY7" fmla="*/ 196850 h 196850"/>
                <a:gd name="connsiteX8" fmla="*/ 9525 w 187325"/>
                <a:gd name="connsiteY8" fmla="*/ 149225 h 19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7325" h="196850">
                  <a:moveTo>
                    <a:pt x="9525" y="149225"/>
                  </a:moveTo>
                  <a:lnTo>
                    <a:pt x="0" y="53975"/>
                  </a:lnTo>
                  <a:lnTo>
                    <a:pt x="31750" y="15875"/>
                  </a:lnTo>
                  <a:lnTo>
                    <a:pt x="101600" y="0"/>
                  </a:lnTo>
                  <a:lnTo>
                    <a:pt x="155575" y="57150"/>
                  </a:lnTo>
                  <a:lnTo>
                    <a:pt x="187325" y="123825"/>
                  </a:lnTo>
                  <a:lnTo>
                    <a:pt x="114300" y="168275"/>
                  </a:lnTo>
                  <a:lnTo>
                    <a:pt x="53975" y="196850"/>
                  </a:lnTo>
                  <a:lnTo>
                    <a:pt x="9525" y="149225"/>
                  </a:lnTo>
                  <a:close/>
                </a:path>
              </a:pathLst>
            </a:cu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>
                <a:solidFill>
                  <a:schemeClr val="dk1"/>
                </a:solidFill>
              </a:endParaRPr>
            </a:p>
          </p:txBody>
        </p:sp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988EAF1C-14BA-4280-B339-B5C4001E0019}"/>
                </a:ext>
              </a:extLst>
            </p:cNvPr>
            <p:cNvSpPr/>
            <p:nvPr/>
          </p:nvSpPr>
          <p:spPr>
            <a:xfrm>
              <a:off x="7203263" y="1381915"/>
              <a:ext cx="180000" cy="108000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dk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827957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882671-0ACB-44F9-A277-C11B21900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General public login page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497779-B1B6-4D3D-84A7-B7A4E1D087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061113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A698550-FB6C-4999-9E14-EED704ECF00C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1998" cy="685102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90801">
                  <a:extLst>
                    <a:ext uri="{9D8B030D-6E8A-4147-A177-3AD203B41FA5}">
                      <a16:colId xmlns:a16="http://schemas.microsoft.com/office/drawing/2014/main" val="2745701971"/>
                    </a:ext>
                  </a:extLst>
                </a:gridCol>
                <a:gridCol w="7776144">
                  <a:extLst>
                    <a:ext uri="{9D8B030D-6E8A-4147-A177-3AD203B41FA5}">
                      <a16:colId xmlns:a16="http://schemas.microsoft.com/office/drawing/2014/main" val="3724013289"/>
                    </a:ext>
                  </a:extLst>
                </a:gridCol>
                <a:gridCol w="2325053">
                  <a:extLst>
                    <a:ext uri="{9D8B030D-6E8A-4147-A177-3AD203B41FA5}">
                      <a16:colId xmlns:a16="http://schemas.microsoft.com/office/drawing/2014/main" val="1431369543"/>
                    </a:ext>
                  </a:extLst>
                </a:gridCol>
              </a:tblGrid>
              <a:tr h="350982">
                <a:tc gridSpan="3">
                  <a:txBody>
                    <a:bodyPr/>
                    <a:lstStyle/>
                    <a:p>
                      <a:endParaRPr lang="en-CA" sz="18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95523167"/>
                  </a:ext>
                </a:extLst>
              </a:tr>
              <a:tr h="4542530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2000" dirty="0"/>
                        <a:t>Base map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8301362"/>
                  </a:ext>
                </a:extLst>
              </a:tr>
              <a:tr h="1942732">
                <a:tc vMerge="1">
                  <a:txBody>
                    <a:bodyPr/>
                    <a:lstStyle/>
                    <a:p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67190758"/>
                  </a:ext>
                </a:extLst>
              </a:tr>
            </a:tbl>
          </a:graphicData>
        </a:graphic>
      </p:graphicFrame>
      <p:sp>
        <p:nvSpPr>
          <p:cNvPr id="16" name="Flowchart: Extract 15">
            <a:extLst>
              <a:ext uri="{FF2B5EF4-FFF2-40B4-BE49-F238E27FC236}">
                <a16:creationId xmlns:a16="http://schemas.microsoft.com/office/drawing/2014/main" id="{9337D849-34B8-4B17-95F2-D16AAD3E4D24}"/>
              </a:ext>
            </a:extLst>
          </p:cNvPr>
          <p:cNvSpPr/>
          <p:nvPr/>
        </p:nvSpPr>
        <p:spPr>
          <a:xfrm rot="5400000">
            <a:off x="2028313" y="3190366"/>
            <a:ext cx="223026" cy="98385"/>
          </a:xfrm>
          <a:prstGeom prst="flowChartExtra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686D646-B06A-4212-B79B-753EDF1FBD4D}"/>
              </a:ext>
            </a:extLst>
          </p:cNvPr>
          <p:cNvSpPr/>
          <p:nvPr/>
        </p:nvSpPr>
        <p:spPr>
          <a:xfrm>
            <a:off x="9407084" y="3799725"/>
            <a:ext cx="238478" cy="6984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+</a:t>
            </a:r>
          </a:p>
          <a:p>
            <a:pPr algn="ctr"/>
            <a:endParaRPr lang="en-CA" dirty="0"/>
          </a:p>
          <a:p>
            <a:pPr algn="ctr"/>
            <a:r>
              <a:rPr lang="en-CA" dirty="0">
                <a:sym typeface="Symbol" panose="05050102010706020507" pitchFamily="18" charset="2"/>
              </a:rPr>
              <a:t></a:t>
            </a:r>
            <a:endParaRPr lang="en-CA" dirty="0"/>
          </a:p>
        </p:txBody>
      </p:sp>
      <p:pic>
        <p:nvPicPr>
          <p:cNvPr id="23" name="Graphic 22" descr="World">
            <a:extLst>
              <a:ext uri="{FF2B5EF4-FFF2-40B4-BE49-F238E27FC236}">
                <a16:creationId xmlns:a16="http://schemas.microsoft.com/office/drawing/2014/main" id="{9507020A-1811-4735-A2F3-4B68E21537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69582" y="4552351"/>
            <a:ext cx="318011" cy="30074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E960B1AA-4CBA-42F0-8B56-8DFF6D655D9D}"/>
              </a:ext>
            </a:extLst>
          </p:cNvPr>
          <p:cNvGrpSpPr/>
          <p:nvPr/>
        </p:nvGrpSpPr>
        <p:grpSpPr>
          <a:xfrm>
            <a:off x="3572343" y="1095315"/>
            <a:ext cx="3437456" cy="3489079"/>
            <a:chOff x="3269673" y="1219200"/>
            <a:chExt cx="3437456" cy="3489079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7FA3ECCB-EAD4-4CEC-9AA3-23E6992DCE8D}"/>
                </a:ext>
              </a:extLst>
            </p:cNvPr>
            <p:cNvSpPr/>
            <p:nvPr/>
          </p:nvSpPr>
          <p:spPr>
            <a:xfrm>
              <a:off x="3269673" y="1219200"/>
              <a:ext cx="3437456" cy="3489079"/>
            </a:xfrm>
            <a:custGeom>
              <a:avLst/>
              <a:gdLst>
                <a:gd name="connsiteX0" fmla="*/ 2118266 w 3643907"/>
                <a:gd name="connsiteY0" fmla="*/ 87427 h 4033235"/>
                <a:gd name="connsiteX1" fmla="*/ 1691546 w 3643907"/>
                <a:gd name="connsiteY1" fmla="*/ 122261 h 4033235"/>
                <a:gd name="connsiteX2" fmla="*/ 1447706 w 3643907"/>
                <a:gd name="connsiteY2" fmla="*/ 200638 h 4033235"/>
                <a:gd name="connsiteX3" fmla="*/ 1108071 w 3643907"/>
                <a:gd name="connsiteY3" fmla="*/ 305141 h 4033235"/>
                <a:gd name="connsiteX4" fmla="*/ 925191 w 3643907"/>
                <a:gd name="connsiteY4" fmla="*/ 575107 h 4033235"/>
                <a:gd name="connsiteX5" fmla="*/ 925191 w 3643907"/>
                <a:gd name="connsiteY5" fmla="*/ 879907 h 4033235"/>
                <a:gd name="connsiteX6" fmla="*/ 881648 w 3643907"/>
                <a:gd name="connsiteY6" fmla="*/ 1263084 h 4033235"/>
                <a:gd name="connsiteX7" fmla="*/ 794563 w 3643907"/>
                <a:gd name="connsiteY7" fmla="*/ 1332752 h 4033235"/>
                <a:gd name="connsiteX8" fmla="*/ 585557 w 3643907"/>
                <a:gd name="connsiteY8" fmla="*/ 1393712 h 4033235"/>
                <a:gd name="connsiteX9" fmla="*/ 454928 w 3643907"/>
                <a:gd name="connsiteY9" fmla="*/ 1524341 h 4033235"/>
                <a:gd name="connsiteX10" fmla="*/ 385260 w 3643907"/>
                <a:gd name="connsiteY10" fmla="*/ 1715930 h 4033235"/>
                <a:gd name="connsiteX11" fmla="*/ 428803 w 3643907"/>
                <a:gd name="connsiteY11" fmla="*/ 2064272 h 4033235"/>
                <a:gd name="connsiteX12" fmla="*/ 515888 w 3643907"/>
                <a:gd name="connsiteY12" fmla="*/ 2203610 h 4033235"/>
                <a:gd name="connsiteX13" fmla="*/ 838106 w 3643907"/>
                <a:gd name="connsiteY13" fmla="*/ 2395198 h 4033235"/>
                <a:gd name="connsiteX14" fmla="*/ 1020986 w 3643907"/>
                <a:gd name="connsiteY14" fmla="*/ 2560661 h 4033235"/>
                <a:gd name="connsiteX15" fmla="*/ 1055820 w 3643907"/>
                <a:gd name="connsiteY15" fmla="*/ 2708707 h 4033235"/>
                <a:gd name="connsiteX16" fmla="*/ 1038403 w 3643907"/>
                <a:gd name="connsiteY16" fmla="*/ 2865461 h 4033235"/>
                <a:gd name="connsiteX17" fmla="*/ 751020 w 3643907"/>
                <a:gd name="connsiteY17" fmla="*/ 3118010 h 4033235"/>
                <a:gd name="connsiteX18" fmla="*/ 454928 w 3643907"/>
                <a:gd name="connsiteY18" fmla="*/ 3318307 h 4033235"/>
                <a:gd name="connsiteX19" fmla="*/ 176254 w 3643907"/>
                <a:gd name="connsiteY19" fmla="*/ 3466352 h 4033235"/>
                <a:gd name="connsiteX20" fmla="*/ 89168 w 3643907"/>
                <a:gd name="connsiteY20" fmla="*/ 3596981 h 4033235"/>
                <a:gd name="connsiteX21" fmla="*/ 36917 w 3643907"/>
                <a:gd name="connsiteY21" fmla="*/ 3823404 h 4033235"/>
                <a:gd name="connsiteX22" fmla="*/ 97877 w 3643907"/>
                <a:gd name="connsiteY22" fmla="*/ 3971450 h 4033235"/>
                <a:gd name="connsiteX23" fmla="*/ 1099363 w 3643907"/>
                <a:gd name="connsiteY23" fmla="*/ 4032410 h 4033235"/>
                <a:gd name="connsiteX24" fmla="*/ 1648003 w 3643907"/>
                <a:gd name="connsiteY24" fmla="*/ 3997575 h 4033235"/>
                <a:gd name="connsiteX25" fmla="*/ 2248894 w 3643907"/>
                <a:gd name="connsiteY25" fmla="*/ 3875655 h 4033235"/>
                <a:gd name="connsiteX26" fmla="*/ 2562403 w 3643907"/>
                <a:gd name="connsiteY26" fmla="*/ 3605690 h 4033235"/>
                <a:gd name="connsiteX27" fmla="*/ 3137168 w 3643907"/>
                <a:gd name="connsiteY27" fmla="*/ 3248638 h 4033235"/>
                <a:gd name="connsiteX28" fmla="*/ 3407134 w 3643907"/>
                <a:gd name="connsiteY28" fmla="*/ 2734832 h 4033235"/>
                <a:gd name="connsiteX29" fmla="*/ 3642266 w 3643907"/>
                <a:gd name="connsiteY29" fmla="*/ 2116524 h 4033235"/>
                <a:gd name="connsiteX30" fmla="*/ 3502928 w 3643907"/>
                <a:gd name="connsiteY30" fmla="*/ 1637552 h 4033235"/>
                <a:gd name="connsiteX31" fmla="*/ 3337466 w 3643907"/>
                <a:gd name="connsiteY31" fmla="*/ 1210832 h 4033235"/>
                <a:gd name="connsiteX32" fmla="*/ 3598723 w 3643907"/>
                <a:gd name="connsiteY32" fmla="*/ 827655 h 4033235"/>
                <a:gd name="connsiteX33" fmla="*/ 3520346 w 3643907"/>
                <a:gd name="connsiteY33" fmla="*/ 322558 h 4033235"/>
                <a:gd name="connsiteX34" fmla="*/ 3172003 w 3643907"/>
                <a:gd name="connsiteY34" fmla="*/ 87427 h 4033235"/>
                <a:gd name="connsiteX35" fmla="*/ 2423066 w 3643907"/>
                <a:gd name="connsiteY35" fmla="*/ 341 h 4033235"/>
                <a:gd name="connsiteX36" fmla="*/ 2118266 w 3643907"/>
                <a:gd name="connsiteY36" fmla="*/ 87427 h 4033235"/>
                <a:gd name="connsiteX0" fmla="*/ 2093566 w 3619207"/>
                <a:gd name="connsiteY0" fmla="*/ 87427 h 4054379"/>
                <a:gd name="connsiteX1" fmla="*/ 1666846 w 3619207"/>
                <a:gd name="connsiteY1" fmla="*/ 122261 h 4054379"/>
                <a:gd name="connsiteX2" fmla="*/ 1423006 w 3619207"/>
                <a:gd name="connsiteY2" fmla="*/ 200638 h 4054379"/>
                <a:gd name="connsiteX3" fmla="*/ 1083371 w 3619207"/>
                <a:gd name="connsiteY3" fmla="*/ 305141 h 4054379"/>
                <a:gd name="connsiteX4" fmla="*/ 900491 w 3619207"/>
                <a:gd name="connsiteY4" fmla="*/ 575107 h 4054379"/>
                <a:gd name="connsiteX5" fmla="*/ 900491 w 3619207"/>
                <a:gd name="connsiteY5" fmla="*/ 879907 h 4054379"/>
                <a:gd name="connsiteX6" fmla="*/ 856948 w 3619207"/>
                <a:gd name="connsiteY6" fmla="*/ 1263084 h 4054379"/>
                <a:gd name="connsiteX7" fmla="*/ 769863 w 3619207"/>
                <a:gd name="connsiteY7" fmla="*/ 1332752 h 4054379"/>
                <a:gd name="connsiteX8" fmla="*/ 560857 w 3619207"/>
                <a:gd name="connsiteY8" fmla="*/ 1393712 h 4054379"/>
                <a:gd name="connsiteX9" fmla="*/ 430228 w 3619207"/>
                <a:gd name="connsiteY9" fmla="*/ 1524341 h 4054379"/>
                <a:gd name="connsiteX10" fmla="*/ 360560 w 3619207"/>
                <a:gd name="connsiteY10" fmla="*/ 1715930 h 4054379"/>
                <a:gd name="connsiteX11" fmla="*/ 404103 w 3619207"/>
                <a:gd name="connsiteY11" fmla="*/ 2064272 h 4054379"/>
                <a:gd name="connsiteX12" fmla="*/ 491188 w 3619207"/>
                <a:gd name="connsiteY12" fmla="*/ 2203610 h 4054379"/>
                <a:gd name="connsiteX13" fmla="*/ 813406 w 3619207"/>
                <a:gd name="connsiteY13" fmla="*/ 2395198 h 4054379"/>
                <a:gd name="connsiteX14" fmla="*/ 996286 w 3619207"/>
                <a:gd name="connsiteY14" fmla="*/ 2560661 h 4054379"/>
                <a:gd name="connsiteX15" fmla="*/ 1031120 w 3619207"/>
                <a:gd name="connsiteY15" fmla="*/ 2708707 h 4054379"/>
                <a:gd name="connsiteX16" fmla="*/ 1013703 w 3619207"/>
                <a:gd name="connsiteY16" fmla="*/ 2865461 h 4054379"/>
                <a:gd name="connsiteX17" fmla="*/ 726320 w 3619207"/>
                <a:gd name="connsiteY17" fmla="*/ 3118010 h 4054379"/>
                <a:gd name="connsiteX18" fmla="*/ 430228 w 3619207"/>
                <a:gd name="connsiteY18" fmla="*/ 3318307 h 4054379"/>
                <a:gd name="connsiteX19" fmla="*/ 151554 w 3619207"/>
                <a:gd name="connsiteY19" fmla="*/ 3466352 h 4054379"/>
                <a:gd name="connsiteX20" fmla="*/ 64468 w 3619207"/>
                <a:gd name="connsiteY20" fmla="*/ 3596981 h 4054379"/>
                <a:gd name="connsiteX21" fmla="*/ 12217 w 3619207"/>
                <a:gd name="connsiteY21" fmla="*/ 3823404 h 4054379"/>
                <a:gd name="connsiteX22" fmla="*/ 114751 w 3619207"/>
                <a:gd name="connsiteY22" fmla="*/ 4039081 h 4054379"/>
                <a:gd name="connsiteX23" fmla="*/ 1074663 w 3619207"/>
                <a:gd name="connsiteY23" fmla="*/ 4032410 h 4054379"/>
                <a:gd name="connsiteX24" fmla="*/ 1623303 w 3619207"/>
                <a:gd name="connsiteY24" fmla="*/ 3997575 h 4054379"/>
                <a:gd name="connsiteX25" fmla="*/ 2224194 w 3619207"/>
                <a:gd name="connsiteY25" fmla="*/ 3875655 h 4054379"/>
                <a:gd name="connsiteX26" fmla="*/ 2537703 w 3619207"/>
                <a:gd name="connsiteY26" fmla="*/ 3605690 h 4054379"/>
                <a:gd name="connsiteX27" fmla="*/ 3112468 w 3619207"/>
                <a:gd name="connsiteY27" fmla="*/ 3248638 h 4054379"/>
                <a:gd name="connsiteX28" fmla="*/ 3382434 w 3619207"/>
                <a:gd name="connsiteY28" fmla="*/ 2734832 h 4054379"/>
                <a:gd name="connsiteX29" fmla="*/ 3617566 w 3619207"/>
                <a:gd name="connsiteY29" fmla="*/ 2116524 h 4054379"/>
                <a:gd name="connsiteX30" fmla="*/ 3478228 w 3619207"/>
                <a:gd name="connsiteY30" fmla="*/ 1637552 h 4054379"/>
                <a:gd name="connsiteX31" fmla="*/ 3312766 w 3619207"/>
                <a:gd name="connsiteY31" fmla="*/ 1210832 h 4054379"/>
                <a:gd name="connsiteX32" fmla="*/ 3574023 w 3619207"/>
                <a:gd name="connsiteY32" fmla="*/ 827655 h 4054379"/>
                <a:gd name="connsiteX33" fmla="*/ 3495646 w 3619207"/>
                <a:gd name="connsiteY33" fmla="*/ 322558 h 4054379"/>
                <a:gd name="connsiteX34" fmla="*/ 3147303 w 3619207"/>
                <a:gd name="connsiteY34" fmla="*/ 87427 h 4054379"/>
                <a:gd name="connsiteX35" fmla="*/ 2398366 w 3619207"/>
                <a:gd name="connsiteY35" fmla="*/ 341 h 4054379"/>
                <a:gd name="connsiteX36" fmla="*/ 2093566 w 3619207"/>
                <a:gd name="connsiteY36" fmla="*/ 87427 h 4054379"/>
                <a:gd name="connsiteX0" fmla="*/ 2093566 w 3618850"/>
                <a:gd name="connsiteY0" fmla="*/ 87427 h 4054379"/>
                <a:gd name="connsiteX1" fmla="*/ 1666846 w 3618850"/>
                <a:gd name="connsiteY1" fmla="*/ 122261 h 4054379"/>
                <a:gd name="connsiteX2" fmla="*/ 1423006 w 3618850"/>
                <a:gd name="connsiteY2" fmla="*/ 200638 h 4054379"/>
                <a:gd name="connsiteX3" fmla="*/ 1083371 w 3618850"/>
                <a:gd name="connsiteY3" fmla="*/ 305141 h 4054379"/>
                <a:gd name="connsiteX4" fmla="*/ 900491 w 3618850"/>
                <a:gd name="connsiteY4" fmla="*/ 575107 h 4054379"/>
                <a:gd name="connsiteX5" fmla="*/ 900491 w 3618850"/>
                <a:gd name="connsiteY5" fmla="*/ 879907 h 4054379"/>
                <a:gd name="connsiteX6" fmla="*/ 856948 w 3618850"/>
                <a:gd name="connsiteY6" fmla="*/ 1263084 h 4054379"/>
                <a:gd name="connsiteX7" fmla="*/ 769863 w 3618850"/>
                <a:gd name="connsiteY7" fmla="*/ 1332752 h 4054379"/>
                <a:gd name="connsiteX8" fmla="*/ 560857 w 3618850"/>
                <a:gd name="connsiteY8" fmla="*/ 1393712 h 4054379"/>
                <a:gd name="connsiteX9" fmla="*/ 430228 w 3618850"/>
                <a:gd name="connsiteY9" fmla="*/ 1524341 h 4054379"/>
                <a:gd name="connsiteX10" fmla="*/ 360560 w 3618850"/>
                <a:gd name="connsiteY10" fmla="*/ 1715930 h 4054379"/>
                <a:gd name="connsiteX11" fmla="*/ 404103 w 3618850"/>
                <a:gd name="connsiteY11" fmla="*/ 2064272 h 4054379"/>
                <a:gd name="connsiteX12" fmla="*/ 491188 w 3618850"/>
                <a:gd name="connsiteY12" fmla="*/ 2203610 h 4054379"/>
                <a:gd name="connsiteX13" fmla="*/ 813406 w 3618850"/>
                <a:gd name="connsiteY13" fmla="*/ 2395198 h 4054379"/>
                <a:gd name="connsiteX14" fmla="*/ 996286 w 3618850"/>
                <a:gd name="connsiteY14" fmla="*/ 2560661 h 4054379"/>
                <a:gd name="connsiteX15" fmla="*/ 1031120 w 3618850"/>
                <a:gd name="connsiteY15" fmla="*/ 2708707 h 4054379"/>
                <a:gd name="connsiteX16" fmla="*/ 1013703 w 3618850"/>
                <a:gd name="connsiteY16" fmla="*/ 2865461 h 4054379"/>
                <a:gd name="connsiteX17" fmla="*/ 726320 w 3618850"/>
                <a:gd name="connsiteY17" fmla="*/ 3118010 h 4054379"/>
                <a:gd name="connsiteX18" fmla="*/ 430228 w 3618850"/>
                <a:gd name="connsiteY18" fmla="*/ 3318307 h 4054379"/>
                <a:gd name="connsiteX19" fmla="*/ 151554 w 3618850"/>
                <a:gd name="connsiteY19" fmla="*/ 3466352 h 4054379"/>
                <a:gd name="connsiteX20" fmla="*/ 64468 w 3618850"/>
                <a:gd name="connsiteY20" fmla="*/ 3596981 h 4054379"/>
                <a:gd name="connsiteX21" fmla="*/ 12217 w 3618850"/>
                <a:gd name="connsiteY21" fmla="*/ 3823404 h 4054379"/>
                <a:gd name="connsiteX22" fmla="*/ 114751 w 3618850"/>
                <a:gd name="connsiteY22" fmla="*/ 4039081 h 4054379"/>
                <a:gd name="connsiteX23" fmla="*/ 1074663 w 3618850"/>
                <a:gd name="connsiteY23" fmla="*/ 4032410 h 4054379"/>
                <a:gd name="connsiteX24" fmla="*/ 1623303 w 3618850"/>
                <a:gd name="connsiteY24" fmla="*/ 3997575 h 4054379"/>
                <a:gd name="connsiteX25" fmla="*/ 2224194 w 3618850"/>
                <a:gd name="connsiteY25" fmla="*/ 3875655 h 4054379"/>
                <a:gd name="connsiteX26" fmla="*/ 2537703 w 3618850"/>
                <a:gd name="connsiteY26" fmla="*/ 3605690 h 4054379"/>
                <a:gd name="connsiteX27" fmla="*/ 3112468 w 3618850"/>
                <a:gd name="connsiteY27" fmla="*/ 3248638 h 4054379"/>
                <a:gd name="connsiteX28" fmla="*/ 3382434 w 3618850"/>
                <a:gd name="connsiteY28" fmla="*/ 2734832 h 4054379"/>
                <a:gd name="connsiteX29" fmla="*/ 3617566 w 3618850"/>
                <a:gd name="connsiteY29" fmla="*/ 2116524 h 4054379"/>
                <a:gd name="connsiteX30" fmla="*/ 3478228 w 3618850"/>
                <a:gd name="connsiteY30" fmla="*/ 1637552 h 4054379"/>
                <a:gd name="connsiteX31" fmla="*/ 3512323 w 3618850"/>
                <a:gd name="connsiteY31" fmla="*/ 1219287 h 4054379"/>
                <a:gd name="connsiteX32" fmla="*/ 3574023 w 3618850"/>
                <a:gd name="connsiteY32" fmla="*/ 827655 h 4054379"/>
                <a:gd name="connsiteX33" fmla="*/ 3495646 w 3618850"/>
                <a:gd name="connsiteY33" fmla="*/ 322558 h 4054379"/>
                <a:gd name="connsiteX34" fmla="*/ 3147303 w 3618850"/>
                <a:gd name="connsiteY34" fmla="*/ 87427 h 4054379"/>
                <a:gd name="connsiteX35" fmla="*/ 2398366 w 3618850"/>
                <a:gd name="connsiteY35" fmla="*/ 341 h 4054379"/>
                <a:gd name="connsiteX36" fmla="*/ 2093566 w 3618850"/>
                <a:gd name="connsiteY36" fmla="*/ 87427 h 4054379"/>
                <a:gd name="connsiteX0" fmla="*/ 2093566 w 3715411"/>
                <a:gd name="connsiteY0" fmla="*/ 87427 h 4054379"/>
                <a:gd name="connsiteX1" fmla="*/ 1666846 w 3715411"/>
                <a:gd name="connsiteY1" fmla="*/ 122261 h 4054379"/>
                <a:gd name="connsiteX2" fmla="*/ 1423006 w 3715411"/>
                <a:gd name="connsiteY2" fmla="*/ 200638 h 4054379"/>
                <a:gd name="connsiteX3" fmla="*/ 1083371 w 3715411"/>
                <a:gd name="connsiteY3" fmla="*/ 305141 h 4054379"/>
                <a:gd name="connsiteX4" fmla="*/ 900491 w 3715411"/>
                <a:gd name="connsiteY4" fmla="*/ 575107 h 4054379"/>
                <a:gd name="connsiteX5" fmla="*/ 900491 w 3715411"/>
                <a:gd name="connsiteY5" fmla="*/ 879907 h 4054379"/>
                <a:gd name="connsiteX6" fmla="*/ 856948 w 3715411"/>
                <a:gd name="connsiteY6" fmla="*/ 1263084 h 4054379"/>
                <a:gd name="connsiteX7" fmla="*/ 769863 w 3715411"/>
                <a:gd name="connsiteY7" fmla="*/ 1332752 h 4054379"/>
                <a:gd name="connsiteX8" fmla="*/ 560857 w 3715411"/>
                <a:gd name="connsiteY8" fmla="*/ 1393712 h 4054379"/>
                <a:gd name="connsiteX9" fmla="*/ 430228 w 3715411"/>
                <a:gd name="connsiteY9" fmla="*/ 1524341 h 4054379"/>
                <a:gd name="connsiteX10" fmla="*/ 360560 w 3715411"/>
                <a:gd name="connsiteY10" fmla="*/ 1715930 h 4054379"/>
                <a:gd name="connsiteX11" fmla="*/ 404103 w 3715411"/>
                <a:gd name="connsiteY11" fmla="*/ 2064272 h 4054379"/>
                <a:gd name="connsiteX12" fmla="*/ 491188 w 3715411"/>
                <a:gd name="connsiteY12" fmla="*/ 2203610 h 4054379"/>
                <a:gd name="connsiteX13" fmla="*/ 813406 w 3715411"/>
                <a:gd name="connsiteY13" fmla="*/ 2395198 h 4054379"/>
                <a:gd name="connsiteX14" fmla="*/ 996286 w 3715411"/>
                <a:gd name="connsiteY14" fmla="*/ 2560661 h 4054379"/>
                <a:gd name="connsiteX15" fmla="*/ 1031120 w 3715411"/>
                <a:gd name="connsiteY15" fmla="*/ 2708707 h 4054379"/>
                <a:gd name="connsiteX16" fmla="*/ 1013703 w 3715411"/>
                <a:gd name="connsiteY16" fmla="*/ 2865461 h 4054379"/>
                <a:gd name="connsiteX17" fmla="*/ 726320 w 3715411"/>
                <a:gd name="connsiteY17" fmla="*/ 3118010 h 4054379"/>
                <a:gd name="connsiteX18" fmla="*/ 430228 w 3715411"/>
                <a:gd name="connsiteY18" fmla="*/ 3318307 h 4054379"/>
                <a:gd name="connsiteX19" fmla="*/ 151554 w 3715411"/>
                <a:gd name="connsiteY19" fmla="*/ 3466352 h 4054379"/>
                <a:gd name="connsiteX20" fmla="*/ 64468 w 3715411"/>
                <a:gd name="connsiteY20" fmla="*/ 3596981 h 4054379"/>
                <a:gd name="connsiteX21" fmla="*/ 12217 w 3715411"/>
                <a:gd name="connsiteY21" fmla="*/ 3823404 h 4054379"/>
                <a:gd name="connsiteX22" fmla="*/ 114751 w 3715411"/>
                <a:gd name="connsiteY22" fmla="*/ 4039081 h 4054379"/>
                <a:gd name="connsiteX23" fmla="*/ 1074663 w 3715411"/>
                <a:gd name="connsiteY23" fmla="*/ 4032410 h 4054379"/>
                <a:gd name="connsiteX24" fmla="*/ 1623303 w 3715411"/>
                <a:gd name="connsiteY24" fmla="*/ 3997575 h 4054379"/>
                <a:gd name="connsiteX25" fmla="*/ 2224194 w 3715411"/>
                <a:gd name="connsiteY25" fmla="*/ 3875655 h 4054379"/>
                <a:gd name="connsiteX26" fmla="*/ 2537703 w 3715411"/>
                <a:gd name="connsiteY26" fmla="*/ 3605690 h 4054379"/>
                <a:gd name="connsiteX27" fmla="*/ 3112468 w 3715411"/>
                <a:gd name="connsiteY27" fmla="*/ 3248638 h 4054379"/>
                <a:gd name="connsiteX28" fmla="*/ 3382434 w 3715411"/>
                <a:gd name="connsiteY28" fmla="*/ 2734832 h 4054379"/>
                <a:gd name="connsiteX29" fmla="*/ 3617566 w 3715411"/>
                <a:gd name="connsiteY29" fmla="*/ 2116524 h 4054379"/>
                <a:gd name="connsiteX30" fmla="*/ 3478228 w 3715411"/>
                <a:gd name="connsiteY30" fmla="*/ 1637552 h 4054379"/>
                <a:gd name="connsiteX31" fmla="*/ 3512323 w 3715411"/>
                <a:gd name="connsiteY31" fmla="*/ 1219287 h 4054379"/>
                <a:gd name="connsiteX32" fmla="*/ 3715377 w 3715411"/>
                <a:gd name="connsiteY32" fmla="*/ 785386 h 4054379"/>
                <a:gd name="connsiteX33" fmla="*/ 3495646 w 3715411"/>
                <a:gd name="connsiteY33" fmla="*/ 322558 h 4054379"/>
                <a:gd name="connsiteX34" fmla="*/ 3147303 w 3715411"/>
                <a:gd name="connsiteY34" fmla="*/ 87427 h 4054379"/>
                <a:gd name="connsiteX35" fmla="*/ 2398366 w 3715411"/>
                <a:gd name="connsiteY35" fmla="*/ 341 h 4054379"/>
                <a:gd name="connsiteX36" fmla="*/ 2093566 w 3715411"/>
                <a:gd name="connsiteY36" fmla="*/ 87427 h 4054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3715411" h="4054379">
                  <a:moveTo>
                    <a:pt x="2093566" y="87427"/>
                  </a:moveTo>
                  <a:cubicBezTo>
                    <a:pt x="1971646" y="107747"/>
                    <a:pt x="1778606" y="103393"/>
                    <a:pt x="1666846" y="122261"/>
                  </a:cubicBezTo>
                  <a:cubicBezTo>
                    <a:pt x="1555086" y="141129"/>
                    <a:pt x="1423006" y="200638"/>
                    <a:pt x="1423006" y="200638"/>
                  </a:cubicBezTo>
                  <a:cubicBezTo>
                    <a:pt x="1325760" y="231118"/>
                    <a:pt x="1170457" y="242729"/>
                    <a:pt x="1083371" y="305141"/>
                  </a:cubicBezTo>
                  <a:cubicBezTo>
                    <a:pt x="996285" y="367553"/>
                    <a:pt x="930971" y="479313"/>
                    <a:pt x="900491" y="575107"/>
                  </a:cubicBezTo>
                  <a:cubicBezTo>
                    <a:pt x="870011" y="670901"/>
                    <a:pt x="907748" y="765244"/>
                    <a:pt x="900491" y="879907"/>
                  </a:cubicBezTo>
                  <a:cubicBezTo>
                    <a:pt x="893234" y="994570"/>
                    <a:pt x="878719" y="1187610"/>
                    <a:pt x="856948" y="1263084"/>
                  </a:cubicBezTo>
                  <a:cubicBezTo>
                    <a:pt x="835177" y="1338558"/>
                    <a:pt x="819211" y="1310981"/>
                    <a:pt x="769863" y="1332752"/>
                  </a:cubicBezTo>
                  <a:cubicBezTo>
                    <a:pt x="720515" y="1354523"/>
                    <a:pt x="617463" y="1361781"/>
                    <a:pt x="560857" y="1393712"/>
                  </a:cubicBezTo>
                  <a:cubicBezTo>
                    <a:pt x="504251" y="1425643"/>
                    <a:pt x="463611" y="1470638"/>
                    <a:pt x="430228" y="1524341"/>
                  </a:cubicBezTo>
                  <a:cubicBezTo>
                    <a:pt x="396845" y="1578044"/>
                    <a:pt x="364914" y="1625942"/>
                    <a:pt x="360560" y="1715930"/>
                  </a:cubicBezTo>
                  <a:cubicBezTo>
                    <a:pt x="356206" y="1805919"/>
                    <a:pt x="382332" y="1982992"/>
                    <a:pt x="404103" y="2064272"/>
                  </a:cubicBezTo>
                  <a:cubicBezTo>
                    <a:pt x="425874" y="2145552"/>
                    <a:pt x="422971" y="2148456"/>
                    <a:pt x="491188" y="2203610"/>
                  </a:cubicBezTo>
                  <a:cubicBezTo>
                    <a:pt x="559405" y="2258764"/>
                    <a:pt x="729223" y="2335690"/>
                    <a:pt x="813406" y="2395198"/>
                  </a:cubicBezTo>
                  <a:cubicBezTo>
                    <a:pt x="897589" y="2454706"/>
                    <a:pt x="960000" y="2508410"/>
                    <a:pt x="996286" y="2560661"/>
                  </a:cubicBezTo>
                  <a:cubicBezTo>
                    <a:pt x="1032572" y="2612912"/>
                    <a:pt x="1028217" y="2657907"/>
                    <a:pt x="1031120" y="2708707"/>
                  </a:cubicBezTo>
                  <a:cubicBezTo>
                    <a:pt x="1034023" y="2759507"/>
                    <a:pt x="1064503" y="2797244"/>
                    <a:pt x="1013703" y="2865461"/>
                  </a:cubicBezTo>
                  <a:cubicBezTo>
                    <a:pt x="962903" y="2933678"/>
                    <a:pt x="823566" y="3042536"/>
                    <a:pt x="726320" y="3118010"/>
                  </a:cubicBezTo>
                  <a:cubicBezTo>
                    <a:pt x="629074" y="3193484"/>
                    <a:pt x="526022" y="3260250"/>
                    <a:pt x="430228" y="3318307"/>
                  </a:cubicBezTo>
                  <a:cubicBezTo>
                    <a:pt x="334434" y="3376364"/>
                    <a:pt x="212514" y="3419906"/>
                    <a:pt x="151554" y="3466352"/>
                  </a:cubicBezTo>
                  <a:cubicBezTo>
                    <a:pt x="90594" y="3512798"/>
                    <a:pt x="87691" y="3537472"/>
                    <a:pt x="64468" y="3596981"/>
                  </a:cubicBezTo>
                  <a:cubicBezTo>
                    <a:pt x="41245" y="3656490"/>
                    <a:pt x="3837" y="3749721"/>
                    <a:pt x="12217" y="3823404"/>
                  </a:cubicBezTo>
                  <a:cubicBezTo>
                    <a:pt x="20597" y="3897087"/>
                    <a:pt x="-62323" y="4004247"/>
                    <a:pt x="114751" y="4039081"/>
                  </a:cubicBezTo>
                  <a:cubicBezTo>
                    <a:pt x="291825" y="4073915"/>
                    <a:pt x="823238" y="4039328"/>
                    <a:pt x="1074663" y="4032410"/>
                  </a:cubicBezTo>
                  <a:cubicBezTo>
                    <a:pt x="1326088" y="4025492"/>
                    <a:pt x="1431715" y="4023701"/>
                    <a:pt x="1623303" y="3997575"/>
                  </a:cubicBezTo>
                  <a:cubicBezTo>
                    <a:pt x="1814891" y="3971449"/>
                    <a:pt x="2071794" y="3940969"/>
                    <a:pt x="2224194" y="3875655"/>
                  </a:cubicBezTo>
                  <a:cubicBezTo>
                    <a:pt x="2376594" y="3810341"/>
                    <a:pt x="2389657" y="3710193"/>
                    <a:pt x="2537703" y="3605690"/>
                  </a:cubicBezTo>
                  <a:cubicBezTo>
                    <a:pt x="2685749" y="3501187"/>
                    <a:pt x="2971679" y="3393781"/>
                    <a:pt x="3112468" y="3248638"/>
                  </a:cubicBezTo>
                  <a:cubicBezTo>
                    <a:pt x="3253257" y="3103495"/>
                    <a:pt x="3298251" y="2923518"/>
                    <a:pt x="3382434" y="2734832"/>
                  </a:cubicBezTo>
                  <a:cubicBezTo>
                    <a:pt x="3466617" y="2546146"/>
                    <a:pt x="3601600" y="2299404"/>
                    <a:pt x="3617566" y="2116524"/>
                  </a:cubicBezTo>
                  <a:cubicBezTo>
                    <a:pt x="3633532" y="1933644"/>
                    <a:pt x="3495769" y="1787092"/>
                    <a:pt x="3478228" y="1637552"/>
                  </a:cubicBezTo>
                  <a:cubicBezTo>
                    <a:pt x="3460688" y="1488013"/>
                    <a:pt x="3472798" y="1361315"/>
                    <a:pt x="3512323" y="1219287"/>
                  </a:cubicBezTo>
                  <a:cubicBezTo>
                    <a:pt x="3551848" y="1077259"/>
                    <a:pt x="3718156" y="934841"/>
                    <a:pt x="3715377" y="785386"/>
                  </a:cubicBezTo>
                  <a:cubicBezTo>
                    <a:pt x="3712598" y="635931"/>
                    <a:pt x="3590325" y="438885"/>
                    <a:pt x="3495646" y="322558"/>
                  </a:cubicBezTo>
                  <a:cubicBezTo>
                    <a:pt x="3400967" y="206231"/>
                    <a:pt x="3330183" y="141130"/>
                    <a:pt x="3147303" y="87427"/>
                  </a:cubicBezTo>
                  <a:cubicBezTo>
                    <a:pt x="2964423" y="33724"/>
                    <a:pt x="2571086" y="-4013"/>
                    <a:pt x="2398366" y="341"/>
                  </a:cubicBezTo>
                  <a:cubicBezTo>
                    <a:pt x="2225646" y="4695"/>
                    <a:pt x="2215486" y="67107"/>
                    <a:pt x="2093566" y="87427"/>
                  </a:cubicBezTo>
                  <a:close/>
                </a:path>
              </a:pathLst>
            </a:cu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3C2930C-9841-4384-A6F7-1099148C4B61}"/>
                </a:ext>
              </a:extLst>
            </p:cNvPr>
            <p:cNvSpPr/>
            <p:nvPr/>
          </p:nvSpPr>
          <p:spPr>
            <a:xfrm>
              <a:off x="3625609" y="1388317"/>
              <a:ext cx="2470662" cy="3062792"/>
            </a:xfrm>
            <a:custGeom>
              <a:avLst/>
              <a:gdLst>
                <a:gd name="connsiteX0" fmla="*/ 0 w 2796880"/>
                <a:gd name="connsiteY0" fmla="*/ 3666309 h 3666309"/>
                <a:gd name="connsiteX1" fmla="*/ 1018903 w 2796880"/>
                <a:gd name="connsiteY1" fmla="*/ 3483429 h 3666309"/>
                <a:gd name="connsiteX2" fmla="*/ 1820091 w 2796880"/>
                <a:gd name="connsiteY2" fmla="*/ 3204755 h 3666309"/>
                <a:gd name="connsiteX3" fmla="*/ 2386149 w 2796880"/>
                <a:gd name="connsiteY3" fmla="*/ 2647406 h 3666309"/>
                <a:gd name="connsiteX4" fmla="*/ 2717074 w 2796880"/>
                <a:gd name="connsiteY4" fmla="*/ 1933303 h 3666309"/>
                <a:gd name="connsiteX5" fmla="*/ 2786743 w 2796880"/>
                <a:gd name="connsiteY5" fmla="*/ 1314995 h 3666309"/>
                <a:gd name="connsiteX6" fmla="*/ 2551611 w 2796880"/>
                <a:gd name="connsiteY6" fmla="*/ 766355 h 3666309"/>
                <a:gd name="connsiteX7" fmla="*/ 1837509 w 2796880"/>
                <a:gd name="connsiteY7" fmla="*/ 365760 h 3666309"/>
                <a:gd name="connsiteX8" fmla="*/ 1419497 w 2796880"/>
                <a:gd name="connsiteY8" fmla="*/ 313509 h 3666309"/>
                <a:gd name="connsiteX9" fmla="*/ 1210491 w 2796880"/>
                <a:gd name="connsiteY9" fmla="*/ 156755 h 3666309"/>
                <a:gd name="connsiteX10" fmla="*/ 1140823 w 2796880"/>
                <a:gd name="connsiteY10" fmla="*/ 0 h 3666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96880" h="3666309">
                  <a:moveTo>
                    <a:pt x="0" y="3666309"/>
                  </a:moveTo>
                  <a:cubicBezTo>
                    <a:pt x="357777" y="3613332"/>
                    <a:pt x="715555" y="3560355"/>
                    <a:pt x="1018903" y="3483429"/>
                  </a:cubicBezTo>
                  <a:cubicBezTo>
                    <a:pt x="1322251" y="3406503"/>
                    <a:pt x="1592217" y="3344092"/>
                    <a:pt x="1820091" y="3204755"/>
                  </a:cubicBezTo>
                  <a:cubicBezTo>
                    <a:pt x="2047965" y="3065418"/>
                    <a:pt x="2236652" y="2859315"/>
                    <a:pt x="2386149" y="2647406"/>
                  </a:cubicBezTo>
                  <a:cubicBezTo>
                    <a:pt x="2535646" y="2435497"/>
                    <a:pt x="2650308" y="2155371"/>
                    <a:pt x="2717074" y="1933303"/>
                  </a:cubicBezTo>
                  <a:cubicBezTo>
                    <a:pt x="2783840" y="1711234"/>
                    <a:pt x="2814320" y="1509486"/>
                    <a:pt x="2786743" y="1314995"/>
                  </a:cubicBezTo>
                  <a:cubicBezTo>
                    <a:pt x="2759166" y="1120504"/>
                    <a:pt x="2709817" y="924561"/>
                    <a:pt x="2551611" y="766355"/>
                  </a:cubicBezTo>
                  <a:cubicBezTo>
                    <a:pt x="2393405" y="608149"/>
                    <a:pt x="2026195" y="441234"/>
                    <a:pt x="1837509" y="365760"/>
                  </a:cubicBezTo>
                  <a:cubicBezTo>
                    <a:pt x="1648823" y="290286"/>
                    <a:pt x="1524000" y="348343"/>
                    <a:pt x="1419497" y="313509"/>
                  </a:cubicBezTo>
                  <a:cubicBezTo>
                    <a:pt x="1314994" y="278675"/>
                    <a:pt x="1256937" y="209006"/>
                    <a:pt x="1210491" y="156755"/>
                  </a:cubicBezTo>
                  <a:cubicBezTo>
                    <a:pt x="1164045" y="104504"/>
                    <a:pt x="1152434" y="52252"/>
                    <a:pt x="1140823" y="0"/>
                  </a:cubicBezTo>
                </a:path>
              </a:pathLst>
            </a:custGeom>
            <a:ln>
              <a:solidFill>
                <a:schemeClr val="accent1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BD9891C9-34F5-481D-AA44-7FA79998EBEB}"/>
                </a:ext>
              </a:extLst>
            </p:cNvPr>
            <p:cNvSpPr/>
            <p:nvPr/>
          </p:nvSpPr>
          <p:spPr>
            <a:xfrm>
              <a:off x="4125643" y="1497443"/>
              <a:ext cx="538498" cy="1498658"/>
            </a:xfrm>
            <a:custGeom>
              <a:avLst/>
              <a:gdLst>
                <a:gd name="connsiteX0" fmla="*/ 0 w 609600"/>
                <a:gd name="connsiteY0" fmla="*/ 1793966 h 1793966"/>
                <a:gd name="connsiteX1" fmla="*/ 435429 w 609600"/>
                <a:gd name="connsiteY1" fmla="*/ 1402080 h 1793966"/>
                <a:gd name="connsiteX2" fmla="*/ 531223 w 609600"/>
                <a:gd name="connsiteY2" fmla="*/ 940526 h 1793966"/>
                <a:gd name="connsiteX3" fmla="*/ 269966 w 609600"/>
                <a:gd name="connsiteY3" fmla="*/ 452846 h 1793966"/>
                <a:gd name="connsiteX4" fmla="*/ 261257 w 609600"/>
                <a:gd name="connsiteY4" fmla="*/ 174171 h 1793966"/>
                <a:gd name="connsiteX5" fmla="*/ 418012 w 609600"/>
                <a:gd name="connsiteY5" fmla="*/ 60960 h 1793966"/>
                <a:gd name="connsiteX6" fmla="*/ 609600 w 609600"/>
                <a:gd name="connsiteY6" fmla="*/ 0 h 1793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600" h="1793966">
                  <a:moveTo>
                    <a:pt x="0" y="1793966"/>
                  </a:moveTo>
                  <a:cubicBezTo>
                    <a:pt x="173446" y="1669143"/>
                    <a:pt x="346892" y="1544320"/>
                    <a:pt x="435429" y="1402080"/>
                  </a:cubicBezTo>
                  <a:cubicBezTo>
                    <a:pt x="523966" y="1259840"/>
                    <a:pt x="558800" y="1098732"/>
                    <a:pt x="531223" y="940526"/>
                  </a:cubicBezTo>
                  <a:cubicBezTo>
                    <a:pt x="503646" y="782320"/>
                    <a:pt x="314960" y="580572"/>
                    <a:pt x="269966" y="452846"/>
                  </a:cubicBezTo>
                  <a:cubicBezTo>
                    <a:pt x="224972" y="325120"/>
                    <a:pt x="236583" y="239485"/>
                    <a:pt x="261257" y="174171"/>
                  </a:cubicBezTo>
                  <a:cubicBezTo>
                    <a:pt x="285931" y="108857"/>
                    <a:pt x="359955" y="89988"/>
                    <a:pt x="418012" y="60960"/>
                  </a:cubicBezTo>
                  <a:cubicBezTo>
                    <a:pt x="476069" y="31931"/>
                    <a:pt x="542834" y="15965"/>
                    <a:pt x="609600" y="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64D09754-FF45-496B-B963-0F641EA504E6}"/>
                </a:ext>
              </a:extLst>
            </p:cNvPr>
            <p:cNvSpPr/>
            <p:nvPr/>
          </p:nvSpPr>
          <p:spPr>
            <a:xfrm>
              <a:off x="4933391" y="1701144"/>
              <a:ext cx="338485" cy="1374982"/>
            </a:xfrm>
            <a:custGeom>
              <a:avLst/>
              <a:gdLst>
                <a:gd name="connsiteX0" fmla="*/ 383177 w 383177"/>
                <a:gd name="connsiteY0" fmla="*/ 0 h 1645920"/>
                <a:gd name="connsiteX1" fmla="*/ 130629 w 383177"/>
                <a:gd name="connsiteY1" fmla="*/ 461555 h 1645920"/>
                <a:gd name="connsiteX2" fmla="*/ 60960 w 383177"/>
                <a:gd name="connsiteY2" fmla="*/ 896983 h 1645920"/>
                <a:gd name="connsiteX3" fmla="*/ 182880 w 383177"/>
                <a:gd name="connsiteY3" fmla="*/ 1245326 h 1645920"/>
                <a:gd name="connsiteX4" fmla="*/ 0 w 383177"/>
                <a:gd name="connsiteY4" fmla="*/ 1645920 h 1645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177" h="1645920">
                  <a:moveTo>
                    <a:pt x="383177" y="0"/>
                  </a:moveTo>
                  <a:cubicBezTo>
                    <a:pt x="283754" y="156029"/>
                    <a:pt x="184332" y="312058"/>
                    <a:pt x="130629" y="461555"/>
                  </a:cubicBezTo>
                  <a:cubicBezTo>
                    <a:pt x="76926" y="611052"/>
                    <a:pt x="52251" y="766355"/>
                    <a:pt x="60960" y="896983"/>
                  </a:cubicBezTo>
                  <a:cubicBezTo>
                    <a:pt x="69668" y="1027612"/>
                    <a:pt x="193040" y="1120503"/>
                    <a:pt x="182880" y="1245326"/>
                  </a:cubicBezTo>
                  <a:cubicBezTo>
                    <a:pt x="172720" y="1370149"/>
                    <a:pt x="86360" y="1508034"/>
                    <a:pt x="0" y="164592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C2104EAD-ACCE-4D1B-9B80-26151070F9BD}"/>
                </a:ext>
              </a:extLst>
            </p:cNvPr>
            <p:cNvSpPr/>
            <p:nvPr/>
          </p:nvSpPr>
          <p:spPr>
            <a:xfrm>
              <a:off x="5787294" y="1912120"/>
              <a:ext cx="753898" cy="110398"/>
            </a:xfrm>
            <a:custGeom>
              <a:avLst/>
              <a:gdLst>
                <a:gd name="connsiteX0" fmla="*/ 0 w 853440"/>
                <a:gd name="connsiteY0" fmla="*/ 43542 h 132152"/>
                <a:gd name="connsiteX1" fmla="*/ 400595 w 853440"/>
                <a:gd name="connsiteY1" fmla="*/ 69668 h 132152"/>
                <a:gd name="connsiteX2" fmla="*/ 670560 w 853440"/>
                <a:gd name="connsiteY2" fmla="*/ 130628 h 132152"/>
                <a:gd name="connsiteX3" fmla="*/ 853440 w 853440"/>
                <a:gd name="connsiteY3" fmla="*/ 0 h 132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3440" h="132152">
                  <a:moveTo>
                    <a:pt x="0" y="43542"/>
                  </a:moveTo>
                  <a:cubicBezTo>
                    <a:pt x="144417" y="49348"/>
                    <a:pt x="288835" y="55154"/>
                    <a:pt x="400595" y="69668"/>
                  </a:cubicBezTo>
                  <a:cubicBezTo>
                    <a:pt x="512355" y="84182"/>
                    <a:pt x="595086" y="142239"/>
                    <a:pt x="670560" y="130628"/>
                  </a:cubicBezTo>
                  <a:cubicBezTo>
                    <a:pt x="746034" y="119017"/>
                    <a:pt x="799737" y="59508"/>
                    <a:pt x="853440" y="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03FECCC-F547-4632-A124-B08F0855933C}"/>
                </a:ext>
              </a:extLst>
            </p:cNvPr>
            <p:cNvSpPr/>
            <p:nvPr/>
          </p:nvSpPr>
          <p:spPr>
            <a:xfrm>
              <a:off x="4387200" y="3468979"/>
              <a:ext cx="538498" cy="29838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CE4C7D31-5F10-470D-95B7-6CCA40DB4F8C}"/>
                </a:ext>
              </a:extLst>
            </p:cNvPr>
            <p:cNvSpPr/>
            <p:nvPr/>
          </p:nvSpPr>
          <p:spPr>
            <a:xfrm>
              <a:off x="4988401" y="3468979"/>
              <a:ext cx="538498" cy="29838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56F936F4-34A2-4354-AE79-F990479CB648}"/>
                </a:ext>
              </a:extLst>
            </p:cNvPr>
            <p:cNvSpPr/>
            <p:nvPr/>
          </p:nvSpPr>
          <p:spPr>
            <a:xfrm>
              <a:off x="5591179" y="3468979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4725590-8737-4AE7-87CB-A0CA97002BA8}"/>
                </a:ext>
              </a:extLst>
            </p:cNvPr>
            <p:cNvSpPr/>
            <p:nvPr/>
          </p:nvSpPr>
          <p:spPr>
            <a:xfrm>
              <a:off x="4387200" y="3115347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14BD57B-8D09-42C3-A53B-62B9C3F24445}"/>
                </a:ext>
              </a:extLst>
            </p:cNvPr>
            <p:cNvSpPr/>
            <p:nvPr/>
          </p:nvSpPr>
          <p:spPr>
            <a:xfrm>
              <a:off x="4988401" y="3115347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C85A9AE-2647-40E0-A622-DE17B095DD5D}"/>
                </a:ext>
              </a:extLst>
            </p:cNvPr>
            <p:cNvSpPr/>
            <p:nvPr/>
          </p:nvSpPr>
          <p:spPr>
            <a:xfrm>
              <a:off x="5591179" y="3115347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5D4F1C99-D907-4F45-BA07-A9CECE7E142A}"/>
                </a:ext>
              </a:extLst>
            </p:cNvPr>
            <p:cNvSpPr/>
            <p:nvPr/>
          </p:nvSpPr>
          <p:spPr>
            <a:xfrm>
              <a:off x="4387200" y="2736936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8C98FCEF-1DA8-4F05-B0EB-0D0BA673CE5D}"/>
                </a:ext>
              </a:extLst>
            </p:cNvPr>
            <p:cNvSpPr/>
            <p:nvPr/>
          </p:nvSpPr>
          <p:spPr>
            <a:xfrm>
              <a:off x="4988401" y="2736936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4DC85686-894C-4D6E-8B99-6AE65AB117F3}"/>
                </a:ext>
              </a:extLst>
            </p:cNvPr>
            <p:cNvSpPr/>
            <p:nvPr/>
          </p:nvSpPr>
          <p:spPr>
            <a:xfrm>
              <a:off x="5591179" y="2736936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E9E5EA3-ED44-4C6B-8EAB-A2BDA8F2558D}"/>
                </a:ext>
              </a:extLst>
            </p:cNvPr>
            <p:cNvSpPr/>
            <p:nvPr/>
          </p:nvSpPr>
          <p:spPr>
            <a:xfrm>
              <a:off x="5300179" y="1352857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5DCC7349-9B3F-450B-9594-6F269C083DAA}"/>
                </a:ext>
              </a:extLst>
            </p:cNvPr>
            <p:cNvSpPr/>
            <p:nvPr/>
          </p:nvSpPr>
          <p:spPr>
            <a:xfrm>
              <a:off x="4182378" y="2200261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A7B87A2-E5DE-4F1E-8244-96A8EC57B118}"/>
                </a:ext>
              </a:extLst>
            </p:cNvPr>
            <p:cNvSpPr/>
            <p:nvPr/>
          </p:nvSpPr>
          <p:spPr>
            <a:xfrm>
              <a:off x="5145575" y="2249345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84610BEF-D411-4360-94CA-D0A03CCF8B15}"/>
                </a:ext>
              </a:extLst>
            </p:cNvPr>
            <p:cNvSpPr/>
            <p:nvPr/>
          </p:nvSpPr>
          <p:spPr>
            <a:xfrm>
              <a:off x="5911038" y="1586112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pic>
        <p:nvPicPr>
          <p:cNvPr id="43" name="Graphic 42" descr="Map compass">
            <a:extLst>
              <a:ext uri="{FF2B5EF4-FFF2-40B4-BE49-F238E27FC236}">
                <a16:creationId xmlns:a16="http://schemas.microsoft.com/office/drawing/2014/main" id="{DB381C0F-CC79-4181-B3E6-CE01523AE0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364105" y="3446094"/>
            <a:ext cx="318011" cy="300740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336F726D-84E8-40F9-ADB6-266FB2FA1F71}"/>
              </a:ext>
            </a:extLst>
          </p:cNvPr>
          <p:cNvSpPr txBox="1"/>
          <p:nvPr/>
        </p:nvSpPr>
        <p:spPr>
          <a:xfrm>
            <a:off x="9345185" y="3076126"/>
            <a:ext cx="294819" cy="3085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chemeClr val="accent1"/>
                </a:solidFill>
              </a:rPr>
              <a:t>N</a:t>
            </a:r>
          </a:p>
        </p:txBody>
      </p:sp>
      <p:sp>
        <p:nvSpPr>
          <p:cNvPr id="62" name="Flowchart: Extract 61">
            <a:extLst>
              <a:ext uri="{FF2B5EF4-FFF2-40B4-BE49-F238E27FC236}">
                <a16:creationId xmlns:a16="http://schemas.microsoft.com/office/drawing/2014/main" id="{7607E503-7C4E-4B9D-93A9-509E2108790B}"/>
              </a:ext>
            </a:extLst>
          </p:cNvPr>
          <p:cNvSpPr/>
          <p:nvPr/>
        </p:nvSpPr>
        <p:spPr>
          <a:xfrm rot="16200000">
            <a:off x="9681013" y="3191254"/>
            <a:ext cx="268556" cy="96607"/>
          </a:xfrm>
          <a:prstGeom prst="flowChartExtra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6295ABE3-E73E-49CF-A065-8BE7C4B55E02}"/>
              </a:ext>
            </a:extLst>
          </p:cNvPr>
          <p:cNvGrpSpPr/>
          <p:nvPr/>
        </p:nvGrpSpPr>
        <p:grpSpPr>
          <a:xfrm>
            <a:off x="2972" y="-31959"/>
            <a:ext cx="12192001" cy="430887"/>
            <a:chOff x="0" y="2909500"/>
            <a:chExt cx="12192001" cy="430887"/>
          </a:xfrm>
        </p:grpSpPr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8D5BD3F6-2D74-4063-B10E-540114A998EE}"/>
                </a:ext>
              </a:extLst>
            </p:cNvPr>
            <p:cNvSpPr/>
            <p:nvPr/>
          </p:nvSpPr>
          <p:spPr>
            <a:xfrm>
              <a:off x="0" y="2939749"/>
              <a:ext cx="12192001" cy="36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93" name="Picture 2" descr="Related image">
              <a:extLst>
                <a:ext uri="{FF2B5EF4-FFF2-40B4-BE49-F238E27FC236}">
                  <a16:creationId xmlns:a16="http://schemas.microsoft.com/office/drawing/2014/main" id="{9012132D-3AF5-4409-B508-B500AC96F4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70182" y="2939749"/>
              <a:ext cx="381187" cy="3811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B45079A4-C082-48F7-8103-5A0960BF47B8}"/>
                </a:ext>
              </a:extLst>
            </p:cNvPr>
            <p:cNvSpPr txBox="1"/>
            <p:nvPr/>
          </p:nvSpPr>
          <p:spPr>
            <a:xfrm>
              <a:off x="9050284" y="2909500"/>
              <a:ext cx="275240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CA" sz="1100" dirty="0">
                  <a:solidFill>
                    <a:schemeClr val="bg1"/>
                  </a:solidFill>
                  <a:hlinkClick r:id="rId8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shawn-uoguelph@email.ca</a:t>
              </a:r>
              <a:r>
                <a:rPr lang="en-CA" sz="1100" dirty="0">
                  <a:solidFill>
                    <a:schemeClr val="bg1"/>
                  </a:solidFill>
                </a:rPr>
                <a:t> (admin)</a:t>
              </a:r>
            </a:p>
            <a:p>
              <a:pPr algn="r"/>
              <a:r>
                <a:rPr lang="en-CA" sz="1100" dirty="0">
                  <a:solidFill>
                    <a:schemeClr val="bg1"/>
                  </a:solidFill>
                </a:rPr>
                <a:t>UNIVERSITY OF GUELPH</a:t>
              </a:r>
            </a:p>
          </p:txBody>
        </p:sp>
        <p:pic>
          <p:nvPicPr>
            <p:cNvPr id="95" name="Graphic 94" descr="Smiling face with no fill">
              <a:extLst>
                <a:ext uri="{FF2B5EF4-FFF2-40B4-BE49-F238E27FC236}">
                  <a16:creationId xmlns:a16="http://schemas.microsoft.com/office/drawing/2014/main" id="{E62F91EE-339C-4843-8CA2-C1CD563F17D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232138" y="2951232"/>
              <a:ext cx="288000" cy="288000"/>
            </a:xfrm>
            <a:prstGeom prst="rect">
              <a:avLst/>
            </a:prstGeom>
          </p:spPr>
        </p:pic>
        <p:pic>
          <p:nvPicPr>
            <p:cNvPr id="96" name="Graphic 95" descr="Question mark">
              <a:extLst>
                <a:ext uri="{FF2B5EF4-FFF2-40B4-BE49-F238E27FC236}">
                  <a16:creationId xmlns:a16="http://schemas.microsoft.com/office/drawing/2014/main" id="{CD57FEE1-E177-44E3-B44A-246F80B5DF9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8760798" y="2962471"/>
              <a:ext cx="288000" cy="288000"/>
            </a:xfrm>
            <a:prstGeom prst="rect">
              <a:avLst/>
            </a:prstGeom>
          </p:spPr>
        </p:pic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65476391-437B-4289-A3A7-832D286EF9E1}"/>
                </a:ext>
              </a:extLst>
            </p:cNvPr>
            <p:cNvSpPr/>
            <p:nvPr/>
          </p:nvSpPr>
          <p:spPr>
            <a:xfrm>
              <a:off x="101210" y="2962472"/>
              <a:ext cx="288000" cy="288000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CA" sz="700" dirty="0"/>
                <a:t>Logo</a:t>
              </a:r>
              <a:endParaRPr lang="en-CA" sz="600" dirty="0"/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80A99E68-5D11-414D-92E9-E793E3340E0B}"/>
                </a:ext>
              </a:extLst>
            </p:cNvPr>
            <p:cNvSpPr txBox="1"/>
            <p:nvPr/>
          </p:nvSpPr>
          <p:spPr>
            <a:xfrm>
              <a:off x="383364" y="2983448"/>
              <a:ext cx="26078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200" dirty="0">
                  <a:solidFill>
                    <a:schemeClr val="bg1"/>
                  </a:solidFill>
                </a:rPr>
                <a:t>University of Guelph ESAT</a:t>
              </a:r>
            </a:p>
          </p:txBody>
        </p:sp>
      </p:grpSp>
      <p:sp>
        <p:nvSpPr>
          <p:cNvPr id="77" name="Rectangle 76">
            <a:extLst>
              <a:ext uri="{FF2B5EF4-FFF2-40B4-BE49-F238E27FC236}">
                <a16:creationId xmlns:a16="http://schemas.microsoft.com/office/drawing/2014/main" id="{AACFA92C-E0FE-4E3E-966F-9F4C7D56679B}"/>
              </a:ext>
            </a:extLst>
          </p:cNvPr>
          <p:cNvSpPr/>
          <p:nvPr/>
        </p:nvSpPr>
        <p:spPr>
          <a:xfrm>
            <a:off x="9975184" y="6317815"/>
            <a:ext cx="2069220" cy="4095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50" b="1" dirty="0"/>
              <a:t>Run Intelligent Selection </a:t>
            </a:r>
            <a:r>
              <a:rPr lang="en-CA" sz="1050" b="1" baseline="30000" dirty="0"/>
              <a:t>(?)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88B42B23-71F4-4407-B8E7-906781A97443}"/>
              </a:ext>
            </a:extLst>
          </p:cNvPr>
          <p:cNvSpPr txBox="1"/>
          <p:nvPr/>
        </p:nvSpPr>
        <p:spPr>
          <a:xfrm>
            <a:off x="9907553" y="1390241"/>
            <a:ext cx="96042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100" b="1" dirty="0"/>
              <a:t>Constraint </a:t>
            </a:r>
            <a:r>
              <a:rPr lang="en-CA" sz="1100" b="1" baseline="30000" dirty="0"/>
              <a:t>(?)</a:t>
            </a: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E7960F11-7391-4218-B1AA-FDD528D4AF29}"/>
              </a:ext>
            </a:extLst>
          </p:cNvPr>
          <p:cNvGrpSpPr/>
          <p:nvPr/>
        </p:nvGrpSpPr>
        <p:grpSpPr>
          <a:xfrm>
            <a:off x="10843266" y="1388465"/>
            <a:ext cx="1243852" cy="254021"/>
            <a:chOff x="5579169" y="1869065"/>
            <a:chExt cx="2438400" cy="511413"/>
          </a:xfrm>
        </p:grpSpPr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DB01A5D1-5497-411D-A4F6-F0BD21CC0B4A}"/>
                </a:ext>
              </a:extLst>
            </p:cNvPr>
            <p:cNvSpPr/>
            <p:nvPr/>
          </p:nvSpPr>
          <p:spPr>
            <a:xfrm>
              <a:off x="5579169" y="1869065"/>
              <a:ext cx="2438400" cy="51141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000" dirty="0"/>
                <a:t>Type drop list</a:t>
              </a:r>
            </a:p>
          </p:txBody>
        </p:sp>
        <p:sp>
          <p:nvSpPr>
            <p:cNvPr id="81" name="Isosceles Triangle 80">
              <a:extLst>
                <a:ext uri="{FF2B5EF4-FFF2-40B4-BE49-F238E27FC236}">
                  <a16:creationId xmlns:a16="http://schemas.microsoft.com/office/drawing/2014/main" id="{78362CC4-63C3-4984-AD98-53ED6EC80665}"/>
                </a:ext>
              </a:extLst>
            </p:cNvPr>
            <p:cNvSpPr/>
            <p:nvPr/>
          </p:nvSpPr>
          <p:spPr>
            <a:xfrm rot="10800000">
              <a:off x="7784931" y="2057208"/>
              <a:ext cx="144000" cy="143999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200"/>
            </a:p>
          </p:txBody>
        </p:sp>
      </p:grpSp>
      <p:sp>
        <p:nvSpPr>
          <p:cNvPr id="82" name="TextBox 81">
            <a:extLst>
              <a:ext uri="{FF2B5EF4-FFF2-40B4-BE49-F238E27FC236}">
                <a16:creationId xmlns:a16="http://schemas.microsoft.com/office/drawing/2014/main" id="{294FC769-293A-486C-A3CA-8E5D8CF741B7}"/>
              </a:ext>
            </a:extLst>
          </p:cNvPr>
          <p:cNvSpPr txBox="1"/>
          <p:nvPr/>
        </p:nvSpPr>
        <p:spPr>
          <a:xfrm>
            <a:off x="9860361" y="1827836"/>
            <a:ext cx="9829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100" b="1" dirty="0"/>
              <a:t>Target </a:t>
            </a:r>
            <a:r>
              <a:rPr lang="en-CA" sz="1100" b="1" baseline="30000" dirty="0"/>
              <a:t>(?)</a:t>
            </a:r>
          </a:p>
        </p:txBody>
      </p:sp>
      <p:graphicFrame>
        <p:nvGraphicFramePr>
          <p:cNvPr id="84" name="Table 83">
            <a:extLst>
              <a:ext uri="{FF2B5EF4-FFF2-40B4-BE49-F238E27FC236}">
                <a16:creationId xmlns:a16="http://schemas.microsoft.com/office/drawing/2014/main" id="{F378409E-F73D-42BB-97B7-603711C46C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7462429"/>
              </p:ext>
            </p:extLst>
          </p:nvPr>
        </p:nvGraphicFramePr>
        <p:xfrm>
          <a:off x="9977993" y="2599666"/>
          <a:ext cx="2176348" cy="18097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4596">
                  <a:extLst>
                    <a:ext uri="{9D8B030D-6E8A-4147-A177-3AD203B41FA5}">
                      <a16:colId xmlns:a16="http://schemas.microsoft.com/office/drawing/2014/main" val="1749140271"/>
                    </a:ext>
                  </a:extLst>
                </a:gridCol>
                <a:gridCol w="759681">
                  <a:extLst>
                    <a:ext uri="{9D8B030D-6E8A-4147-A177-3AD203B41FA5}">
                      <a16:colId xmlns:a16="http://schemas.microsoft.com/office/drawing/2014/main" val="4226717433"/>
                    </a:ext>
                  </a:extLst>
                </a:gridCol>
                <a:gridCol w="1122071">
                  <a:extLst>
                    <a:ext uri="{9D8B030D-6E8A-4147-A177-3AD203B41FA5}">
                      <a16:colId xmlns:a16="http://schemas.microsoft.com/office/drawing/2014/main" val="2569481145"/>
                    </a:ext>
                  </a:extLst>
                </a:gridCol>
              </a:tblGrid>
              <a:tr h="353386">
                <a:tc>
                  <a:txBody>
                    <a:bodyPr/>
                    <a:lstStyle/>
                    <a:p>
                      <a:r>
                        <a:rPr lang="en-CA" sz="1000" dirty="0"/>
                        <a:t>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52607"/>
                  </a:ext>
                </a:extLst>
              </a:tr>
              <a:tr h="353386">
                <a:tc>
                  <a:txBody>
                    <a:bodyPr/>
                    <a:lstStyle/>
                    <a:p>
                      <a:r>
                        <a:rPr lang="en-CA" sz="1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TP on-site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-15%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9618606"/>
                  </a:ext>
                </a:extLst>
              </a:tr>
              <a:tr h="353386">
                <a:tc>
                  <a:txBody>
                    <a:bodyPr/>
                    <a:lstStyle/>
                    <a:p>
                      <a:r>
                        <a:rPr lang="en-CA" sz="1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Carbon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+10%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4527315"/>
                  </a:ext>
                </a:extLst>
              </a:tr>
              <a:tr h="353386"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rgbClr val="FF0000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rgbClr val="FF0000"/>
                          </a:solidFill>
                        </a:rPr>
                        <a:t>Sediment off-site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rgbClr val="FF0000"/>
                          </a:solidFill>
                        </a:rPr>
                        <a:t>-20%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050421"/>
                  </a:ext>
                </a:extLst>
              </a:tr>
              <a:tr h="353386">
                <a:tc>
                  <a:txBody>
                    <a:bodyPr/>
                    <a:lstStyle/>
                    <a:p>
                      <a:r>
                        <a:rPr lang="en-CA" sz="1000" dirty="0"/>
                        <a:t>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6396724"/>
                  </a:ext>
                </a:extLst>
              </a:tr>
            </a:tbl>
          </a:graphicData>
        </a:graphic>
      </p:graphicFrame>
      <p:sp>
        <p:nvSpPr>
          <p:cNvPr id="85" name="Rectangle 84">
            <a:extLst>
              <a:ext uri="{FF2B5EF4-FFF2-40B4-BE49-F238E27FC236}">
                <a16:creationId xmlns:a16="http://schemas.microsoft.com/office/drawing/2014/main" id="{939BE9A9-EFD7-435B-8BE8-83E686A64E03}"/>
              </a:ext>
            </a:extLst>
          </p:cNvPr>
          <p:cNvSpPr/>
          <p:nvPr/>
        </p:nvSpPr>
        <p:spPr>
          <a:xfrm>
            <a:off x="9977304" y="2257615"/>
            <a:ext cx="1033883" cy="2769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Add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1F4C2B8E-55D9-49FA-A097-F63ABB5572C0}"/>
              </a:ext>
            </a:extLst>
          </p:cNvPr>
          <p:cNvSpPr/>
          <p:nvPr/>
        </p:nvSpPr>
        <p:spPr>
          <a:xfrm>
            <a:off x="11178782" y="2250586"/>
            <a:ext cx="950276" cy="2769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Remove</a:t>
            </a: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49F469F1-239C-4CFF-B961-080087D56ACD}"/>
              </a:ext>
            </a:extLst>
          </p:cNvPr>
          <p:cNvSpPr/>
          <p:nvPr/>
        </p:nvSpPr>
        <p:spPr>
          <a:xfrm>
            <a:off x="9951895" y="517062"/>
            <a:ext cx="200025" cy="192688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100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C5C029B3-D515-4E14-BA45-20EA43AC36F9}"/>
              </a:ext>
            </a:extLst>
          </p:cNvPr>
          <p:cNvSpPr txBox="1"/>
          <p:nvPr/>
        </p:nvSpPr>
        <p:spPr>
          <a:xfrm>
            <a:off x="10145123" y="500220"/>
            <a:ext cx="7228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00" dirty="0"/>
              <a:t>Budget </a:t>
            </a:r>
            <a:r>
              <a:rPr lang="en-CA" sz="1000" baseline="30000" dirty="0"/>
              <a:t>(?)</a:t>
            </a: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259E0560-AD15-460E-BD77-688088A25546}"/>
              </a:ext>
            </a:extLst>
          </p:cNvPr>
          <p:cNvSpPr/>
          <p:nvPr/>
        </p:nvSpPr>
        <p:spPr>
          <a:xfrm>
            <a:off x="9945235" y="928634"/>
            <a:ext cx="200025" cy="192688"/>
          </a:xfrm>
          <a:prstGeom prst="ellipse">
            <a:avLst/>
          </a:prstGeom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100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67AA7DE2-5F17-46C9-8F58-F808DD2AC738}"/>
              </a:ext>
            </a:extLst>
          </p:cNvPr>
          <p:cNvSpPr txBox="1"/>
          <p:nvPr/>
        </p:nvSpPr>
        <p:spPr>
          <a:xfrm>
            <a:off x="10145123" y="890012"/>
            <a:ext cx="94379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00" b="1" dirty="0">
                <a:solidFill>
                  <a:schemeClr val="accent1"/>
                </a:solidFill>
              </a:rPr>
              <a:t>Eco-service </a:t>
            </a:r>
            <a:r>
              <a:rPr lang="en-CA" sz="1000" b="1" baseline="30000" dirty="0">
                <a:solidFill>
                  <a:schemeClr val="accent1"/>
                </a:solidFill>
              </a:rPr>
              <a:t>(?)</a:t>
            </a:r>
            <a:endParaRPr lang="en-CA" sz="1100" b="1" baseline="30000" dirty="0">
              <a:solidFill>
                <a:schemeClr val="accent1"/>
              </a:solidFill>
            </a:endParaRP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1CE77742-3C6C-4D5B-9C84-7C2B51827996}"/>
              </a:ext>
            </a:extLst>
          </p:cNvPr>
          <p:cNvSpPr/>
          <p:nvPr/>
        </p:nvSpPr>
        <p:spPr>
          <a:xfrm>
            <a:off x="11178782" y="877380"/>
            <a:ext cx="863121" cy="2462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900" dirty="0"/>
              <a:t>&lt;&lt; Weight </a:t>
            </a:r>
            <a:r>
              <a:rPr lang="en-CA" sz="900" baseline="30000" dirty="0"/>
              <a:t>(?)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FF4241-3F53-4355-92BA-0CA30F81DA79}"/>
              </a:ext>
            </a:extLst>
          </p:cNvPr>
          <p:cNvSpPr txBox="1"/>
          <p:nvPr/>
        </p:nvSpPr>
        <p:spPr>
          <a:xfrm>
            <a:off x="10843267" y="1848247"/>
            <a:ext cx="832644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36000" rtlCol="0">
            <a:spAutoFit/>
          </a:bodyPr>
          <a:lstStyle/>
          <a:p>
            <a:r>
              <a:rPr lang="en-CA" sz="1000" dirty="0">
                <a:solidFill>
                  <a:schemeClr val="bg1">
                    <a:lumMod val="75000"/>
                  </a:schemeClr>
                </a:solidFill>
              </a:rPr>
              <a:t>-35%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D2AE3A8E-B2BF-4543-A67C-D1C9CC3F3C82}"/>
              </a:ext>
            </a:extLst>
          </p:cNvPr>
          <p:cNvSpPr txBox="1"/>
          <p:nvPr/>
        </p:nvSpPr>
        <p:spPr>
          <a:xfrm>
            <a:off x="584805" y="769356"/>
            <a:ext cx="1555021" cy="16927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lstStyle/>
          <a:p>
            <a:r>
              <a:rPr lang="en-CA" sz="1100" dirty="0"/>
              <a:t>Watershed information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DA7DEFDD-26E2-40E8-B670-E217AD171630}"/>
              </a:ext>
            </a:extLst>
          </p:cNvPr>
          <p:cNvSpPr txBox="1"/>
          <p:nvPr/>
        </p:nvSpPr>
        <p:spPr>
          <a:xfrm>
            <a:off x="583873" y="1199501"/>
            <a:ext cx="1626354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CA" sz="1100" dirty="0"/>
              <a:t>Intelligent BMP selection</a:t>
            </a:r>
          </a:p>
        </p:txBody>
      </p:sp>
      <p:pic>
        <p:nvPicPr>
          <p:cNvPr id="112" name="Picture 111" descr="A picture containing text&#10;&#10;Description automatically generated">
            <a:extLst>
              <a:ext uri="{FF2B5EF4-FFF2-40B4-BE49-F238E27FC236}">
                <a16:creationId xmlns:a16="http://schemas.microsoft.com/office/drawing/2014/main" id="{DC7BBAD9-07E8-443C-B7B7-DA8E23B3287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904" y="747788"/>
            <a:ext cx="288000" cy="216000"/>
          </a:xfrm>
          <a:prstGeom prst="rect">
            <a:avLst/>
          </a:prstGeom>
        </p:spPr>
      </p:pic>
      <p:sp>
        <p:nvSpPr>
          <p:cNvPr id="113" name="Arrow: Chevron 112">
            <a:extLst>
              <a:ext uri="{FF2B5EF4-FFF2-40B4-BE49-F238E27FC236}">
                <a16:creationId xmlns:a16="http://schemas.microsoft.com/office/drawing/2014/main" id="{CDD2A128-7A48-4498-9CD2-17B9386F52CF}"/>
              </a:ext>
            </a:extLst>
          </p:cNvPr>
          <p:cNvSpPr/>
          <p:nvPr/>
        </p:nvSpPr>
        <p:spPr>
          <a:xfrm>
            <a:off x="81997" y="794843"/>
            <a:ext cx="80962" cy="116681"/>
          </a:xfrm>
          <a:prstGeom prst="chevron">
            <a:avLst>
              <a:gd name="adj" fmla="val 5588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pic>
        <p:nvPicPr>
          <p:cNvPr id="114" name="Graphic 113" descr="Lightbulb and gear">
            <a:extLst>
              <a:ext uri="{FF2B5EF4-FFF2-40B4-BE49-F238E27FC236}">
                <a16:creationId xmlns:a16="http://schemas.microsoft.com/office/drawing/2014/main" id="{5D2A0A05-6B0F-4473-BDB8-43F152223FC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32333" y="1148105"/>
            <a:ext cx="288000" cy="288000"/>
          </a:xfrm>
          <a:prstGeom prst="rect">
            <a:avLst/>
          </a:prstGeom>
        </p:spPr>
      </p:pic>
      <p:sp>
        <p:nvSpPr>
          <p:cNvPr id="115" name="Arrow: Chevron 114">
            <a:extLst>
              <a:ext uri="{FF2B5EF4-FFF2-40B4-BE49-F238E27FC236}">
                <a16:creationId xmlns:a16="http://schemas.microsoft.com/office/drawing/2014/main" id="{F9255F49-DB9C-41CB-8686-13E18D1698D9}"/>
              </a:ext>
            </a:extLst>
          </p:cNvPr>
          <p:cNvSpPr/>
          <p:nvPr/>
        </p:nvSpPr>
        <p:spPr>
          <a:xfrm rot="5400000">
            <a:off x="87893" y="1250657"/>
            <a:ext cx="80962" cy="116681"/>
          </a:xfrm>
          <a:prstGeom prst="chevron">
            <a:avLst>
              <a:gd name="adj" fmla="val 5588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D54E1320-EE2E-453E-85DF-CEE2FE46F7A8}"/>
              </a:ext>
            </a:extLst>
          </p:cNvPr>
          <p:cNvGrpSpPr/>
          <p:nvPr/>
        </p:nvGrpSpPr>
        <p:grpSpPr>
          <a:xfrm>
            <a:off x="81997" y="2392791"/>
            <a:ext cx="1951335" cy="288000"/>
            <a:chOff x="76879" y="2649964"/>
            <a:chExt cx="1951335" cy="288000"/>
          </a:xfrm>
        </p:grpSpPr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B16B1F99-80C8-4311-A4DA-8DE180085C54}"/>
                </a:ext>
              </a:extLst>
            </p:cNvPr>
            <p:cNvSpPr txBox="1"/>
            <p:nvPr/>
          </p:nvSpPr>
          <p:spPr>
            <a:xfrm>
              <a:off x="601700" y="2702939"/>
              <a:ext cx="1426514" cy="1692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100" dirty="0"/>
                <a:t>BMP selection overview</a:t>
              </a:r>
            </a:p>
          </p:txBody>
        </p:sp>
        <p:sp>
          <p:nvSpPr>
            <p:cNvPr id="118" name="Arrow: Chevron 117">
              <a:extLst>
                <a:ext uri="{FF2B5EF4-FFF2-40B4-BE49-F238E27FC236}">
                  <a16:creationId xmlns:a16="http://schemas.microsoft.com/office/drawing/2014/main" id="{2CA92595-715C-4F51-A5BC-09271380C8D5}"/>
                </a:ext>
              </a:extLst>
            </p:cNvPr>
            <p:cNvSpPr/>
            <p:nvPr/>
          </p:nvSpPr>
          <p:spPr>
            <a:xfrm>
              <a:off x="76879" y="2723173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119" name="Graphic 118" descr="List">
              <a:extLst>
                <a:ext uri="{FF2B5EF4-FFF2-40B4-BE49-F238E27FC236}">
                  <a16:creationId xmlns:a16="http://schemas.microsoft.com/office/drawing/2014/main" id="{DEE252F6-B59F-4AA9-BEF8-801662FADF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247731" y="2649964"/>
              <a:ext cx="288000" cy="288000"/>
            </a:xfrm>
            <a:prstGeom prst="rect">
              <a:avLst/>
            </a:prstGeom>
          </p:spPr>
        </p:pic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AA25F1B1-87D5-4AF7-821F-06BF1E475F45}"/>
              </a:ext>
            </a:extLst>
          </p:cNvPr>
          <p:cNvGrpSpPr/>
          <p:nvPr/>
        </p:nvGrpSpPr>
        <p:grpSpPr>
          <a:xfrm>
            <a:off x="516090" y="1492952"/>
            <a:ext cx="1402355" cy="180000"/>
            <a:chOff x="352424" y="1962913"/>
            <a:chExt cx="1402355" cy="180000"/>
          </a:xfrm>
        </p:grpSpPr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C42A3A4A-4E5A-4BA3-BCDF-29718C8D0178}"/>
                </a:ext>
              </a:extLst>
            </p:cNvPr>
            <p:cNvSpPr txBox="1"/>
            <p:nvPr/>
          </p:nvSpPr>
          <p:spPr>
            <a:xfrm>
              <a:off x="689431" y="1962914"/>
              <a:ext cx="1065348" cy="1692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>
                <a:defRPr sz="1100"/>
              </a:lvl1pPr>
            </a:lstStyle>
            <a:p>
              <a:r>
                <a:rPr lang="en-CA" b="1" dirty="0">
                  <a:solidFill>
                    <a:schemeClr val="accent1"/>
                  </a:solidFill>
                </a:rPr>
                <a:t>BMP Type 1</a:t>
              </a:r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EC124DFD-FCD2-4A38-A37A-E6E4DEB210DE}"/>
                </a:ext>
              </a:extLst>
            </p:cNvPr>
            <p:cNvSpPr/>
            <p:nvPr/>
          </p:nvSpPr>
          <p:spPr>
            <a:xfrm>
              <a:off x="352424" y="1962913"/>
              <a:ext cx="252000" cy="180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1331E136-CF0B-4A00-9C9B-EBEC144B1C0A}"/>
              </a:ext>
            </a:extLst>
          </p:cNvPr>
          <p:cNvGrpSpPr/>
          <p:nvPr/>
        </p:nvGrpSpPr>
        <p:grpSpPr>
          <a:xfrm>
            <a:off x="516090" y="1814608"/>
            <a:ext cx="1398324" cy="192137"/>
            <a:chOff x="352424" y="2313144"/>
            <a:chExt cx="1398324" cy="192137"/>
          </a:xfrm>
        </p:grpSpPr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7D88058F-F120-4A2A-95F0-FCD1189A8D98}"/>
                </a:ext>
              </a:extLst>
            </p:cNvPr>
            <p:cNvSpPr txBox="1"/>
            <p:nvPr/>
          </p:nvSpPr>
          <p:spPr>
            <a:xfrm>
              <a:off x="685400" y="2313144"/>
              <a:ext cx="1065348" cy="1692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>
                <a:defRPr sz="1100">
                  <a:solidFill>
                    <a:schemeClr val="dk1"/>
                  </a:solidFill>
                </a:defRPr>
              </a:lvl1pPr>
              <a:lvl2pPr>
                <a:defRPr>
                  <a:solidFill>
                    <a:schemeClr val="dk1"/>
                  </a:solidFill>
                </a:defRPr>
              </a:lvl2pPr>
              <a:lvl3pPr>
                <a:defRPr>
                  <a:solidFill>
                    <a:schemeClr val="dk1"/>
                  </a:solidFill>
                </a:defRPr>
              </a:lvl3pPr>
              <a:lvl4pPr>
                <a:defRPr>
                  <a:solidFill>
                    <a:schemeClr val="dk1"/>
                  </a:solidFill>
                </a:defRPr>
              </a:lvl4pPr>
              <a:lvl5pPr>
                <a:defRPr>
                  <a:solidFill>
                    <a:schemeClr val="dk1"/>
                  </a:solidFill>
                </a:defRPr>
              </a:lvl5pPr>
              <a:lvl6pPr>
                <a:defRPr>
                  <a:solidFill>
                    <a:schemeClr val="dk1"/>
                  </a:solidFill>
                </a:defRPr>
              </a:lvl6pPr>
              <a:lvl7pPr>
                <a:defRPr>
                  <a:solidFill>
                    <a:schemeClr val="dk1"/>
                  </a:solidFill>
                </a:defRPr>
              </a:lvl7pPr>
              <a:lvl8pPr>
                <a:defRPr>
                  <a:solidFill>
                    <a:schemeClr val="dk1"/>
                  </a:solidFill>
                </a:defRPr>
              </a:lvl8pPr>
              <a:lvl9pPr>
                <a:defRPr>
                  <a:solidFill>
                    <a:schemeClr val="dk1"/>
                  </a:solidFill>
                </a:defRPr>
              </a:lvl9pPr>
            </a:lstStyle>
            <a:p>
              <a:r>
                <a:rPr lang="en-CA" dirty="0">
                  <a:solidFill>
                    <a:schemeClr val="tx1"/>
                  </a:solidFill>
                </a:rPr>
                <a:t>BMP Type 2</a:t>
              </a:r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5B03C35E-D5DC-4D9E-963F-1EB550896843}"/>
                </a:ext>
              </a:extLst>
            </p:cNvPr>
            <p:cNvSpPr/>
            <p:nvPr/>
          </p:nvSpPr>
          <p:spPr>
            <a:xfrm>
              <a:off x="352424" y="2325281"/>
              <a:ext cx="252000" cy="18000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5E8CAA10-D509-4B11-943C-0CE99DE955A0}"/>
              </a:ext>
            </a:extLst>
          </p:cNvPr>
          <p:cNvGrpSpPr/>
          <p:nvPr/>
        </p:nvGrpSpPr>
        <p:grpSpPr>
          <a:xfrm>
            <a:off x="575024" y="2148754"/>
            <a:ext cx="1339390" cy="169277"/>
            <a:chOff x="411358" y="2647290"/>
            <a:chExt cx="1339390" cy="169277"/>
          </a:xfrm>
        </p:grpSpPr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4009591C-7FE0-4EA3-A8D8-541BCE7D71CF}"/>
                </a:ext>
              </a:extLst>
            </p:cNvPr>
            <p:cNvSpPr txBox="1"/>
            <p:nvPr/>
          </p:nvSpPr>
          <p:spPr>
            <a:xfrm>
              <a:off x="689431" y="2647290"/>
              <a:ext cx="1061317" cy="1692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>
                <a:defRPr sz="1100">
                  <a:solidFill>
                    <a:schemeClr val="dk1"/>
                  </a:solidFill>
                </a:defRPr>
              </a:lvl1pPr>
              <a:lvl2pPr>
                <a:defRPr>
                  <a:solidFill>
                    <a:schemeClr val="dk1"/>
                  </a:solidFill>
                </a:defRPr>
              </a:lvl2pPr>
              <a:lvl3pPr>
                <a:defRPr>
                  <a:solidFill>
                    <a:schemeClr val="dk1"/>
                  </a:solidFill>
                </a:defRPr>
              </a:lvl3pPr>
              <a:lvl4pPr>
                <a:defRPr>
                  <a:solidFill>
                    <a:schemeClr val="dk1"/>
                  </a:solidFill>
                </a:defRPr>
              </a:lvl4pPr>
              <a:lvl5pPr>
                <a:defRPr>
                  <a:solidFill>
                    <a:schemeClr val="dk1"/>
                  </a:solidFill>
                </a:defRPr>
              </a:lvl5pPr>
              <a:lvl6pPr>
                <a:defRPr>
                  <a:solidFill>
                    <a:schemeClr val="dk1"/>
                  </a:solidFill>
                </a:defRPr>
              </a:lvl6pPr>
              <a:lvl7pPr>
                <a:defRPr>
                  <a:solidFill>
                    <a:schemeClr val="dk1"/>
                  </a:solidFill>
                </a:defRPr>
              </a:lvl7pPr>
              <a:lvl8pPr>
                <a:defRPr>
                  <a:solidFill>
                    <a:schemeClr val="dk1"/>
                  </a:solidFill>
                </a:defRPr>
              </a:lvl8pPr>
              <a:lvl9pPr>
                <a:defRPr>
                  <a:solidFill>
                    <a:schemeClr val="dk1"/>
                  </a:solidFill>
                </a:defRPr>
              </a:lvl9pPr>
            </a:lstStyle>
            <a:p>
              <a:r>
                <a:rPr lang="en-CA" dirty="0"/>
                <a:t>BMP Type 3</a:t>
              </a:r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F8B8A444-1287-4A30-9BD4-C5D14B36285E}"/>
                </a:ext>
              </a:extLst>
            </p:cNvPr>
            <p:cNvSpPr/>
            <p:nvPr/>
          </p:nvSpPr>
          <p:spPr>
            <a:xfrm>
              <a:off x="411358" y="2662948"/>
              <a:ext cx="144000" cy="144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aphicFrame>
        <p:nvGraphicFramePr>
          <p:cNvPr id="133" name="Table 132">
            <a:extLst>
              <a:ext uri="{FF2B5EF4-FFF2-40B4-BE49-F238E27FC236}">
                <a16:creationId xmlns:a16="http://schemas.microsoft.com/office/drawing/2014/main" id="{E059C61E-CF40-4F6E-B03C-19AA280CA1F1}"/>
              </a:ext>
            </a:extLst>
          </p:cNvPr>
          <p:cNvGraphicFramePr>
            <a:graphicFrameLocks noGrp="1"/>
          </p:cNvGraphicFramePr>
          <p:nvPr/>
        </p:nvGraphicFramePr>
        <p:xfrm>
          <a:off x="8192655" y="429469"/>
          <a:ext cx="1622636" cy="228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1318">
                  <a:extLst>
                    <a:ext uri="{9D8B030D-6E8A-4147-A177-3AD203B41FA5}">
                      <a16:colId xmlns:a16="http://schemas.microsoft.com/office/drawing/2014/main" val="1294337786"/>
                    </a:ext>
                  </a:extLst>
                </a:gridCol>
                <a:gridCol w="811318">
                  <a:extLst>
                    <a:ext uri="{9D8B030D-6E8A-4147-A177-3AD203B41FA5}">
                      <a16:colId xmlns:a16="http://schemas.microsoft.com/office/drawing/2014/main" val="2005279972"/>
                    </a:ext>
                  </a:extLst>
                </a:gridCol>
              </a:tblGrid>
              <a:tr h="186890"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Map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Satellite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041495"/>
                  </a:ext>
                </a:extLst>
              </a:tr>
            </a:tbl>
          </a:graphicData>
        </a:graphic>
      </p:graphicFrame>
      <p:graphicFrame>
        <p:nvGraphicFramePr>
          <p:cNvPr id="101" name="Table 100">
            <a:extLst>
              <a:ext uri="{FF2B5EF4-FFF2-40B4-BE49-F238E27FC236}">
                <a16:creationId xmlns:a16="http://schemas.microsoft.com/office/drawing/2014/main" id="{6D419918-8773-455F-B81B-081C9BFE97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268198"/>
              </p:ext>
            </p:extLst>
          </p:nvPr>
        </p:nvGraphicFramePr>
        <p:xfrm>
          <a:off x="2090632" y="4907313"/>
          <a:ext cx="7769728" cy="1923294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519218">
                  <a:extLst>
                    <a:ext uri="{9D8B030D-6E8A-4147-A177-3AD203B41FA5}">
                      <a16:colId xmlns:a16="http://schemas.microsoft.com/office/drawing/2014/main" val="870851450"/>
                    </a:ext>
                  </a:extLst>
                </a:gridCol>
                <a:gridCol w="695325">
                  <a:extLst>
                    <a:ext uri="{9D8B030D-6E8A-4147-A177-3AD203B41FA5}">
                      <a16:colId xmlns:a16="http://schemas.microsoft.com/office/drawing/2014/main" val="1196878192"/>
                    </a:ext>
                  </a:extLst>
                </a:gridCol>
                <a:gridCol w="971550">
                  <a:extLst>
                    <a:ext uri="{9D8B030D-6E8A-4147-A177-3AD203B41FA5}">
                      <a16:colId xmlns:a16="http://schemas.microsoft.com/office/drawing/2014/main" val="4058391018"/>
                    </a:ext>
                  </a:extLst>
                </a:gridCol>
                <a:gridCol w="952500">
                  <a:extLst>
                    <a:ext uri="{9D8B030D-6E8A-4147-A177-3AD203B41FA5}">
                      <a16:colId xmlns:a16="http://schemas.microsoft.com/office/drawing/2014/main" val="2407327584"/>
                    </a:ext>
                  </a:extLst>
                </a:gridCol>
                <a:gridCol w="923925">
                  <a:extLst>
                    <a:ext uri="{9D8B030D-6E8A-4147-A177-3AD203B41FA5}">
                      <a16:colId xmlns:a16="http://schemas.microsoft.com/office/drawing/2014/main" val="2297515603"/>
                    </a:ext>
                  </a:extLst>
                </a:gridCol>
                <a:gridCol w="742950">
                  <a:extLst>
                    <a:ext uri="{9D8B030D-6E8A-4147-A177-3AD203B41FA5}">
                      <a16:colId xmlns:a16="http://schemas.microsoft.com/office/drawing/2014/main" val="3255575357"/>
                    </a:ext>
                  </a:extLst>
                </a:gridCol>
                <a:gridCol w="1400175">
                  <a:extLst>
                    <a:ext uri="{9D8B030D-6E8A-4147-A177-3AD203B41FA5}">
                      <a16:colId xmlns:a16="http://schemas.microsoft.com/office/drawing/2014/main" val="3116716651"/>
                    </a:ext>
                  </a:extLst>
                </a:gridCol>
                <a:gridCol w="1564085">
                  <a:extLst>
                    <a:ext uri="{9D8B030D-6E8A-4147-A177-3AD203B41FA5}">
                      <a16:colId xmlns:a16="http://schemas.microsoft.com/office/drawing/2014/main" val="2134159632"/>
                    </a:ext>
                  </a:extLst>
                </a:gridCol>
              </a:tblGrid>
              <a:tr h="442601"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Select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LSD or Parcel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BMP area</a:t>
                      </a:r>
                    </a:p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(ha)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On-site effectiveness</a:t>
                      </a:r>
                    </a:p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(kg/ha/</a:t>
                      </a:r>
                      <a:r>
                        <a:rPr lang="en-CA" sz="1000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Off-site effectiveness</a:t>
                      </a:r>
                    </a:p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(kg/ha/</a:t>
                      </a:r>
                      <a:r>
                        <a:rPr lang="en-CA" sz="1000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Cost</a:t>
                      </a:r>
                    </a:p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($)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On-site </a:t>
                      </a:r>
                    </a:p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cost-effectiveness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Off-site </a:t>
                      </a:r>
                    </a:p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cost-effectiveness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0991502"/>
                  </a:ext>
                </a:extLst>
              </a:tr>
              <a:tr h="245864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1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5274275"/>
                  </a:ext>
                </a:extLst>
              </a:tr>
              <a:tr h="244046"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11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2186654"/>
                  </a:ext>
                </a:extLst>
              </a:tr>
              <a:tr h="24404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ym typeface="Wingdings 2" panose="05020102010507070707" pitchFamily="18" charset="2"/>
                        </a:rPr>
                        <a:t></a:t>
                      </a: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2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4765558"/>
                  </a:ext>
                </a:extLst>
              </a:tr>
              <a:tr h="24404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ym typeface="Wingdings 2" panose="05020102010507070707" pitchFamily="18" charset="2"/>
                        </a:rPr>
                        <a:t></a:t>
                      </a: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7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4712126"/>
                  </a:ext>
                </a:extLst>
              </a:tr>
              <a:tr h="24404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ym typeface="Wingdings 2" panose="05020102010507070707" pitchFamily="18" charset="2"/>
                        </a:rPr>
                        <a:t></a:t>
                      </a: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9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48700501"/>
                  </a:ext>
                </a:extLst>
              </a:tr>
              <a:tr h="24404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ym typeface="Wingdings 2" panose="05020102010507070707" pitchFamily="18" charset="2"/>
                        </a:rPr>
                        <a:t></a:t>
                      </a: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…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9293165"/>
                  </a:ext>
                </a:extLst>
              </a:tr>
            </a:tbl>
          </a:graphicData>
        </a:graphic>
      </p:graphicFrame>
      <p:sp>
        <p:nvSpPr>
          <p:cNvPr id="148" name="Rectangle 147">
            <a:extLst>
              <a:ext uri="{FF2B5EF4-FFF2-40B4-BE49-F238E27FC236}">
                <a16:creationId xmlns:a16="http://schemas.microsoft.com/office/drawing/2014/main" id="{CA764399-761E-4F2F-AE43-10BB370EF3DA}"/>
              </a:ext>
            </a:extLst>
          </p:cNvPr>
          <p:cNvSpPr/>
          <p:nvPr/>
        </p:nvSpPr>
        <p:spPr>
          <a:xfrm>
            <a:off x="9628698" y="5303074"/>
            <a:ext cx="231665" cy="1522669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5A782DDF-0636-4086-A018-5342EF834C2F}"/>
              </a:ext>
            </a:extLst>
          </p:cNvPr>
          <p:cNvSpPr/>
          <p:nvPr/>
        </p:nvSpPr>
        <p:spPr>
          <a:xfrm>
            <a:off x="9634311" y="5595687"/>
            <a:ext cx="231665" cy="27091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0" name="Arrow: Pentagon 149">
            <a:extLst>
              <a:ext uri="{FF2B5EF4-FFF2-40B4-BE49-F238E27FC236}">
                <a16:creationId xmlns:a16="http://schemas.microsoft.com/office/drawing/2014/main" id="{4FD9CA48-3211-4829-9412-979A2E3F9A22}"/>
              </a:ext>
            </a:extLst>
          </p:cNvPr>
          <p:cNvSpPr/>
          <p:nvPr/>
        </p:nvSpPr>
        <p:spPr>
          <a:xfrm rot="5400000">
            <a:off x="9407806" y="4629517"/>
            <a:ext cx="170825" cy="720344"/>
          </a:xfrm>
          <a:prstGeom prst="homePlate">
            <a:avLst>
              <a:gd name="adj" fmla="val 67191"/>
            </a:avLst>
          </a:prstGeom>
          <a:solidFill>
            <a:schemeClr val="bg1">
              <a:lumMod val="95000"/>
              <a:alpha val="60000"/>
            </a:schemeClr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CA" sz="800" dirty="0">
                <a:solidFill>
                  <a:schemeClr val="bg1"/>
                </a:solidFill>
              </a:rPr>
              <a:t>Option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AA102841-F351-4855-8731-44E30887059D}"/>
              </a:ext>
            </a:extLst>
          </p:cNvPr>
          <p:cNvSpPr/>
          <p:nvPr/>
        </p:nvSpPr>
        <p:spPr>
          <a:xfrm>
            <a:off x="8223788" y="1159322"/>
            <a:ext cx="756000" cy="21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All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51B39AF8-53AF-4741-A8FD-AD9305617D1F}"/>
              </a:ext>
            </a:extLst>
          </p:cNvPr>
          <p:cNvSpPr/>
          <p:nvPr/>
        </p:nvSpPr>
        <p:spPr>
          <a:xfrm>
            <a:off x="9044771" y="1163807"/>
            <a:ext cx="756000" cy="21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Clear</a:t>
            </a:r>
          </a:p>
        </p:txBody>
      </p: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4CC8BDE8-053A-42F6-9BC7-A0C043738816}"/>
              </a:ext>
            </a:extLst>
          </p:cNvPr>
          <p:cNvGrpSpPr/>
          <p:nvPr/>
        </p:nvGrpSpPr>
        <p:grpSpPr>
          <a:xfrm>
            <a:off x="11785145" y="1844346"/>
            <a:ext cx="297618" cy="254021"/>
            <a:chOff x="5579169" y="1869065"/>
            <a:chExt cx="583439" cy="511413"/>
          </a:xfrm>
        </p:grpSpPr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18F834F9-0CFC-4502-9B6C-8C6DDB1DE447}"/>
                </a:ext>
              </a:extLst>
            </p:cNvPr>
            <p:cNvSpPr/>
            <p:nvPr/>
          </p:nvSpPr>
          <p:spPr>
            <a:xfrm>
              <a:off x="5579169" y="1869065"/>
              <a:ext cx="583439" cy="51141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000" dirty="0"/>
                <a:t>%</a:t>
              </a:r>
            </a:p>
          </p:txBody>
        </p:sp>
        <p:sp>
          <p:nvSpPr>
            <p:cNvPr id="128" name="Isosceles Triangle 127">
              <a:extLst>
                <a:ext uri="{FF2B5EF4-FFF2-40B4-BE49-F238E27FC236}">
                  <a16:creationId xmlns:a16="http://schemas.microsoft.com/office/drawing/2014/main" id="{B2E7D5DF-D657-410D-85B5-F963728104C1}"/>
                </a:ext>
              </a:extLst>
            </p:cNvPr>
            <p:cNvSpPr/>
            <p:nvPr/>
          </p:nvSpPr>
          <p:spPr>
            <a:xfrm rot="10800000">
              <a:off x="6009394" y="2027171"/>
              <a:ext cx="144000" cy="143999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200"/>
            </a:p>
          </p:txBody>
        </p: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1A17D017-4C8F-4399-B011-191B2863B981}"/>
              </a:ext>
            </a:extLst>
          </p:cNvPr>
          <p:cNvGrpSpPr/>
          <p:nvPr/>
        </p:nvGrpSpPr>
        <p:grpSpPr>
          <a:xfrm>
            <a:off x="8223786" y="790753"/>
            <a:ext cx="756000" cy="236069"/>
            <a:chOff x="6600137" y="1869065"/>
            <a:chExt cx="673312" cy="511413"/>
          </a:xfrm>
        </p:grpSpPr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A1BA9242-8D45-4519-B392-7D91318C844E}"/>
                </a:ext>
              </a:extLst>
            </p:cNvPr>
            <p:cNvSpPr/>
            <p:nvPr/>
          </p:nvSpPr>
          <p:spPr>
            <a:xfrm>
              <a:off x="6600137" y="1869065"/>
              <a:ext cx="673312" cy="51141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800" dirty="0"/>
                <a:t>Municipality</a:t>
              </a:r>
              <a:endParaRPr lang="en-CA" sz="1000" dirty="0"/>
            </a:p>
          </p:txBody>
        </p:sp>
        <p:sp>
          <p:nvSpPr>
            <p:cNvPr id="134" name="Isosceles Triangle 133">
              <a:extLst>
                <a:ext uri="{FF2B5EF4-FFF2-40B4-BE49-F238E27FC236}">
                  <a16:creationId xmlns:a16="http://schemas.microsoft.com/office/drawing/2014/main" id="{3EAC0C66-01BC-477C-9D8D-3F14206D34E9}"/>
                </a:ext>
              </a:extLst>
            </p:cNvPr>
            <p:cNvSpPr/>
            <p:nvPr/>
          </p:nvSpPr>
          <p:spPr>
            <a:xfrm rot="10800000">
              <a:off x="7194224" y="2042940"/>
              <a:ext cx="64125" cy="155979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400"/>
            </a:p>
          </p:txBody>
        </p: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F0837045-2826-4C53-8C99-2EDE420A03CD}"/>
              </a:ext>
            </a:extLst>
          </p:cNvPr>
          <p:cNvGrpSpPr/>
          <p:nvPr/>
        </p:nvGrpSpPr>
        <p:grpSpPr>
          <a:xfrm>
            <a:off x="9037459" y="789882"/>
            <a:ext cx="756000" cy="236069"/>
            <a:chOff x="6600137" y="1869065"/>
            <a:chExt cx="673312" cy="511413"/>
          </a:xfrm>
        </p:grpSpPr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3741FCE3-8A3E-4EFF-9A8A-F3E479A0242A}"/>
                </a:ext>
              </a:extLst>
            </p:cNvPr>
            <p:cNvSpPr/>
            <p:nvPr/>
          </p:nvSpPr>
          <p:spPr>
            <a:xfrm>
              <a:off x="6600137" y="1869065"/>
              <a:ext cx="673312" cy="51141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CA" sz="800" dirty="0" err="1"/>
                <a:t>Subwatershed</a:t>
              </a:r>
              <a:endParaRPr lang="en-CA" sz="1000" dirty="0"/>
            </a:p>
          </p:txBody>
        </p:sp>
        <p:sp>
          <p:nvSpPr>
            <p:cNvPr id="137" name="Isosceles Triangle 136">
              <a:extLst>
                <a:ext uri="{FF2B5EF4-FFF2-40B4-BE49-F238E27FC236}">
                  <a16:creationId xmlns:a16="http://schemas.microsoft.com/office/drawing/2014/main" id="{94C0B11E-8DD6-4041-B15F-8EA319593E0B}"/>
                </a:ext>
              </a:extLst>
            </p:cNvPr>
            <p:cNvSpPr/>
            <p:nvPr/>
          </p:nvSpPr>
          <p:spPr>
            <a:xfrm rot="10800000">
              <a:off x="7194224" y="2042940"/>
              <a:ext cx="64125" cy="155979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400"/>
            </a:p>
          </p:txBody>
        </p:sp>
      </p:grpSp>
      <p:graphicFrame>
        <p:nvGraphicFramePr>
          <p:cNvPr id="138" name="Table 137">
            <a:extLst>
              <a:ext uri="{FF2B5EF4-FFF2-40B4-BE49-F238E27FC236}">
                <a16:creationId xmlns:a16="http://schemas.microsoft.com/office/drawing/2014/main" id="{1CD079FA-732A-4CB2-9284-A288FAA8CB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4900284"/>
              </p:ext>
            </p:extLst>
          </p:nvPr>
        </p:nvGraphicFramePr>
        <p:xfrm>
          <a:off x="6963415" y="642463"/>
          <a:ext cx="1218677" cy="920746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240110">
                  <a:extLst>
                    <a:ext uri="{9D8B030D-6E8A-4147-A177-3AD203B41FA5}">
                      <a16:colId xmlns:a16="http://schemas.microsoft.com/office/drawing/2014/main" val="2586563298"/>
                    </a:ext>
                  </a:extLst>
                </a:gridCol>
                <a:gridCol w="978567">
                  <a:extLst>
                    <a:ext uri="{9D8B030D-6E8A-4147-A177-3AD203B41FA5}">
                      <a16:colId xmlns:a16="http://schemas.microsoft.com/office/drawing/2014/main" val="1007114525"/>
                    </a:ext>
                  </a:extLst>
                </a:gridCol>
              </a:tblGrid>
              <a:tr h="271180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Boundary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9325452"/>
                  </a:ext>
                </a:extLst>
              </a:tr>
              <a:tr h="23808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Stream 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8218344"/>
                  </a:ext>
                </a:extLst>
              </a:tr>
              <a:tr h="299102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/>
                        <a:t>LSD or Parcel</a:t>
                      </a:r>
                    </a:p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/>
                        <a:t>BMP type 1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27544534"/>
                  </a:ext>
                </a:extLst>
              </a:tr>
            </a:tbl>
          </a:graphicData>
        </a:graphic>
      </p:graphicFrame>
      <p:grpSp>
        <p:nvGrpSpPr>
          <p:cNvPr id="139" name="Group 138">
            <a:extLst>
              <a:ext uri="{FF2B5EF4-FFF2-40B4-BE49-F238E27FC236}">
                <a16:creationId xmlns:a16="http://schemas.microsoft.com/office/drawing/2014/main" id="{D651A892-0C88-4E78-B1B5-668A22812B95}"/>
              </a:ext>
            </a:extLst>
          </p:cNvPr>
          <p:cNvGrpSpPr/>
          <p:nvPr/>
        </p:nvGrpSpPr>
        <p:grpSpPr>
          <a:xfrm>
            <a:off x="6960438" y="437025"/>
            <a:ext cx="1218677" cy="1060446"/>
            <a:chOff x="6889233" y="429469"/>
            <a:chExt cx="1218677" cy="1060446"/>
          </a:xfrm>
        </p:grpSpPr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id="{45496C72-B914-4A39-85A5-0B28DA7CE6E9}"/>
                </a:ext>
              </a:extLst>
            </p:cNvPr>
            <p:cNvGrpSpPr/>
            <p:nvPr/>
          </p:nvGrpSpPr>
          <p:grpSpPr>
            <a:xfrm>
              <a:off x="6889233" y="429469"/>
              <a:ext cx="1218677" cy="205437"/>
              <a:chOff x="6528872" y="1807230"/>
              <a:chExt cx="1795701" cy="449218"/>
            </a:xfrm>
          </p:grpSpPr>
          <p:sp>
            <p:nvSpPr>
              <p:cNvPr id="145" name="Rectangle 144">
                <a:extLst>
                  <a:ext uri="{FF2B5EF4-FFF2-40B4-BE49-F238E27FC236}">
                    <a16:creationId xmlns:a16="http://schemas.microsoft.com/office/drawing/2014/main" id="{28FB9DAD-B986-4AD5-BE66-B8C523961ABE}"/>
                  </a:ext>
                </a:extLst>
              </p:cNvPr>
              <p:cNvSpPr/>
              <p:nvPr/>
            </p:nvSpPr>
            <p:spPr>
              <a:xfrm>
                <a:off x="6528872" y="1807230"/>
                <a:ext cx="1795701" cy="44921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sz="900" dirty="0"/>
                  <a:t>Legend</a:t>
                </a:r>
              </a:p>
            </p:txBody>
          </p:sp>
          <p:sp>
            <p:nvSpPr>
              <p:cNvPr id="146" name="Isosceles Triangle 145">
                <a:extLst>
                  <a:ext uri="{FF2B5EF4-FFF2-40B4-BE49-F238E27FC236}">
                    <a16:creationId xmlns:a16="http://schemas.microsoft.com/office/drawing/2014/main" id="{8EDFB7E7-FE39-4E8E-9080-777DCD19A39F}"/>
                  </a:ext>
                </a:extLst>
              </p:cNvPr>
              <p:cNvSpPr/>
              <p:nvPr/>
            </p:nvSpPr>
            <p:spPr>
              <a:xfrm rot="10800000">
                <a:off x="7958571" y="1950338"/>
                <a:ext cx="144000" cy="14399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</p:grpSp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322E77FD-7DDD-4C09-9CF4-64A95C843B07}"/>
                </a:ext>
              </a:extLst>
            </p:cNvPr>
            <p:cNvSpPr/>
            <p:nvPr/>
          </p:nvSpPr>
          <p:spPr>
            <a:xfrm>
              <a:off x="7202201" y="1196673"/>
              <a:ext cx="180000" cy="108000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dk1"/>
                </a:solidFill>
              </a:endParaRPr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7B3F8C0A-507F-4ADF-9D0A-9608B4BC3DBA}"/>
                </a:ext>
              </a:extLst>
            </p:cNvPr>
            <p:cNvSpPr/>
            <p:nvPr/>
          </p:nvSpPr>
          <p:spPr>
            <a:xfrm>
              <a:off x="7219926" y="970881"/>
              <a:ext cx="180000" cy="72000"/>
            </a:xfrm>
            <a:custGeom>
              <a:avLst/>
              <a:gdLst>
                <a:gd name="connsiteX0" fmla="*/ 0 w 192882"/>
                <a:gd name="connsiteY0" fmla="*/ 83344 h 85725"/>
                <a:gd name="connsiteX1" fmla="*/ 76200 w 192882"/>
                <a:gd name="connsiteY1" fmla="*/ 0 h 85725"/>
                <a:gd name="connsiteX2" fmla="*/ 123825 w 192882"/>
                <a:gd name="connsiteY2" fmla="*/ 85725 h 85725"/>
                <a:gd name="connsiteX3" fmla="*/ 192882 w 192882"/>
                <a:gd name="connsiteY3" fmla="*/ 9525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882" h="85725">
                  <a:moveTo>
                    <a:pt x="0" y="83344"/>
                  </a:moveTo>
                  <a:lnTo>
                    <a:pt x="76200" y="0"/>
                  </a:lnTo>
                  <a:lnTo>
                    <a:pt x="123825" y="85725"/>
                  </a:lnTo>
                  <a:lnTo>
                    <a:pt x="192882" y="9525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7F1432FB-C593-4622-9FA6-180E1EF06AB4}"/>
                </a:ext>
              </a:extLst>
            </p:cNvPr>
            <p:cNvSpPr/>
            <p:nvPr/>
          </p:nvSpPr>
          <p:spPr>
            <a:xfrm>
              <a:off x="7225483" y="665248"/>
              <a:ext cx="180000" cy="144000"/>
            </a:xfrm>
            <a:custGeom>
              <a:avLst/>
              <a:gdLst>
                <a:gd name="connsiteX0" fmla="*/ 9525 w 187325"/>
                <a:gd name="connsiteY0" fmla="*/ 149225 h 196850"/>
                <a:gd name="connsiteX1" fmla="*/ 0 w 187325"/>
                <a:gd name="connsiteY1" fmla="*/ 53975 h 196850"/>
                <a:gd name="connsiteX2" fmla="*/ 31750 w 187325"/>
                <a:gd name="connsiteY2" fmla="*/ 15875 h 196850"/>
                <a:gd name="connsiteX3" fmla="*/ 101600 w 187325"/>
                <a:gd name="connsiteY3" fmla="*/ 0 h 196850"/>
                <a:gd name="connsiteX4" fmla="*/ 155575 w 187325"/>
                <a:gd name="connsiteY4" fmla="*/ 57150 h 196850"/>
                <a:gd name="connsiteX5" fmla="*/ 187325 w 187325"/>
                <a:gd name="connsiteY5" fmla="*/ 123825 h 196850"/>
                <a:gd name="connsiteX6" fmla="*/ 114300 w 187325"/>
                <a:gd name="connsiteY6" fmla="*/ 168275 h 196850"/>
                <a:gd name="connsiteX7" fmla="*/ 53975 w 187325"/>
                <a:gd name="connsiteY7" fmla="*/ 196850 h 196850"/>
                <a:gd name="connsiteX8" fmla="*/ 9525 w 187325"/>
                <a:gd name="connsiteY8" fmla="*/ 149225 h 19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7325" h="196850">
                  <a:moveTo>
                    <a:pt x="9525" y="149225"/>
                  </a:moveTo>
                  <a:lnTo>
                    <a:pt x="0" y="53975"/>
                  </a:lnTo>
                  <a:lnTo>
                    <a:pt x="31750" y="15875"/>
                  </a:lnTo>
                  <a:lnTo>
                    <a:pt x="101600" y="0"/>
                  </a:lnTo>
                  <a:lnTo>
                    <a:pt x="155575" y="57150"/>
                  </a:lnTo>
                  <a:lnTo>
                    <a:pt x="187325" y="123825"/>
                  </a:lnTo>
                  <a:lnTo>
                    <a:pt x="114300" y="168275"/>
                  </a:lnTo>
                  <a:lnTo>
                    <a:pt x="53975" y="196850"/>
                  </a:lnTo>
                  <a:lnTo>
                    <a:pt x="9525" y="149225"/>
                  </a:lnTo>
                  <a:close/>
                </a:path>
              </a:pathLst>
            </a:cu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>
                <a:solidFill>
                  <a:schemeClr val="dk1"/>
                </a:solidFill>
              </a:endParaRPr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10670C2B-5CAB-46AD-9038-F573BA50E68B}"/>
                </a:ext>
              </a:extLst>
            </p:cNvPr>
            <p:cNvSpPr/>
            <p:nvPr/>
          </p:nvSpPr>
          <p:spPr>
            <a:xfrm>
              <a:off x="7203263" y="1381915"/>
              <a:ext cx="180000" cy="108000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dk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044194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A698550-FB6C-4999-9E14-EED704ECF00C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1998" cy="685102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90801">
                  <a:extLst>
                    <a:ext uri="{9D8B030D-6E8A-4147-A177-3AD203B41FA5}">
                      <a16:colId xmlns:a16="http://schemas.microsoft.com/office/drawing/2014/main" val="2745701971"/>
                    </a:ext>
                  </a:extLst>
                </a:gridCol>
                <a:gridCol w="7776144">
                  <a:extLst>
                    <a:ext uri="{9D8B030D-6E8A-4147-A177-3AD203B41FA5}">
                      <a16:colId xmlns:a16="http://schemas.microsoft.com/office/drawing/2014/main" val="3724013289"/>
                    </a:ext>
                  </a:extLst>
                </a:gridCol>
                <a:gridCol w="2325053">
                  <a:extLst>
                    <a:ext uri="{9D8B030D-6E8A-4147-A177-3AD203B41FA5}">
                      <a16:colId xmlns:a16="http://schemas.microsoft.com/office/drawing/2014/main" val="1431369543"/>
                    </a:ext>
                  </a:extLst>
                </a:gridCol>
              </a:tblGrid>
              <a:tr h="350982">
                <a:tc gridSpan="3">
                  <a:txBody>
                    <a:bodyPr/>
                    <a:lstStyle/>
                    <a:p>
                      <a:endParaRPr lang="en-CA" sz="18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95523167"/>
                  </a:ext>
                </a:extLst>
              </a:tr>
              <a:tr h="4542530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2000" dirty="0"/>
                        <a:t>Base map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8301362"/>
                  </a:ext>
                </a:extLst>
              </a:tr>
              <a:tr h="1942732">
                <a:tc vMerge="1">
                  <a:txBody>
                    <a:bodyPr/>
                    <a:lstStyle/>
                    <a:p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67190758"/>
                  </a:ext>
                </a:extLst>
              </a:tr>
            </a:tbl>
          </a:graphicData>
        </a:graphic>
      </p:graphicFrame>
      <p:sp>
        <p:nvSpPr>
          <p:cNvPr id="16" name="Flowchart: Extract 15">
            <a:extLst>
              <a:ext uri="{FF2B5EF4-FFF2-40B4-BE49-F238E27FC236}">
                <a16:creationId xmlns:a16="http://schemas.microsoft.com/office/drawing/2014/main" id="{9337D849-34B8-4B17-95F2-D16AAD3E4D24}"/>
              </a:ext>
            </a:extLst>
          </p:cNvPr>
          <p:cNvSpPr/>
          <p:nvPr/>
        </p:nvSpPr>
        <p:spPr>
          <a:xfrm rot="5400000">
            <a:off x="2028313" y="3190366"/>
            <a:ext cx="223026" cy="98385"/>
          </a:xfrm>
          <a:prstGeom prst="flowChartExtra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686D646-B06A-4212-B79B-753EDF1FBD4D}"/>
              </a:ext>
            </a:extLst>
          </p:cNvPr>
          <p:cNvSpPr/>
          <p:nvPr/>
        </p:nvSpPr>
        <p:spPr>
          <a:xfrm>
            <a:off x="9407084" y="3799725"/>
            <a:ext cx="238478" cy="6984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+</a:t>
            </a:r>
          </a:p>
          <a:p>
            <a:pPr algn="ctr"/>
            <a:endParaRPr lang="en-CA" dirty="0"/>
          </a:p>
          <a:p>
            <a:pPr algn="ctr"/>
            <a:r>
              <a:rPr lang="en-CA" dirty="0">
                <a:sym typeface="Symbol" panose="05050102010706020507" pitchFamily="18" charset="2"/>
              </a:rPr>
              <a:t></a:t>
            </a:r>
            <a:endParaRPr lang="en-CA" dirty="0"/>
          </a:p>
        </p:txBody>
      </p:sp>
      <p:pic>
        <p:nvPicPr>
          <p:cNvPr id="23" name="Graphic 22" descr="World">
            <a:extLst>
              <a:ext uri="{FF2B5EF4-FFF2-40B4-BE49-F238E27FC236}">
                <a16:creationId xmlns:a16="http://schemas.microsoft.com/office/drawing/2014/main" id="{9507020A-1811-4735-A2F3-4B68E21537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69582" y="4552351"/>
            <a:ext cx="318011" cy="30074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E960B1AA-4CBA-42F0-8B56-8DFF6D655D9D}"/>
              </a:ext>
            </a:extLst>
          </p:cNvPr>
          <p:cNvGrpSpPr/>
          <p:nvPr/>
        </p:nvGrpSpPr>
        <p:grpSpPr>
          <a:xfrm>
            <a:off x="3572343" y="1095315"/>
            <a:ext cx="3437456" cy="3489079"/>
            <a:chOff x="3269673" y="1219200"/>
            <a:chExt cx="3437456" cy="3489079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7FA3ECCB-EAD4-4CEC-9AA3-23E6992DCE8D}"/>
                </a:ext>
              </a:extLst>
            </p:cNvPr>
            <p:cNvSpPr/>
            <p:nvPr/>
          </p:nvSpPr>
          <p:spPr>
            <a:xfrm>
              <a:off x="3269673" y="1219200"/>
              <a:ext cx="3437456" cy="3489079"/>
            </a:xfrm>
            <a:custGeom>
              <a:avLst/>
              <a:gdLst>
                <a:gd name="connsiteX0" fmla="*/ 2118266 w 3643907"/>
                <a:gd name="connsiteY0" fmla="*/ 87427 h 4033235"/>
                <a:gd name="connsiteX1" fmla="*/ 1691546 w 3643907"/>
                <a:gd name="connsiteY1" fmla="*/ 122261 h 4033235"/>
                <a:gd name="connsiteX2" fmla="*/ 1447706 w 3643907"/>
                <a:gd name="connsiteY2" fmla="*/ 200638 h 4033235"/>
                <a:gd name="connsiteX3" fmla="*/ 1108071 w 3643907"/>
                <a:gd name="connsiteY3" fmla="*/ 305141 h 4033235"/>
                <a:gd name="connsiteX4" fmla="*/ 925191 w 3643907"/>
                <a:gd name="connsiteY4" fmla="*/ 575107 h 4033235"/>
                <a:gd name="connsiteX5" fmla="*/ 925191 w 3643907"/>
                <a:gd name="connsiteY5" fmla="*/ 879907 h 4033235"/>
                <a:gd name="connsiteX6" fmla="*/ 881648 w 3643907"/>
                <a:gd name="connsiteY6" fmla="*/ 1263084 h 4033235"/>
                <a:gd name="connsiteX7" fmla="*/ 794563 w 3643907"/>
                <a:gd name="connsiteY7" fmla="*/ 1332752 h 4033235"/>
                <a:gd name="connsiteX8" fmla="*/ 585557 w 3643907"/>
                <a:gd name="connsiteY8" fmla="*/ 1393712 h 4033235"/>
                <a:gd name="connsiteX9" fmla="*/ 454928 w 3643907"/>
                <a:gd name="connsiteY9" fmla="*/ 1524341 h 4033235"/>
                <a:gd name="connsiteX10" fmla="*/ 385260 w 3643907"/>
                <a:gd name="connsiteY10" fmla="*/ 1715930 h 4033235"/>
                <a:gd name="connsiteX11" fmla="*/ 428803 w 3643907"/>
                <a:gd name="connsiteY11" fmla="*/ 2064272 h 4033235"/>
                <a:gd name="connsiteX12" fmla="*/ 515888 w 3643907"/>
                <a:gd name="connsiteY12" fmla="*/ 2203610 h 4033235"/>
                <a:gd name="connsiteX13" fmla="*/ 838106 w 3643907"/>
                <a:gd name="connsiteY13" fmla="*/ 2395198 h 4033235"/>
                <a:gd name="connsiteX14" fmla="*/ 1020986 w 3643907"/>
                <a:gd name="connsiteY14" fmla="*/ 2560661 h 4033235"/>
                <a:gd name="connsiteX15" fmla="*/ 1055820 w 3643907"/>
                <a:gd name="connsiteY15" fmla="*/ 2708707 h 4033235"/>
                <a:gd name="connsiteX16" fmla="*/ 1038403 w 3643907"/>
                <a:gd name="connsiteY16" fmla="*/ 2865461 h 4033235"/>
                <a:gd name="connsiteX17" fmla="*/ 751020 w 3643907"/>
                <a:gd name="connsiteY17" fmla="*/ 3118010 h 4033235"/>
                <a:gd name="connsiteX18" fmla="*/ 454928 w 3643907"/>
                <a:gd name="connsiteY18" fmla="*/ 3318307 h 4033235"/>
                <a:gd name="connsiteX19" fmla="*/ 176254 w 3643907"/>
                <a:gd name="connsiteY19" fmla="*/ 3466352 h 4033235"/>
                <a:gd name="connsiteX20" fmla="*/ 89168 w 3643907"/>
                <a:gd name="connsiteY20" fmla="*/ 3596981 h 4033235"/>
                <a:gd name="connsiteX21" fmla="*/ 36917 w 3643907"/>
                <a:gd name="connsiteY21" fmla="*/ 3823404 h 4033235"/>
                <a:gd name="connsiteX22" fmla="*/ 97877 w 3643907"/>
                <a:gd name="connsiteY22" fmla="*/ 3971450 h 4033235"/>
                <a:gd name="connsiteX23" fmla="*/ 1099363 w 3643907"/>
                <a:gd name="connsiteY23" fmla="*/ 4032410 h 4033235"/>
                <a:gd name="connsiteX24" fmla="*/ 1648003 w 3643907"/>
                <a:gd name="connsiteY24" fmla="*/ 3997575 h 4033235"/>
                <a:gd name="connsiteX25" fmla="*/ 2248894 w 3643907"/>
                <a:gd name="connsiteY25" fmla="*/ 3875655 h 4033235"/>
                <a:gd name="connsiteX26" fmla="*/ 2562403 w 3643907"/>
                <a:gd name="connsiteY26" fmla="*/ 3605690 h 4033235"/>
                <a:gd name="connsiteX27" fmla="*/ 3137168 w 3643907"/>
                <a:gd name="connsiteY27" fmla="*/ 3248638 h 4033235"/>
                <a:gd name="connsiteX28" fmla="*/ 3407134 w 3643907"/>
                <a:gd name="connsiteY28" fmla="*/ 2734832 h 4033235"/>
                <a:gd name="connsiteX29" fmla="*/ 3642266 w 3643907"/>
                <a:gd name="connsiteY29" fmla="*/ 2116524 h 4033235"/>
                <a:gd name="connsiteX30" fmla="*/ 3502928 w 3643907"/>
                <a:gd name="connsiteY30" fmla="*/ 1637552 h 4033235"/>
                <a:gd name="connsiteX31" fmla="*/ 3337466 w 3643907"/>
                <a:gd name="connsiteY31" fmla="*/ 1210832 h 4033235"/>
                <a:gd name="connsiteX32" fmla="*/ 3598723 w 3643907"/>
                <a:gd name="connsiteY32" fmla="*/ 827655 h 4033235"/>
                <a:gd name="connsiteX33" fmla="*/ 3520346 w 3643907"/>
                <a:gd name="connsiteY33" fmla="*/ 322558 h 4033235"/>
                <a:gd name="connsiteX34" fmla="*/ 3172003 w 3643907"/>
                <a:gd name="connsiteY34" fmla="*/ 87427 h 4033235"/>
                <a:gd name="connsiteX35" fmla="*/ 2423066 w 3643907"/>
                <a:gd name="connsiteY35" fmla="*/ 341 h 4033235"/>
                <a:gd name="connsiteX36" fmla="*/ 2118266 w 3643907"/>
                <a:gd name="connsiteY36" fmla="*/ 87427 h 4033235"/>
                <a:gd name="connsiteX0" fmla="*/ 2093566 w 3619207"/>
                <a:gd name="connsiteY0" fmla="*/ 87427 h 4054379"/>
                <a:gd name="connsiteX1" fmla="*/ 1666846 w 3619207"/>
                <a:gd name="connsiteY1" fmla="*/ 122261 h 4054379"/>
                <a:gd name="connsiteX2" fmla="*/ 1423006 w 3619207"/>
                <a:gd name="connsiteY2" fmla="*/ 200638 h 4054379"/>
                <a:gd name="connsiteX3" fmla="*/ 1083371 w 3619207"/>
                <a:gd name="connsiteY3" fmla="*/ 305141 h 4054379"/>
                <a:gd name="connsiteX4" fmla="*/ 900491 w 3619207"/>
                <a:gd name="connsiteY4" fmla="*/ 575107 h 4054379"/>
                <a:gd name="connsiteX5" fmla="*/ 900491 w 3619207"/>
                <a:gd name="connsiteY5" fmla="*/ 879907 h 4054379"/>
                <a:gd name="connsiteX6" fmla="*/ 856948 w 3619207"/>
                <a:gd name="connsiteY6" fmla="*/ 1263084 h 4054379"/>
                <a:gd name="connsiteX7" fmla="*/ 769863 w 3619207"/>
                <a:gd name="connsiteY7" fmla="*/ 1332752 h 4054379"/>
                <a:gd name="connsiteX8" fmla="*/ 560857 w 3619207"/>
                <a:gd name="connsiteY8" fmla="*/ 1393712 h 4054379"/>
                <a:gd name="connsiteX9" fmla="*/ 430228 w 3619207"/>
                <a:gd name="connsiteY9" fmla="*/ 1524341 h 4054379"/>
                <a:gd name="connsiteX10" fmla="*/ 360560 w 3619207"/>
                <a:gd name="connsiteY10" fmla="*/ 1715930 h 4054379"/>
                <a:gd name="connsiteX11" fmla="*/ 404103 w 3619207"/>
                <a:gd name="connsiteY11" fmla="*/ 2064272 h 4054379"/>
                <a:gd name="connsiteX12" fmla="*/ 491188 w 3619207"/>
                <a:gd name="connsiteY12" fmla="*/ 2203610 h 4054379"/>
                <a:gd name="connsiteX13" fmla="*/ 813406 w 3619207"/>
                <a:gd name="connsiteY13" fmla="*/ 2395198 h 4054379"/>
                <a:gd name="connsiteX14" fmla="*/ 996286 w 3619207"/>
                <a:gd name="connsiteY14" fmla="*/ 2560661 h 4054379"/>
                <a:gd name="connsiteX15" fmla="*/ 1031120 w 3619207"/>
                <a:gd name="connsiteY15" fmla="*/ 2708707 h 4054379"/>
                <a:gd name="connsiteX16" fmla="*/ 1013703 w 3619207"/>
                <a:gd name="connsiteY16" fmla="*/ 2865461 h 4054379"/>
                <a:gd name="connsiteX17" fmla="*/ 726320 w 3619207"/>
                <a:gd name="connsiteY17" fmla="*/ 3118010 h 4054379"/>
                <a:gd name="connsiteX18" fmla="*/ 430228 w 3619207"/>
                <a:gd name="connsiteY18" fmla="*/ 3318307 h 4054379"/>
                <a:gd name="connsiteX19" fmla="*/ 151554 w 3619207"/>
                <a:gd name="connsiteY19" fmla="*/ 3466352 h 4054379"/>
                <a:gd name="connsiteX20" fmla="*/ 64468 w 3619207"/>
                <a:gd name="connsiteY20" fmla="*/ 3596981 h 4054379"/>
                <a:gd name="connsiteX21" fmla="*/ 12217 w 3619207"/>
                <a:gd name="connsiteY21" fmla="*/ 3823404 h 4054379"/>
                <a:gd name="connsiteX22" fmla="*/ 114751 w 3619207"/>
                <a:gd name="connsiteY22" fmla="*/ 4039081 h 4054379"/>
                <a:gd name="connsiteX23" fmla="*/ 1074663 w 3619207"/>
                <a:gd name="connsiteY23" fmla="*/ 4032410 h 4054379"/>
                <a:gd name="connsiteX24" fmla="*/ 1623303 w 3619207"/>
                <a:gd name="connsiteY24" fmla="*/ 3997575 h 4054379"/>
                <a:gd name="connsiteX25" fmla="*/ 2224194 w 3619207"/>
                <a:gd name="connsiteY25" fmla="*/ 3875655 h 4054379"/>
                <a:gd name="connsiteX26" fmla="*/ 2537703 w 3619207"/>
                <a:gd name="connsiteY26" fmla="*/ 3605690 h 4054379"/>
                <a:gd name="connsiteX27" fmla="*/ 3112468 w 3619207"/>
                <a:gd name="connsiteY27" fmla="*/ 3248638 h 4054379"/>
                <a:gd name="connsiteX28" fmla="*/ 3382434 w 3619207"/>
                <a:gd name="connsiteY28" fmla="*/ 2734832 h 4054379"/>
                <a:gd name="connsiteX29" fmla="*/ 3617566 w 3619207"/>
                <a:gd name="connsiteY29" fmla="*/ 2116524 h 4054379"/>
                <a:gd name="connsiteX30" fmla="*/ 3478228 w 3619207"/>
                <a:gd name="connsiteY30" fmla="*/ 1637552 h 4054379"/>
                <a:gd name="connsiteX31" fmla="*/ 3312766 w 3619207"/>
                <a:gd name="connsiteY31" fmla="*/ 1210832 h 4054379"/>
                <a:gd name="connsiteX32" fmla="*/ 3574023 w 3619207"/>
                <a:gd name="connsiteY32" fmla="*/ 827655 h 4054379"/>
                <a:gd name="connsiteX33" fmla="*/ 3495646 w 3619207"/>
                <a:gd name="connsiteY33" fmla="*/ 322558 h 4054379"/>
                <a:gd name="connsiteX34" fmla="*/ 3147303 w 3619207"/>
                <a:gd name="connsiteY34" fmla="*/ 87427 h 4054379"/>
                <a:gd name="connsiteX35" fmla="*/ 2398366 w 3619207"/>
                <a:gd name="connsiteY35" fmla="*/ 341 h 4054379"/>
                <a:gd name="connsiteX36" fmla="*/ 2093566 w 3619207"/>
                <a:gd name="connsiteY36" fmla="*/ 87427 h 4054379"/>
                <a:gd name="connsiteX0" fmla="*/ 2093566 w 3618850"/>
                <a:gd name="connsiteY0" fmla="*/ 87427 h 4054379"/>
                <a:gd name="connsiteX1" fmla="*/ 1666846 w 3618850"/>
                <a:gd name="connsiteY1" fmla="*/ 122261 h 4054379"/>
                <a:gd name="connsiteX2" fmla="*/ 1423006 w 3618850"/>
                <a:gd name="connsiteY2" fmla="*/ 200638 h 4054379"/>
                <a:gd name="connsiteX3" fmla="*/ 1083371 w 3618850"/>
                <a:gd name="connsiteY3" fmla="*/ 305141 h 4054379"/>
                <a:gd name="connsiteX4" fmla="*/ 900491 w 3618850"/>
                <a:gd name="connsiteY4" fmla="*/ 575107 h 4054379"/>
                <a:gd name="connsiteX5" fmla="*/ 900491 w 3618850"/>
                <a:gd name="connsiteY5" fmla="*/ 879907 h 4054379"/>
                <a:gd name="connsiteX6" fmla="*/ 856948 w 3618850"/>
                <a:gd name="connsiteY6" fmla="*/ 1263084 h 4054379"/>
                <a:gd name="connsiteX7" fmla="*/ 769863 w 3618850"/>
                <a:gd name="connsiteY7" fmla="*/ 1332752 h 4054379"/>
                <a:gd name="connsiteX8" fmla="*/ 560857 w 3618850"/>
                <a:gd name="connsiteY8" fmla="*/ 1393712 h 4054379"/>
                <a:gd name="connsiteX9" fmla="*/ 430228 w 3618850"/>
                <a:gd name="connsiteY9" fmla="*/ 1524341 h 4054379"/>
                <a:gd name="connsiteX10" fmla="*/ 360560 w 3618850"/>
                <a:gd name="connsiteY10" fmla="*/ 1715930 h 4054379"/>
                <a:gd name="connsiteX11" fmla="*/ 404103 w 3618850"/>
                <a:gd name="connsiteY11" fmla="*/ 2064272 h 4054379"/>
                <a:gd name="connsiteX12" fmla="*/ 491188 w 3618850"/>
                <a:gd name="connsiteY12" fmla="*/ 2203610 h 4054379"/>
                <a:gd name="connsiteX13" fmla="*/ 813406 w 3618850"/>
                <a:gd name="connsiteY13" fmla="*/ 2395198 h 4054379"/>
                <a:gd name="connsiteX14" fmla="*/ 996286 w 3618850"/>
                <a:gd name="connsiteY14" fmla="*/ 2560661 h 4054379"/>
                <a:gd name="connsiteX15" fmla="*/ 1031120 w 3618850"/>
                <a:gd name="connsiteY15" fmla="*/ 2708707 h 4054379"/>
                <a:gd name="connsiteX16" fmla="*/ 1013703 w 3618850"/>
                <a:gd name="connsiteY16" fmla="*/ 2865461 h 4054379"/>
                <a:gd name="connsiteX17" fmla="*/ 726320 w 3618850"/>
                <a:gd name="connsiteY17" fmla="*/ 3118010 h 4054379"/>
                <a:gd name="connsiteX18" fmla="*/ 430228 w 3618850"/>
                <a:gd name="connsiteY18" fmla="*/ 3318307 h 4054379"/>
                <a:gd name="connsiteX19" fmla="*/ 151554 w 3618850"/>
                <a:gd name="connsiteY19" fmla="*/ 3466352 h 4054379"/>
                <a:gd name="connsiteX20" fmla="*/ 64468 w 3618850"/>
                <a:gd name="connsiteY20" fmla="*/ 3596981 h 4054379"/>
                <a:gd name="connsiteX21" fmla="*/ 12217 w 3618850"/>
                <a:gd name="connsiteY21" fmla="*/ 3823404 h 4054379"/>
                <a:gd name="connsiteX22" fmla="*/ 114751 w 3618850"/>
                <a:gd name="connsiteY22" fmla="*/ 4039081 h 4054379"/>
                <a:gd name="connsiteX23" fmla="*/ 1074663 w 3618850"/>
                <a:gd name="connsiteY23" fmla="*/ 4032410 h 4054379"/>
                <a:gd name="connsiteX24" fmla="*/ 1623303 w 3618850"/>
                <a:gd name="connsiteY24" fmla="*/ 3997575 h 4054379"/>
                <a:gd name="connsiteX25" fmla="*/ 2224194 w 3618850"/>
                <a:gd name="connsiteY25" fmla="*/ 3875655 h 4054379"/>
                <a:gd name="connsiteX26" fmla="*/ 2537703 w 3618850"/>
                <a:gd name="connsiteY26" fmla="*/ 3605690 h 4054379"/>
                <a:gd name="connsiteX27" fmla="*/ 3112468 w 3618850"/>
                <a:gd name="connsiteY27" fmla="*/ 3248638 h 4054379"/>
                <a:gd name="connsiteX28" fmla="*/ 3382434 w 3618850"/>
                <a:gd name="connsiteY28" fmla="*/ 2734832 h 4054379"/>
                <a:gd name="connsiteX29" fmla="*/ 3617566 w 3618850"/>
                <a:gd name="connsiteY29" fmla="*/ 2116524 h 4054379"/>
                <a:gd name="connsiteX30" fmla="*/ 3478228 w 3618850"/>
                <a:gd name="connsiteY30" fmla="*/ 1637552 h 4054379"/>
                <a:gd name="connsiteX31" fmla="*/ 3512323 w 3618850"/>
                <a:gd name="connsiteY31" fmla="*/ 1219287 h 4054379"/>
                <a:gd name="connsiteX32" fmla="*/ 3574023 w 3618850"/>
                <a:gd name="connsiteY32" fmla="*/ 827655 h 4054379"/>
                <a:gd name="connsiteX33" fmla="*/ 3495646 w 3618850"/>
                <a:gd name="connsiteY33" fmla="*/ 322558 h 4054379"/>
                <a:gd name="connsiteX34" fmla="*/ 3147303 w 3618850"/>
                <a:gd name="connsiteY34" fmla="*/ 87427 h 4054379"/>
                <a:gd name="connsiteX35" fmla="*/ 2398366 w 3618850"/>
                <a:gd name="connsiteY35" fmla="*/ 341 h 4054379"/>
                <a:gd name="connsiteX36" fmla="*/ 2093566 w 3618850"/>
                <a:gd name="connsiteY36" fmla="*/ 87427 h 4054379"/>
                <a:gd name="connsiteX0" fmla="*/ 2093566 w 3715411"/>
                <a:gd name="connsiteY0" fmla="*/ 87427 h 4054379"/>
                <a:gd name="connsiteX1" fmla="*/ 1666846 w 3715411"/>
                <a:gd name="connsiteY1" fmla="*/ 122261 h 4054379"/>
                <a:gd name="connsiteX2" fmla="*/ 1423006 w 3715411"/>
                <a:gd name="connsiteY2" fmla="*/ 200638 h 4054379"/>
                <a:gd name="connsiteX3" fmla="*/ 1083371 w 3715411"/>
                <a:gd name="connsiteY3" fmla="*/ 305141 h 4054379"/>
                <a:gd name="connsiteX4" fmla="*/ 900491 w 3715411"/>
                <a:gd name="connsiteY4" fmla="*/ 575107 h 4054379"/>
                <a:gd name="connsiteX5" fmla="*/ 900491 w 3715411"/>
                <a:gd name="connsiteY5" fmla="*/ 879907 h 4054379"/>
                <a:gd name="connsiteX6" fmla="*/ 856948 w 3715411"/>
                <a:gd name="connsiteY6" fmla="*/ 1263084 h 4054379"/>
                <a:gd name="connsiteX7" fmla="*/ 769863 w 3715411"/>
                <a:gd name="connsiteY7" fmla="*/ 1332752 h 4054379"/>
                <a:gd name="connsiteX8" fmla="*/ 560857 w 3715411"/>
                <a:gd name="connsiteY8" fmla="*/ 1393712 h 4054379"/>
                <a:gd name="connsiteX9" fmla="*/ 430228 w 3715411"/>
                <a:gd name="connsiteY9" fmla="*/ 1524341 h 4054379"/>
                <a:gd name="connsiteX10" fmla="*/ 360560 w 3715411"/>
                <a:gd name="connsiteY10" fmla="*/ 1715930 h 4054379"/>
                <a:gd name="connsiteX11" fmla="*/ 404103 w 3715411"/>
                <a:gd name="connsiteY11" fmla="*/ 2064272 h 4054379"/>
                <a:gd name="connsiteX12" fmla="*/ 491188 w 3715411"/>
                <a:gd name="connsiteY12" fmla="*/ 2203610 h 4054379"/>
                <a:gd name="connsiteX13" fmla="*/ 813406 w 3715411"/>
                <a:gd name="connsiteY13" fmla="*/ 2395198 h 4054379"/>
                <a:gd name="connsiteX14" fmla="*/ 996286 w 3715411"/>
                <a:gd name="connsiteY14" fmla="*/ 2560661 h 4054379"/>
                <a:gd name="connsiteX15" fmla="*/ 1031120 w 3715411"/>
                <a:gd name="connsiteY15" fmla="*/ 2708707 h 4054379"/>
                <a:gd name="connsiteX16" fmla="*/ 1013703 w 3715411"/>
                <a:gd name="connsiteY16" fmla="*/ 2865461 h 4054379"/>
                <a:gd name="connsiteX17" fmla="*/ 726320 w 3715411"/>
                <a:gd name="connsiteY17" fmla="*/ 3118010 h 4054379"/>
                <a:gd name="connsiteX18" fmla="*/ 430228 w 3715411"/>
                <a:gd name="connsiteY18" fmla="*/ 3318307 h 4054379"/>
                <a:gd name="connsiteX19" fmla="*/ 151554 w 3715411"/>
                <a:gd name="connsiteY19" fmla="*/ 3466352 h 4054379"/>
                <a:gd name="connsiteX20" fmla="*/ 64468 w 3715411"/>
                <a:gd name="connsiteY20" fmla="*/ 3596981 h 4054379"/>
                <a:gd name="connsiteX21" fmla="*/ 12217 w 3715411"/>
                <a:gd name="connsiteY21" fmla="*/ 3823404 h 4054379"/>
                <a:gd name="connsiteX22" fmla="*/ 114751 w 3715411"/>
                <a:gd name="connsiteY22" fmla="*/ 4039081 h 4054379"/>
                <a:gd name="connsiteX23" fmla="*/ 1074663 w 3715411"/>
                <a:gd name="connsiteY23" fmla="*/ 4032410 h 4054379"/>
                <a:gd name="connsiteX24" fmla="*/ 1623303 w 3715411"/>
                <a:gd name="connsiteY24" fmla="*/ 3997575 h 4054379"/>
                <a:gd name="connsiteX25" fmla="*/ 2224194 w 3715411"/>
                <a:gd name="connsiteY25" fmla="*/ 3875655 h 4054379"/>
                <a:gd name="connsiteX26" fmla="*/ 2537703 w 3715411"/>
                <a:gd name="connsiteY26" fmla="*/ 3605690 h 4054379"/>
                <a:gd name="connsiteX27" fmla="*/ 3112468 w 3715411"/>
                <a:gd name="connsiteY27" fmla="*/ 3248638 h 4054379"/>
                <a:gd name="connsiteX28" fmla="*/ 3382434 w 3715411"/>
                <a:gd name="connsiteY28" fmla="*/ 2734832 h 4054379"/>
                <a:gd name="connsiteX29" fmla="*/ 3617566 w 3715411"/>
                <a:gd name="connsiteY29" fmla="*/ 2116524 h 4054379"/>
                <a:gd name="connsiteX30" fmla="*/ 3478228 w 3715411"/>
                <a:gd name="connsiteY30" fmla="*/ 1637552 h 4054379"/>
                <a:gd name="connsiteX31" fmla="*/ 3512323 w 3715411"/>
                <a:gd name="connsiteY31" fmla="*/ 1219287 h 4054379"/>
                <a:gd name="connsiteX32" fmla="*/ 3715377 w 3715411"/>
                <a:gd name="connsiteY32" fmla="*/ 785386 h 4054379"/>
                <a:gd name="connsiteX33" fmla="*/ 3495646 w 3715411"/>
                <a:gd name="connsiteY33" fmla="*/ 322558 h 4054379"/>
                <a:gd name="connsiteX34" fmla="*/ 3147303 w 3715411"/>
                <a:gd name="connsiteY34" fmla="*/ 87427 h 4054379"/>
                <a:gd name="connsiteX35" fmla="*/ 2398366 w 3715411"/>
                <a:gd name="connsiteY35" fmla="*/ 341 h 4054379"/>
                <a:gd name="connsiteX36" fmla="*/ 2093566 w 3715411"/>
                <a:gd name="connsiteY36" fmla="*/ 87427 h 4054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3715411" h="4054379">
                  <a:moveTo>
                    <a:pt x="2093566" y="87427"/>
                  </a:moveTo>
                  <a:cubicBezTo>
                    <a:pt x="1971646" y="107747"/>
                    <a:pt x="1778606" y="103393"/>
                    <a:pt x="1666846" y="122261"/>
                  </a:cubicBezTo>
                  <a:cubicBezTo>
                    <a:pt x="1555086" y="141129"/>
                    <a:pt x="1423006" y="200638"/>
                    <a:pt x="1423006" y="200638"/>
                  </a:cubicBezTo>
                  <a:cubicBezTo>
                    <a:pt x="1325760" y="231118"/>
                    <a:pt x="1170457" y="242729"/>
                    <a:pt x="1083371" y="305141"/>
                  </a:cubicBezTo>
                  <a:cubicBezTo>
                    <a:pt x="996285" y="367553"/>
                    <a:pt x="930971" y="479313"/>
                    <a:pt x="900491" y="575107"/>
                  </a:cubicBezTo>
                  <a:cubicBezTo>
                    <a:pt x="870011" y="670901"/>
                    <a:pt x="907748" y="765244"/>
                    <a:pt x="900491" y="879907"/>
                  </a:cubicBezTo>
                  <a:cubicBezTo>
                    <a:pt x="893234" y="994570"/>
                    <a:pt x="878719" y="1187610"/>
                    <a:pt x="856948" y="1263084"/>
                  </a:cubicBezTo>
                  <a:cubicBezTo>
                    <a:pt x="835177" y="1338558"/>
                    <a:pt x="819211" y="1310981"/>
                    <a:pt x="769863" y="1332752"/>
                  </a:cubicBezTo>
                  <a:cubicBezTo>
                    <a:pt x="720515" y="1354523"/>
                    <a:pt x="617463" y="1361781"/>
                    <a:pt x="560857" y="1393712"/>
                  </a:cubicBezTo>
                  <a:cubicBezTo>
                    <a:pt x="504251" y="1425643"/>
                    <a:pt x="463611" y="1470638"/>
                    <a:pt x="430228" y="1524341"/>
                  </a:cubicBezTo>
                  <a:cubicBezTo>
                    <a:pt x="396845" y="1578044"/>
                    <a:pt x="364914" y="1625942"/>
                    <a:pt x="360560" y="1715930"/>
                  </a:cubicBezTo>
                  <a:cubicBezTo>
                    <a:pt x="356206" y="1805919"/>
                    <a:pt x="382332" y="1982992"/>
                    <a:pt x="404103" y="2064272"/>
                  </a:cubicBezTo>
                  <a:cubicBezTo>
                    <a:pt x="425874" y="2145552"/>
                    <a:pt x="422971" y="2148456"/>
                    <a:pt x="491188" y="2203610"/>
                  </a:cubicBezTo>
                  <a:cubicBezTo>
                    <a:pt x="559405" y="2258764"/>
                    <a:pt x="729223" y="2335690"/>
                    <a:pt x="813406" y="2395198"/>
                  </a:cubicBezTo>
                  <a:cubicBezTo>
                    <a:pt x="897589" y="2454706"/>
                    <a:pt x="960000" y="2508410"/>
                    <a:pt x="996286" y="2560661"/>
                  </a:cubicBezTo>
                  <a:cubicBezTo>
                    <a:pt x="1032572" y="2612912"/>
                    <a:pt x="1028217" y="2657907"/>
                    <a:pt x="1031120" y="2708707"/>
                  </a:cubicBezTo>
                  <a:cubicBezTo>
                    <a:pt x="1034023" y="2759507"/>
                    <a:pt x="1064503" y="2797244"/>
                    <a:pt x="1013703" y="2865461"/>
                  </a:cubicBezTo>
                  <a:cubicBezTo>
                    <a:pt x="962903" y="2933678"/>
                    <a:pt x="823566" y="3042536"/>
                    <a:pt x="726320" y="3118010"/>
                  </a:cubicBezTo>
                  <a:cubicBezTo>
                    <a:pt x="629074" y="3193484"/>
                    <a:pt x="526022" y="3260250"/>
                    <a:pt x="430228" y="3318307"/>
                  </a:cubicBezTo>
                  <a:cubicBezTo>
                    <a:pt x="334434" y="3376364"/>
                    <a:pt x="212514" y="3419906"/>
                    <a:pt x="151554" y="3466352"/>
                  </a:cubicBezTo>
                  <a:cubicBezTo>
                    <a:pt x="90594" y="3512798"/>
                    <a:pt x="87691" y="3537472"/>
                    <a:pt x="64468" y="3596981"/>
                  </a:cubicBezTo>
                  <a:cubicBezTo>
                    <a:pt x="41245" y="3656490"/>
                    <a:pt x="3837" y="3749721"/>
                    <a:pt x="12217" y="3823404"/>
                  </a:cubicBezTo>
                  <a:cubicBezTo>
                    <a:pt x="20597" y="3897087"/>
                    <a:pt x="-62323" y="4004247"/>
                    <a:pt x="114751" y="4039081"/>
                  </a:cubicBezTo>
                  <a:cubicBezTo>
                    <a:pt x="291825" y="4073915"/>
                    <a:pt x="823238" y="4039328"/>
                    <a:pt x="1074663" y="4032410"/>
                  </a:cubicBezTo>
                  <a:cubicBezTo>
                    <a:pt x="1326088" y="4025492"/>
                    <a:pt x="1431715" y="4023701"/>
                    <a:pt x="1623303" y="3997575"/>
                  </a:cubicBezTo>
                  <a:cubicBezTo>
                    <a:pt x="1814891" y="3971449"/>
                    <a:pt x="2071794" y="3940969"/>
                    <a:pt x="2224194" y="3875655"/>
                  </a:cubicBezTo>
                  <a:cubicBezTo>
                    <a:pt x="2376594" y="3810341"/>
                    <a:pt x="2389657" y="3710193"/>
                    <a:pt x="2537703" y="3605690"/>
                  </a:cubicBezTo>
                  <a:cubicBezTo>
                    <a:pt x="2685749" y="3501187"/>
                    <a:pt x="2971679" y="3393781"/>
                    <a:pt x="3112468" y="3248638"/>
                  </a:cubicBezTo>
                  <a:cubicBezTo>
                    <a:pt x="3253257" y="3103495"/>
                    <a:pt x="3298251" y="2923518"/>
                    <a:pt x="3382434" y="2734832"/>
                  </a:cubicBezTo>
                  <a:cubicBezTo>
                    <a:pt x="3466617" y="2546146"/>
                    <a:pt x="3601600" y="2299404"/>
                    <a:pt x="3617566" y="2116524"/>
                  </a:cubicBezTo>
                  <a:cubicBezTo>
                    <a:pt x="3633532" y="1933644"/>
                    <a:pt x="3495769" y="1787092"/>
                    <a:pt x="3478228" y="1637552"/>
                  </a:cubicBezTo>
                  <a:cubicBezTo>
                    <a:pt x="3460688" y="1488013"/>
                    <a:pt x="3472798" y="1361315"/>
                    <a:pt x="3512323" y="1219287"/>
                  </a:cubicBezTo>
                  <a:cubicBezTo>
                    <a:pt x="3551848" y="1077259"/>
                    <a:pt x="3718156" y="934841"/>
                    <a:pt x="3715377" y="785386"/>
                  </a:cubicBezTo>
                  <a:cubicBezTo>
                    <a:pt x="3712598" y="635931"/>
                    <a:pt x="3590325" y="438885"/>
                    <a:pt x="3495646" y="322558"/>
                  </a:cubicBezTo>
                  <a:cubicBezTo>
                    <a:pt x="3400967" y="206231"/>
                    <a:pt x="3330183" y="141130"/>
                    <a:pt x="3147303" y="87427"/>
                  </a:cubicBezTo>
                  <a:cubicBezTo>
                    <a:pt x="2964423" y="33724"/>
                    <a:pt x="2571086" y="-4013"/>
                    <a:pt x="2398366" y="341"/>
                  </a:cubicBezTo>
                  <a:cubicBezTo>
                    <a:pt x="2225646" y="4695"/>
                    <a:pt x="2215486" y="67107"/>
                    <a:pt x="2093566" y="87427"/>
                  </a:cubicBezTo>
                  <a:close/>
                </a:path>
              </a:pathLst>
            </a:cu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3C2930C-9841-4384-A6F7-1099148C4B61}"/>
                </a:ext>
              </a:extLst>
            </p:cNvPr>
            <p:cNvSpPr/>
            <p:nvPr/>
          </p:nvSpPr>
          <p:spPr>
            <a:xfrm>
              <a:off x="3625609" y="1388317"/>
              <a:ext cx="2470662" cy="3062792"/>
            </a:xfrm>
            <a:custGeom>
              <a:avLst/>
              <a:gdLst>
                <a:gd name="connsiteX0" fmla="*/ 0 w 2796880"/>
                <a:gd name="connsiteY0" fmla="*/ 3666309 h 3666309"/>
                <a:gd name="connsiteX1" fmla="*/ 1018903 w 2796880"/>
                <a:gd name="connsiteY1" fmla="*/ 3483429 h 3666309"/>
                <a:gd name="connsiteX2" fmla="*/ 1820091 w 2796880"/>
                <a:gd name="connsiteY2" fmla="*/ 3204755 h 3666309"/>
                <a:gd name="connsiteX3" fmla="*/ 2386149 w 2796880"/>
                <a:gd name="connsiteY3" fmla="*/ 2647406 h 3666309"/>
                <a:gd name="connsiteX4" fmla="*/ 2717074 w 2796880"/>
                <a:gd name="connsiteY4" fmla="*/ 1933303 h 3666309"/>
                <a:gd name="connsiteX5" fmla="*/ 2786743 w 2796880"/>
                <a:gd name="connsiteY5" fmla="*/ 1314995 h 3666309"/>
                <a:gd name="connsiteX6" fmla="*/ 2551611 w 2796880"/>
                <a:gd name="connsiteY6" fmla="*/ 766355 h 3666309"/>
                <a:gd name="connsiteX7" fmla="*/ 1837509 w 2796880"/>
                <a:gd name="connsiteY7" fmla="*/ 365760 h 3666309"/>
                <a:gd name="connsiteX8" fmla="*/ 1419497 w 2796880"/>
                <a:gd name="connsiteY8" fmla="*/ 313509 h 3666309"/>
                <a:gd name="connsiteX9" fmla="*/ 1210491 w 2796880"/>
                <a:gd name="connsiteY9" fmla="*/ 156755 h 3666309"/>
                <a:gd name="connsiteX10" fmla="*/ 1140823 w 2796880"/>
                <a:gd name="connsiteY10" fmla="*/ 0 h 3666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96880" h="3666309">
                  <a:moveTo>
                    <a:pt x="0" y="3666309"/>
                  </a:moveTo>
                  <a:cubicBezTo>
                    <a:pt x="357777" y="3613332"/>
                    <a:pt x="715555" y="3560355"/>
                    <a:pt x="1018903" y="3483429"/>
                  </a:cubicBezTo>
                  <a:cubicBezTo>
                    <a:pt x="1322251" y="3406503"/>
                    <a:pt x="1592217" y="3344092"/>
                    <a:pt x="1820091" y="3204755"/>
                  </a:cubicBezTo>
                  <a:cubicBezTo>
                    <a:pt x="2047965" y="3065418"/>
                    <a:pt x="2236652" y="2859315"/>
                    <a:pt x="2386149" y="2647406"/>
                  </a:cubicBezTo>
                  <a:cubicBezTo>
                    <a:pt x="2535646" y="2435497"/>
                    <a:pt x="2650308" y="2155371"/>
                    <a:pt x="2717074" y="1933303"/>
                  </a:cubicBezTo>
                  <a:cubicBezTo>
                    <a:pt x="2783840" y="1711234"/>
                    <a:pt x="2814320" y="1509486"/>
                    <a:pt x="2786743" y="1314995"/>
                  </a:cubicBezTo>
                  <a:cubicBezTo>
                    <a:pt x="2759166" y="1120504"/>
                    <a:pt x="2709817" y="924561"/>
                    <a:pt x="2551611" y="766355"/>
                  </a:cubicBezTo>
                  <a:cubicBezTo>
                    <a:pt x="2393405" y="608149"/>
                    <a:pt x="2026195" y="441234"/>
                    <a:pt x="1837509" y="365760"/>
                  </a:cubicBezTo>
                  <a:cubicBezTo>
                    <a:pt x="1648823" y="290286"/>
                    <a:pt x="1524000" y="348343"/>
                    <a:pt x="1419497" y="313509"/>
                  </a:cubicBezTo>
                  <a:cubicBezTo>
                    <a:pt x="1314994" y="278675"/>
                    <a:pt x="1256937" y="209006"/>
                    <a:pt x="1210491" y="156755"/>
                  </a:cubicBezTo>
                  <a:cubicBezTo>
                    <a:pt x="1164045" y="104504"/>
                    <a:pt x="1152434" y="52252"/>
                    <a:pt x="1140823" y="0"/>
                  </a:cubicBezTo>
                </a:path>
              </a:pathLst>
            </a:custGeom>
            <a:ln>
              <a:solidFill>
                <a:schemeClr val="accent1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BD9891C9-34F5-481D-AA44-7FA79998EBEB}"/>
                </a:ext>
              </a:extLst>
            </p:cNvPr>
            <p:cNvSpPr/>
            <p:nvPr/>
          </p:nvSpPr>
          <p:spPr>
            <a:xfrm>
              <a:off x="4125643" y="1497443"/>
              <a:ext cx="538498" cy="1498658"/>
            </a:xfrm>
            <a:custGeom>
              <a:avLst/>
              <a:gdLst>
                <a:gd name="connsiteX0" fmla="*/ 0 w 609600"/>
                <a:gd name="connsiteY0" fmla="*/ 1793966 h 1793966"/>
                <a:gd name="connsiteX1" fmla="*/ 435429 w 609600"/>
                <a:gd name="connsiteY1" fmla="*/ 1402080 h 1793966"/>
                <a:gd name="connsiteX2" fmla="*/ 531223 w 609600"/>
                <a:gd name="connsiteY2" fmla="*/ 940526 h 1793966"/>
                <a:gd name="connsiteX3" fmla="*/ 269966 w 609600"/>
                <a:gd name="connsiteY3" fmla="*/ 452846 h 1793966"/>
                <a:gd name="connsiteX4" fmla="*/ 261257 w 609600"/>
                <a:gd name="connsiteY4" fmla="*/ 174171 h 1793966"/>
                <a:gd name="connsiteX5" fmla="*/ 418012 w 609600"/>
                <a:gd name="connsiteY5" fmla="*/ 60960 h 1793966"/>
                <a:gd name="connsiteX6" fmla="*/ 609600 w 609600"/>
                <a:gd name="connsiteY6" fmla="*/ 0 h 1793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600" h="1793966">
                  <a:moveTo>
                    <a:pt x="0" y="1793966"/>
                  </a:moveTo>
                  <a:cubicBezTo>
                    <a:pt x="173446" y="1669143"/>
                    <a:pt x="346892" y="1544320"/>
                    <a:pt x="435429" y="1402080"/>
                  </a:cubicBezTo>
                  <a:cubicBezTo>
                    <a:pt x="523966" y="1259840"/>
                    <a:pt x="558800" y="1098732"/>
                    <a:pt x="531223" y="940526"/>
                  </a:cubicBezTo>
                  <a:cubicBezTo>
                    <a:pt x="503646" y="782320"/>
                    <a:pt x="314960" y="580572"/>
                    <a:pt x="269966" y="452846"/>
                  </a:cubicBezTo>
                  <a:cubicBezTo>
                    <a:pt x="224972" y="325120"/>
                    <a:pt x="236583" y="239485"/>
                    <a:pt x="261257" y="174171"/>
                  </a:cubicBezTo>
                  <a:cubicBezTo>
                    <a:pt x="285931" y="108857"/>
                    <a:pt x="359955" y="89988"/>
                    <a:pt x="418012" y="60960"/>
                  </a:cubicBezTo>
                  <a:cubicBezTo>
                    <a:pt x="476069" y="31931"/>
                    <a:pt x="542834" y="15965"/>
                    <a:pt x="609600" y="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64D09754-FF45-496B-B963-0F641EA504E6}"/>
                </a:ext>
              </a:extLst>
            </p:cNvPr>
            <p:cNvSpPr/>
            <p:nvPr/>
          </p:nvSpPr>
          <p:spPr>
            <a:xfrm>
              <a:off x="4933391" y="1701144"/>
              <a:ext cx="338485" cy="1374982"/>
            </a:xfrm>
            <a:custGeom>
              <a:avLst/>
              <a:gdLst>
                <a:gd name="connsiteX0" fmla="*/ 383177 w 383177"/>
                <a:gd name="connsiteY0" fmla="*/ 0 h 1645920"/>
                <a:gd name="connsiteX1" fmla="*/ 130629 w 383177"/>
                <a:gd name="connsiteY1" fmla="*/ 461555 h 1645920"/>
                <a:gd name="connsiteX2" fmla="*/ 60960 w 383177"/>
                <a:gd name="connsiteY2" fmla="*/ 896983 h 1645920"/>
                <a:gd name="connsiteX3" fmla="*/ 182880 w 383177"/>
                <a:gd name="connsiteY3" fmla="*/ 1245326 h 1645920"/>
                <a:gd name="connsiteX4" fmla="*/ 0 w 383177"/>
                <a:gd name="connsiteY4" fmla="*/ 1645920 h 1645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177" h="1645920">
                  <a:moveTo>
                    <a:pt x="383177" y="0"/>
                  </a:moveTo>
                  <a:cubicBezTo>
                    <a:pt x="283754" y="156029"/>
                    <a:pt x="184332" y="312058"/>
                    <a:pt x="130629" y="461555"/>
                  </a:cubicBezTo>
                  <a:cubicBezTo>
                    <a:pt x="76926" y="611052"/>
                    <a:pt x="52251" y="766355"/>
                    <a:pt x="60960" y="896983"/>
                  </a:cubicBezTo>
                  <a:cubicBezTo>
                    <a:pt x="69668" y="1027612"/>
                    <a:pt x="193040" y="1120503"/>
                    <a:pt x="182880" y="1245326"/>
                  </a:cubicBezTo>
                  <a:cubicBezTo>
                    <a:pt x="172720" y="1370149"/>
                    <a:pt x="86360" y="1508034"/>
                    <a:pt x="0" y="164592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C2104EAD-ACCE-4D1B-9B80-26151070F9BD}"/>
                </a:ext>
              </a:extLst>
            </p:cNvPr>
            <p:cNvSpPr/>
            <p:nvPr/>
          </p:nvSpPr>
          <p:spPr>
            <a:xfrm>
              <a:off x="5787294" y="1912120"/>
              <a:ext cx="753898" cy="110398"/>
            </a:xfrm>
            <a:custGeom>
              <a:avLst/>
              <a:gdLst>
                <a:gd name="connsiteX0" fmla="*/ 0 w 853440"/>
                <a:gd name="connsiteY0" fmla="*/ 43542 h 132152"/>
                <a:gd name="connsiteX1" fmla="*/ 400595 w 853440"/>
                <a:gd name="connsiteY1" fmla="*/ 69668 h 132152"/>
                <a:gd name="connsiteX2" fmla="*/ 670560 w 853440"/>
                <a:gd name="connsiteY2" fmla="*/ 130628 h 132152"/>
                <a:gd name="connsiteX3" fmla="*/ 853440 w 853440"/>
                <a:gd name="connsiteY3" fmla="*/ 0 h 132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3440" h="132152">
                  <a:moveTo>
                    <a:pt x="0" y="43542"/>
                  </a:moveTo>
                  <a:cubicBezTo>
                    <a:pt x="144417" y="49348"/>
                    <a:pt x="288835" y="55154"/>
                    <a:pt x="400595" y="69668"/>
                  </a:cubicBezTo>
                  <a:cubicBezTo>
                    <a:pt x="512355" y="84182"/>
                    <a:pt x="595086" y="142239"/>
                    <a:pt x="670560" y="130628"/>
                  </a:cubicBezTo>
                  <a:cubicBezTo>
                    <a:pt x="746034" y="119017"/>
                    <a:pt x="799737" y="59508"/>
                    <a:pt x="853440" y="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03FECCC-F547-4632-A124-B08F0855933C}"/>
                </a:ext>
              </a:extLst>
            </p:cNvPr>
            <p:cNvSpPr/>
            <p:nvPr/>
          </p:nvSpPr>
          <p:spPr>
            <a:xfrm>
              <a:off x="4387200" y="3468979"/>
              <a:ext cx="538498" cy="29838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CE4C7D31-5F10-470D-95B7-6CCA40DB4F8C}"/>
                </a:ext>
              </a:extLst>
            </p:cNvPr>
            <p:cNvSpPr/>
            <p:nvPr/>
          </p:nvSpPr>
          <p:spPr>
            <a:xfrm>
              <a:off x="4988401" y="3468979"/>
              <a:ext cx="538498" cy="29838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56F936F4-34A2-4354-AE79-F990479CB648}"/>
                </a:ext>
              </a:extLst>
            </p:cNvPr>
            <p:cNvSpPr/>
            <p:nvPr/>
          </p:nvSpPr>
          <p:spPr>
            <a:xfrm>
              <a:off x="5591179" y="3468979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4725590-8737-4AE7-87CB-A0CA97002BA8}"/>
                </a:ext>
              </a:extLst>
            </p:cNvPr>
            <p:cNvSpPr/>
            <p:nvPr/>
          </p:nvSpPr>
          <p:spPr>
            <a:xfrm>
              <a:off x="4387200" y="3115347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14BD57B-8D09-42C3-A53B-62B9C3F24445}"/>
                </a:ext>
              </a:extLst>
            </p:cNvPr>
            <p:cNvSpPr/>
            <p:nvPr/>
          </p:nvSpPr>
          <p:spPr>
            <a:xfrm>
              <a:off x="4988401" y="3115347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C85A9AE-2647-40E0-A622-DE17B095DD5D}"/>
                </a:ext>
              </a:extLst>
            </p:cNvPr>
            <p:cNvSpPr/>
            <p:nvPr/>
          </p:nvSpPr>
          <p:spPr>
            <a:xfrm>
              <a:off x="5591179" y="3115347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5D4F1C99-D907-4F45-BA07-A9CECE7E142A}"/>
                </a:ext>
              </a:extLst>
            </p:cNvPr>
            <p:cNvSpPr/>
            <p:nvPr/>
          </p:nvSpPr>
          <p:spPr>
            <a:xfrm>
              <a:off x="4387200" y="2736936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8C98FCEF-1DA8-4F05-B0EB-0D0BA673CE5D}"/>
                </a:ext>
              </a:extLst>
            </p:cNvPr>
            <p:cNvSpPr/>
            <p:nvPr/>
          </p:nvSpPr>
          <p:spPr>
            <a:xfrm>
              <a:off x="4988401" y="2736936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4DC85686-894C-4D6E-8B99-6AE65AB117F3}"/>
                </a:ext>
              </a:extLst>
            </p:cNvPr>
            <p:cNvSpPr/>
            <p:nvPr/>
          </p:nvSpPr>
          <p:spPr>
            <a:xfrm>
              <a:off x="5591179" y="2736936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E9E5EA3-ED44-4C6B-8EAB-A2BDA8F2558D}"/>
                </a:ext>
              </a:extLst>
            </p:cNvPr>
            <p:cNvSpPr/>
            <p:nvPr/>
          </p:nvSpPr>
          <p:spPr>
            <a:xfrm>
              <a:off x="5300179" y="1352857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5DCC7349-9B3F-450B-9594-6F269C083DAA}"/>
                </a:ext>
              </a:extLst>
            </p:cNvPr>
            <p:cNvSpPr/>
            <p:nvPr/>
          </p:nvSpPr>
          <p:spPr>
            <a:xfrm>
              <a:off x="4182378" y="2200261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A7B87A2-E5DE-4F1E-8244-96A8EC57B118}"/>
                </a:ext>
              </a:extLst>
            </p:cNvPr>
            <p:cNvSpPr/>
            <p:nvPr/>
          </p:nvSpPr>
          <p:spPr>
            <a:xfrm>
              <a:off x="5145575" y="2249345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84610BEF-D411-4360-94CA-D0A03CCF8B15}"/>
                </a:ext>
              </a:extLst>
            </p:cNvPr>
            <p:cNvSpPr/>
            <p:nvPr/>
          </p:nvSpPr>
          <p:spPr>
            <a:xfrm>
              <a:off x="5911038" y="1586112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pic>
        <p:nvPicPr>
          <p:cNvPr id="43" name="Graphic 42" descr="Map compass">
            <a:extLst>
              <a:ext uri="{FF2B5EF4-FFF2-40B4-BE49-F238E27FC236}">
                <a16:creationId xmlns:a16="http://schemas.microsoft.com/office/drawing/2014/main" id="{DB381C0F-CC79-4181-B3E6-CE01523AE0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364105" y="3446094"/>
            <a:ext cx="318011" cy="300740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336F726D-84E8-40F9-ADB6-266FB2FA1F71}"/>
              </a:ext>
            </a:extLst>
          </p:cNvPr>
          <p:cNvSpPr txBox="1"/>
          <p:nvPr/>
        </p:nvSpPr>
        <p:spPr>
          <a:xfrm>
            <a:off x="9345185" y="3076126"/>
            <a:ext cx="294819" cy="3085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chemeClr val="accent1"/>
                </a:solidFill>
              </a:rPr>
              <a:t>N</a:t>
            </a:r>
          </a:p>
        </p:txBody>
      </p:sp>
      <p:sp>
        <p:nvSpPr>
          <p:cNvPr id="62" name="Flowchart: Extract 61">
            <a:extLst>
              <a:ext uri="{FF2B5EF4-FFF2-40B4-BE49-F238E27FC236}">
                <a16:creationId xmlns:a16="http://schemas.microsoft.com/office/drawing/2014/main" id="{7607E503-7C4E-4B9D-93A9-509E2108790B}"/>
              </a:ext>
            </a:extLst>
          </p:cNvPr>
          <p:cNvSpPr/>
          <p:nvPr/>
        </p:nvSpPr>
        <p:spPr>
          <a:xfrm rot="16200000">
            <a:off x="9681013" y="3191254"/>
            <a:ext cx="268556" cy="96607"/>
          </a:xfrm>
          <a:prstGeom prst="flowChartExtra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2AE91D97-143C-4431-9625-18B5850C5D2A}"/>
              </a:ext>
            </a:extLst>
          </p:cNvPr>
          <p:cNvSpPr txBox="1"/>
          <p:nvPr/>
        </p:nvSpPr>
        <p:spPr>
          <a:xfrm>
            <a:off x="584805" y="769356"/>
            <a:ext cx="1555021" cy="16927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lstStyle/>
          <a:p>
            <a:r>
              <a:rPr lang="en-CA" sz="1100" dirty="0"/>
              <a:t>Watershed information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0F2B8B90-353F-4E4E-B6AD-421723A71C80}"/>
              </a:ext>
            </a:extLst>
          </p:cNvPr>
          <p:cNvSpPr txBox="1"/>
          <p:nvPr/>
        </p:nvSpPr>
        <p:spPr>
          <a:xfrm>
            <a:off x="583873" y="1199501"/>
            <a:ext cx="1626354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CA" sz="1100" dirty="0"/>
              <a:t>Intelligent BMP selection</a:t>
            </a:r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6295ABE3-E73E-49CF-A065-8BE7C4B55E02}"/>
              </a:ext>
            </a:extLst>
          </p:cNvPr>
          <p:cNvGrpSpPr/>
          <p:nvPr/>
        </p:nvGrpSpPr>
        <p:grpSpPr>
          <a:xfrm>
            <a:off x="2972" y="-31959"/>
            <a:ext cx="12192001" cy="430887"/>
            <a:chOff x="0" y="2909500"/>
            <a:chExt cx="12192001" cy="430887"/>
          </a:xfrm>
        </p:grpSpPr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8D5BD3F6-2D74-4063-B10E-540114A998EE}"/>
                </a:ext>
              </a:extLst>
            </p:cNvPr>
            <p:cNvSpPr/>
            <p:nvPr/>
          </p:nvSpPr>
          <p:spPr>
            <a:xfrm>
              <a:off x="0" y="2939749"/>
              <a:ext cx="12192001" cy="36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93" name="Picture 2" descr="Related image">
              <a:extLst>
                <a:ext uri="{FF2B5EF4-FFF2-40B4-BE49-F238E27FC236}">
                  <a16:creationId xmlns:a16="http://schemas.microsoft.com/office/drawing/2014/main" id="{9012132D-3AF5-4409-B508-B500AC96F4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70182" y="2939749"/>
              <a:ext cx="381187" cy="3811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B45079A4-C082-48F7-8103-5A0960BF47B8}"/>
                </a:ext>
              </a:extLst>
            </p:cNvPr>
            <p:cNvSpPr txBox="1"/>
            <p:nvPr/>
          </p:nvSpPr>
          <p:spPr>
            <a:xfrm>
              <a:off x="9050284" y="2909500"/>
              <a:ext cx="275240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CA" sz="1100" dirty="0">
                  <a:solidFill>
                    <a:schemeClr val="bg1"/>
                  </a:solidFill>
                  <a:hlinkClick r:id="rId8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shawn-uoguelph@email.ca</a:t>
              </a:r>
              <a:r>
                <a:rPr lang="en-CA" sz="1100" dirty="0">
                  <a:solidFill>
                    <a:schemeClr val="bg1"/>
                  </a:solidFill>
                </a:rPr>
                <a:t> (admin)</a:t>
              </a:r>
            </a:p>
            <a:p>
              <a:pPr algn="r"/>
              <a:r>
                <a:rPr lang="en-CA" sz="1100" dirty="0">
                  <a:solidFill>
                    <a:schemeClr val="bg1"/>
                  </a:solidFill>
                </a:rPr>
                <a:t>UNIVERSITY OF GUELPH</a:t>
              </a:r>
            </a:p>
          </p:txBody>
        </p:sp>
        <p:pic>
          <p:nvPicPr>
            <p:cNvPr id="95" name="Graphic 94" descr="Smiling face with no fill">
              <a:extLst>
                <a:ext uri="{FF2B5EF4-FFF2-40B4-BE49-F238E27FC236}">
                  <a16:creationId xmlns:a16="http://schemas.microsoft.com/office/drawing/2014/main" id="{E62F91EE-339C-4843-8CA2-C1CD563F17D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232138" y="2951232"/>
              <a:ext cx="288000" cy="288000"/>
            </a:xfrm>
            <a:prstGeom prst="rect">
              <a:avLst/>
            </a:prstGeom>
          </p:spPr>
        </p:pic>
        <p:pic>
          <p:nvPicPr>
            <p:cNvPr id="96" name="Graphic 95" descr="Question mark">
              <a:extLst>
                <a:ext uri="{FF2B5EF4-FFF2-40B4-BE49-F238E27FC236}">
                  <a16:creationId xmlns:a16="http://schemas.microsoft.com/office/drawing/2014/main" id="{CD57FEE1-E177-44E3-B44A-246F80B5DF9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8760798" y="2962471"/>
              <a:ext cx="288000" cy="288000"/>
            </a:xfrm>
            <a:prstGeom prst="rect">
              <a:avLst/>
            </a:prstGeom>
          </p:spPr>
        </p:pic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65476391-437B-4289-A3A7-832D286EF9E1}"/>
                </a:ext>
              </a:extLst>
            </p:cNvPr>
            <p:cNvSpPr/>
            <p:nvPr/>
          </p:nvSpPr>
          <p:spPr>
            <a:xfrm>
              <a:off x="101210" y="2962472"/>
              <a:ext cx="288000" cy="288000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CA" sz="700" dirty="0"/>
                <a:t>Logo</a:t>
              </a:r>
              <a:endParaRPr lang="en-CA" sz="600" dirty="0"/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80A99E68-5D11-414D-92E9-E793E3340E0B}"/>
                </a:ext>
              </a:extLst>
            </p:cNvPr>
            <p:cNvSpPr txBox="1"/>
            <p:nvPr/>
          </p:nvSpPr>
          <p:spPr>
            <a:xfrm>
              <a:off x="383364" y="2983448"/>
              <a:ext cx="26078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200" dirty="0">
                  <a:solidFill>
                    <a:schemeClr val="bg1"/>
                  </a:solidFill>
                </a:rPr>
                <a:t>University of Guelph ESAT</a:t>
              </a:r>
            </a:p>
          </p:txBody>
        </p:sp>
      </p:grp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FA4214D8-4B56-4877-9691-968CDCA9730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904" y="747788"/>
            <a:ext cx="288000" cy="216000"/>
          </a:xfrm>
          <a:prstGeom prst="rect">
            <a:avLst/>
          </a:prstGeom>
        </p:spPr>
      </p:pic>
      <p:sp>
        <p:nvSpPr>
          <p:cNvPr id="11" name="Arrow: Chevron 10">
            <a:extLst>
              <a:ext uri="{FF2B5EF4-FFF2-40B4-BE49-F238E27FC236}">
                <a16:creationId xmlns:a16="http://schemas.microsoft.com/office/drawing/2014/main" id="{42D71B7B-51CF-4B20-A62C-05BDD7912EC6}"/>
              </a:ext>
            </a:extLst>
          </p:cNvPr>
          <p:cNvSpPr/>
          <p:nvPr/>
        </p:nvSpPr>
        <p:spPr>
          <a:xfrm>
            <a:off x="81997" y="794843"/>
            <a:ext cx="80962" cy="116681"/>
          </a:xfrm>
          <a:prstGeom prst="chevron">
            <a:avLst>
              <a:gd name="adj" fmla="val 5588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pic>
        <p:nvPicPr>
          <p:cNvPr id="13" name="Graphic 12" descr="Lightbulb and gear">
            <a:extLst>
              <a:ext uri="{FF2B5EF4-FFF2-40B4-BE49-F238E27FC236}">
                <a16:creationId xmlns:a16="http://schemas.microsoft.com/office/drawing/2014/main" id="{10466FA8-E122-4DB7-8581-B265656B685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32333" y="1148105"/>
            <a:ext cx="288000" cy="288000"/>
          </a:xfrm>
          <a:prstGeom prst="rect">
            <a:avLst/>
          </a:prstGeom>
        </p:spPr>
      </p:pic>
      <p:sp>
        <p:nvSpPr>
          <p:cNvPr id="109" name="Arrow: Chevron 108">
            <a:extLst>
              <a:ext uri="{FF2B5EF4-FFF2-40B4-BE49-F238E27FC236}">
                <a16:creationId xmlns:a16="http://schemas.microsoft.com/office/drawing/2014/main" id="{1ED9DB02-D421-43C4-8606-4615FFEE2E12}"/>
              </a:ext>
            </a:extLst>
          </p:cNvPr>
          <p:cNvSpPr/>
          <p:nvPr/>
        </p:nvSpPr>
        <p:spPr>
          <a:xfrm rot="5400000">
            <a:off x="87893" y="1250657"/>
            <a:ext cx="80962" cy="116681"/>
          </a:xfrm>
          <a:prstGeom prst="chevron">
            <a:avLst>
              <a:gd name="adj" fmla="val 5588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42C082F-2B5F-4628-ACDE-8DC3D8E16679}"/>
              </a:ext>
            </a:extLst>
          </p:cNvPr>
          <p:cNvGrpSpPr/>
          <p:nvPr/>
        </p:nvGrpSpPr>
        <p:grpSpPr>
          <a:xfrm>
            <a:off x="81997" y="2392791"/>
            <a:ext cx="1951335" cy="288000"/>
            <a:chOff x="76879" y="2649964"/>
            <a:chExt cx="1951335" cy="288000"/>
          </a:xfrm>
        </p:grpSpPr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64C097F1-F6D3-4AA5-A549-FA67AF0DCB52}"/>
                </a:ext>
              </a:extLst>
            </p:cNvPr>
            <p:cNvSpPr txBox="1"/>
            <p:nvPr/>
          </p:nvSpPr>
          <p:spPr>
            <a:xfrm>
              <a:off x="601700" y="2702939"/>
              <a:ext cx="1426514" cy="1692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100" dirty="0"/>
                <a:t>BMP selection overview</a:t>
              </a:r>
            </a:p>
          </p:txBody>
        </p:sp>
        <p:sp>
          <p:nvSpPr>
            <p:cNvPr id="108" name="Arrow: Chevron 107">
              <a:extLst>
                <a:ext uri="{FF2B5EF4-FFF2-40B4-BE49-F238E27FC236}">
                  <a16:creationId xmlns:a16="http://schemas.microsoft.com/office/drawing/2014/main" id="{CC0F90EA-E630-4D74-95B1-2F0D0581BA2B}"/>
                </a:ext>
              </a:extLst>
            </p:cNvPr>
            <p:cNvSpPr/>
            <p:nvPr/>
          </p:nvSpPr>
          <p:spPr>
            <a:xfrm>
              <a:off x="76879" y="2723173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15" name="Graphic 14" descr="List">
              <a:extLst>
                <a:ext uri="{FF2B5EF4-FFF2-40B4-BE49-F238E27FC236}">
                  <a16:creationId xmlns:a16="http://schemas.microsoft.com/office/drawing/2014/main" id="{B8F02FEA-4C06-418E-A8AB-4071ACC20A61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247731" y="2649964"/>
              <a:ext cx="288000" cy="288000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2B2F6F6-8B65-46C4-8954-8983E25F7520}"/>
              </a:ext>
            </a:extLst>
          </p:cNvPr>
          <p:cNvGrpSpPr/>
          <p:nvPr/>
        </p:nvGrpSpPr>
        <p:grpSpPr>
          <a:xfrm>
            <a:off x="516090" y="1492952"/>
            <a:ext cx="1402355" cy="180000"/>
            <a:chOff x="352424" y="1962913"/>
            <a:chExt cx="1402355" cy="180000"/>
          </a:xfrm>
        </p:grpSpPr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3AE9FD21-2C29-4848-8A9D-A10CEB7B93A2}"/>
                </a:ext>
              </a:extLst>
            </p:cNvPr>
            <p:cNvSpPr txBox="1"/>
            <p:nvPr/>
          </p:nvSpPr>
          <p:spPr>
            <a:xfrm>
              <a:off x="689431" y="1962914"/>
              <a:ext cx="1065348" cy="1692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>
                <a:defRPr sz="1100"/>
              </a:lvl1pPr>
            </a:lstStyle>
            <a:p>
              <a:r>
                <a:rPr lang="en-CA" b="1" dirty="0">
                  <a:solidFill>
                    <a:schemeClr val="accent1"/>
                  </a:solidFill>
                </a:rPr>
                <a:t>BMP Type 1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5FB82A2-ED0A-4DED-8255-95940F93001B}"/>
                </a:ext>
              </a:extLst>
            </p:cNvPr>
            <p:cNvSpPr/>
            <p:nvPr/>
          </p:nvSpPr>
          <p:spPr>
            <a:xfrm>
              <a:off x="352424" y="1962913"/>
              <a:ext cx="252000" cy="180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C1BBCD7-B825-4956-8DDF-2410B5187BA4}"/>
              </a:ext>
            </a:extLst>
          </p:cNvPr>
          <p:cNvGrpSpPr/>
          <p:nvPr/>
        </p:nvGrpSpPr>
        <p:grpSpPr>
          <a:xfrm>
            <a:off x="516090" y="1814608"/>
            <a:ext cx="1398324" cy="192137"/>
            <a:chOff x="352424" y="2313144"/>
            <a:chExt cx="1398324" cy="192137"/>
          </a:xfrm>
        </p:grpSpPr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3B09BE3A-66ED-4A9C-9265-B243533EC3A4}"/>
                </a:ext>
              </a:extLst>
            </p:cNvPr>
            <p:cNvSpPr txBox="1"/>
            <p:nvPr/>
          </p:nvSpPr>
          <p:spPr>
            <a:xfrm>
              <a:off x="685400" y="2313144"/>
              <a:ext cx="1065348" cy="1692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>
                <a:defRPr sz="1100">
                  <a:solidFill>
                    <a:schemeClr val="dk1"/>
                  </a:solidFill>
                </a:defRPr>
              </a:lvl1pPr>
              <a:lvl2pPr>
                <a:defRPr>
                  <a:solidFill>
                    <a:schemeClr val="dk1"/>
                  </a:solidFill>
                </a:defRPr>
              </a:lvl2pPr>
              <a:lvl3pPr>
                <a:defRPr>
                  <a:solidFill>
                    <a:schemeClr val="dk1"/>
                  </a:solidFill>
                </a:defRPr>
              </a:lvl3pPr>
              <a:lvl4pPr>
                <a:defRPr>
                  <a:solidFill>
                    <a:schemeClr val="dk1"/>
                  </a:solidFill>
                </a:defRPr>
              </a:lvl4pPr>
              <a:lvl5pPr>
                <a:defRPr>
                  <a:solidFill>
                    <a:schemeClr val="dk1"/>
                  </a:solidFill>
                </a:defRPr>
              </a:lvl5pPr>
              <a:lvl6pPr>
                <a:defRPr>
                  <a:solidFill>
                    <a:schemeClr val="dk1"/>
                  </a:solidFill>
                </a:defRPr>
              </a:lvl6pPr>
              <a:lvl7pPr>
                <a:defRPr>
                  <a:solidFill>
                    <a:schemeClr val="dk1"/>
                  </a:solidFill>
                </a:defRPr>
              </a:lvl7pPr>
              <a:lvl8pPr>
                <a:defRPr>
                  <a:solidFill>
                    <a:schemeClr val="dk1"/>
                  </a:solidFill>
                </a:defRPr>
              </a:lvl8pPr>
              <a:lvl9pPr>
                <a:defRPr>
                  <a:solidFill>
                    <a:schemeClr val="dk1"/>
                  </a:solidFill>
                </a:defRPr>
              </a:lvl9pPr>
            </a:lstStyle>
            <a:p>
              <a:r>
                <a:rPr lang="en-CA" dirty="0">
                  <a:solidFill>
                    <a:schemeClr val="tx1"/>
                  </a:solidFill>
                </a:rPr>
                <a:t>BMP Type 2</a:t>
              </a:r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BE687BBE-B3BC-47D5-96DB-6429B35CF6D6}"/>
                </a:ext>
              </a:extLst>
            </p:cNvPr>
            <p:cNvSpPr/>
            <p:nvPr/>
          </p:nvSpPr>
          <p:spPr>
            <a:xfrm>
              <a:off x="352424" y="2325281"/>
              <a:ext cx="252000" cy="18000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C609EBE-3A8F-42F0-9FA0-948F857F5421}"/>
              </a:ext>
            </a:extLst>
          </p:cNvPr>
          <p:cNvGrpSpPr/>
          <p:nvPr/>
        </p:nvGrpSpPr>
        <p:grpSpPr>
          <a:xfrm>
            <a:off x="575024" y="2148754"/>
            <a:ext cx="1339390" cy="169277"/>
            <a:chOff x="411358" y="2647290"/>
            <a:chExt cx="1339390" cy="169277"/>
          </a:xfrm>
        </p:grpSpPr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4B1C2128-B1D7-4BF1-946E-228D3DC30E27}"/>
                </a:ext>
              </a:extLst>
            </p:cNvPr>
            <p:cNvSpPr txBox="1"/>
            <p:nvPr/>
          </p:nvSpPr>
          <p:spPr>
            <a:xfrm>
              <a:off x="689431" y="2647290"/>
              <a:ext cx="1061317" cy="1692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>
                <a:defRPr sz="1100">
                  <a:solidFill>
                    <a:schemeClr val="dk1"/>
                  </a:solidFill>
                </a:defRPr>
              </a:lvl1pPr>
              <a:lvl2pPr>
                <a:defRPr>
                  <a:solidFill>
                    <a:schemeClr val="dk1"/>
                  </a:solidFill>
                </a:defRPr>
              </a:lvl2pPr>
              <a:lvl3pPr>
                <a:defRPr>
                  <a:solidFill>
                    <a:schemeClr val="dk1"/>
                  </a:solidFill>
                </a:defRPr>
              </a:lvl3pPr>
              <a:lvl4pPr>
                <a:defRPr>
                  <a:solidFill>
                    <a:schemeClr val="dk1"/>
                  </a:solidFill>
                </a:defRPr>
              </a:lvl4pPr>
              <a:lvl5pPr>
                <a:defRPr>
                  <a:solidFill>
                    <a:schemeClr val="dk1"/>
                  </a:solidFill>
                </a:defRPr>
              </a:lvl5pPr>
              <a:lvl6pPr>
                <a:defRPr>
                  <a:solidFill>
                    <a:schemeClr val="dk1"/>
                  </a:solidFill>
                </a:defRPr>
              </a:lvl6pPr>
              <a:lvl7pPr>
                <a:defRPr>
                  <a:solidFill>
                    <a:schemeClr val="dk1"/>
                  </a:solidFill>
                </a:defRPr>
              </a:lvl7pPr>
              <a:lvl8pPr>
                <a:defRPr>
                  <a:solidFill>
                    <a:schemeClr val="dk1"/>
                  </a:solidFill>
                </a:defRPr>
              </a:lvl8pPr>
              <a:lvl9pPr>
                <a:defRPr>
                  <a:solidFill>
                    <a:schemeClr val="dk1"/>
                  </a:solidFill>
                </a:defRPr>
              </a:lvl9pPr>
            </a:lstStyle>
            <a:p>
              <a:r>
                <a:rPr lang="en-CA" dirty="0"/>
                <a:t>BMP Type 3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8C63EF02-994A-499E-9675-9C04D1FA0B96}"/>
                </a:ext>
              </a:extLst>
            </p:cNvPr>
            <p:cNvSpPr/>
            <p:nvPr/>
          </p:nvSpPr>
          <p:spPr>
            <a:xfrm>
              <a:off x="411358" y="2662948"/>
              <a:ext cx="144000" cy="144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77" name="Rectangle 76">
            <a:extLst>
              <a:ext uri="{FF2B5EF4-FFF2-40B4-BE49-F238E27FC236}">
                <a16:creationId xmlns:a16="http://schemas.microsoft.com/office/drawing/2014/main" id="{AACFA92C-E0FE-4E3E-966F-9F4C7D56679B}"/>
              </a:ext>
            </a:extLst>
          </p:cNvPr>
          <p:cNvSpPr/>
          <p:nvPr/>
        </p:nvSpPr>
        <p:spPr>
          <a:xfrm>
            <a:off x="9975183" y="6317815"/>
            <a:ext cx="1025325" cy="4095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50" b="1" dirty="0"/>
              <a:t>OK</a:t>
            </a:r>
            <a:endParaRPr lang="en-CA" sz="1050" b="1" baseline="30000" dirty="0"/>
          </a:p>
        </p:txBody>
      </p:sp>
      <p:graphicFrame>
        <p:nvGraphicFramePr>
          <p:cNvPr id="83" name="Table 82">
            <a:extLst>
              <a:ext uri="{FF2B5EF4-FFF2-40B4-BE49-F238E27FC236}">
                <a16:creationId xmlns:a16="http://schemas.microsoft.com/office/drawing/2014/main" id="{298A6024-FBA3-4F32-ADDC-15085426C5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9031310"/>
              </p:ext>
            </p:extLst>
          </p:nvPr>
        </p:nvGraphicFramePr>
        <p:xfrm>
          <a:off x="9875398" y="625107"/>
          <a:ext cx="2316602" cy="1575204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912675">
                  <a:extLst>
                    <a:ext uri="{9D8B030D-6E8A-4147-A177-3AD203B41FA5}">
                      <a16:colId xmlns:a16="http://schemas.microsoft.com/office/drawing/2014/main" val="4226717433"/>
                    </a:ext>
                  </a:extLst>
                </a:gridCol>
                <a:gridCol w="1403927">
                  <a:extLst>
                    <a:ext uri="{9D8B030D-6E8A-4147-A177-3AD203B41FA5}">
                      <a16:colId xmlns:a16="http://schemas.microsoft.com/office/drawing/2014/main" val="2569481145"/>
                    </a:ext>
                  </a:extLst>
                </a:gridCol>
              </a:tblGrid>
              <a:tr h="392988">
                <a:tc>
                  <a:txBody>
                    <a:bodyPr/>
                    <a:lstStyle/>
                    <a:p>
                      <a:pPr algn="r"/>
                      <a:r>
                        <a:rPr lang="en-CA" sz="1000" b="1" dirty="0"/>
                        <a:t>TP off-site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30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9618606"/>
                  </a:ext>
                </a:extLst>
              </a:tr>
              <a:tr h="392988">
                <a:tc>
                  <a:txBody>
                    <a:bodyPr/>
                    <a:lstStyle/>
                    <a:p>
                      <a:pPr algn="r"/>
                      <a:r>
                        <a:rPr lang="en-CA" sz="1000" b="1" dirty="0"/>
                        <a:t>Carbon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20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527315"/>
                  </a:ext>
                </a:extLst>
              </a:tr>
              <a:tr h="392988">
                <a:tc>
                  <a:txBody>
                    <a:bodyPr/>
                    <a:lstStyle/>
                    <a:p>
                      <a:pPr algn="r"/>
                      <a:r>
                        <a:rPr lang="en-CA" sz="1000" b="1" dirty="0"/>
                        <a:t>Flood mitigation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10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8050421"/>
                  </a:ext>
                </a:extLst>
              </a:tr>
              <a:tr h="392988">
                <a:tc>
                  <a:txBody>
                    <a:bodyPr/>
                    <a:lstStyle/>
                    <a:p>
                      <a:pPr algn="r"/>
                      <a:r>
                        <a:rPr lang="en-CA" sz="1000" b="1" dirty="0"/>
                        <a:t>…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…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7721653"/>
                  </a:ext>
                </a:extLst>
              </a:tr>
            </a:tbl>
          </a:graphicData>
        </a:graphic>
      </p:graphicFrame>
      <p:sp>
        <p:nvSpPr>
          <p:cNvPr id="87" name="Rectangle 86">
            <a:extLst>
              <a:ext uri="{FF2B5EF4-FFF2-40B4-BE49-F238E27FC236}">
                <a16:creationId xmlns:a16="http://schemas.microsoft.com/office/drawing/2014/main" id="{EB2033EE-8B0E-4F33-BF1C-8793DCD87C58}"/>
              </a:ext>
            </a:extLst>
          </p:cNvPr>
          <p:cNvSpPr/>
          <p:nvPr/>
        </p:nvSpPr>
        <p:spPr>
          <a:xfrm>
            <a:off x="11178782" y="6317956"/>
            <a:ext cx="863121" cy="4095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50" b="1" dirty="0"/>
              <a:t>Cancel</a:t>
            </a:r>
            <a:endParaRPr lang="en-CA" sz="1050" b="1" baseline="30000" dirty="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B59E103C-05E6-4759-A7D8-F756B727A19D}"/>
              </a:ext>
            </a:extLst>
          </p:cNvPr>
          <p:cNvSpPr txBox="1"/>
          <p:nvPr/>
        </p:nvSpPr>
        <p:spPr>
          <a:xfrm>
            <a:off x="9860361" y="363498"/>
            <a:ext cx="2331639" cy="2616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CA" sz="1100" b="1" dirty="0"/>
              <a:t>Eco-service Weight</a:t>
            </a:r>
            <a:r>
              <a:rPr lang="en-CA" sz="1100" b="1" baseline="30000" dirty="0"/>
              <a:t>(?)</a:t>
            </a:r>
          </a:p>
        </p:txBody>
      </p:sp>
      <p:graphicFrame>
        <p:nvGraphicFramePr>
          <p:cNvPr id="101" name="Table 100">
            <a:extLst>
              <a:ext uri="{FF2B5EF4-FFF2-40B4-BE49-F238E27FC236}">
                <a16:creationId xmlns:a16="http://schemas.microsoft.com/office/drawing/2014/main" id="{BF045E61-66FC-4F6E-B78A-20ED03FCD044}"/>
              </a:ext>
            </a:extLst>
          </p:cNvPr>
          <p:cNvGraphicFramePr>
            <a:graphicFrameLocks noGrp="1"/>
          </p:cNvGraphicFramePr>
          <p:nvPr/>
        </p:nvGraphicFramePr>
        <p:xfrm>
          <a:off x="8192655" y="429469"/>
          <a:ext cx="1622636" cy="228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1318">
                  <a:extLst>
                    <a:ext uri="{9D8B030D-6E8A-4147-A177-3AD203B41FA5}">
                      <a16:colId xmlns:a16="http://schemas.microsoft.com/office/drawing/2014/main" val="1294337786"/>
                    </a:ext>
                  </a:extLst>
                </a:gridCol>
                <a:gridCol w="811318">
                  <a:extLst>
                    <a:ext uri="{9D8B030D-6E8A-4147-A177-3AD203B41FA5}">
                      <a16:colId xmlns:a16="http://schemas.microsoft.com/office/drawing/2014/main" val="2005279972"/>
                    </a:ext>
                  </a:extLst>
                </a:gridCol>
              </a:tblGrid>
              <a:tr h="186890"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Map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Satellite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041495"/>
                  </a:ext>
                </a:extLst>
              </a:tr>
            </a:tbl>
          </a:graphicData>
        </a:graphic>
      </p:graphicFrame>
      <p:graphicFrame>
        <p:nvGraphicFramePr>
          <p:cNvPr id="105" name="Table 104">
            <a:extLst>
              <a:ext uri="{FF2B5EF4-FFF2-40B4-BE49-F238E27FC236}">
                <a16:creationId xmlns:a16="http://schemas.microsoft.com/office/drawing/2014/main" id="{BB9D1771-D4BC-451C-9E68-E32CF8D7A2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8465496"/>
              </p:ext>
            </p:extLst>
          </p:nvPr>
        </p:nvGraphicFramePr>
        <p:xfrm>
          <a:off x="2090632" y="4907313"/>
          <a:ext cx="7769728" cy="1939412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519218">
                  <a:extLst>
                    <a:ext uri="{9D8B030D-6E8A-4147-A177-3AD203B41FA5}">
                      <a16:colId xmlns:a16="http://schemas.microsoft.com/office/drawing/2014/main" val="870851450"/>
                    </a:ext>
                  </a:extLst>
                </a:gridCol>
                <a:gridCol w="695325">
                  <a:extLst>
                    <a:ext uri="{9D8B030D-6E8A-4147-A177-3AD203B41FA5}">
                      <a16:colId xmlns:a16="http://schemas.microsoft.com/office/drawing/2014/main" val="1196878192"/>
                    </a:ext>
                  </a:extLst>
                </a:gridCol>
                <a:gridCol w="971550">
                  <a:extLst>
                    <a:ext uri="{9D8B030D-6E8A-4147-A177-3AD203B41FA5}">
                      <a16:colId xmlns:a16="http://schemas.microsoft.com/office/drawing/2014/main" val="4058391018"/>
                    </a:ext>
                  </a:extLst>
                </a:gridCol>
                <a:gridCol w="933450">
                  <a:extLst>
                    <a:ext uri="{9D8B030D-6E8A-4147-A177-3AD203B41FA5}">
                      <a16:colId xmlns:a16="http://schemas.microsoft.com/office/drawing/2014/main" val="2407327584"/>
                    </a:ext>
                  </a:extLst>
                </a:gridCol>
                <a:gridCol w="942975">
                  <a:extLst>
                    <a:ext uri="{9D8B030D-6E8A-4147-A177-3AD203B41FA5}">
                      <a16:colId xmlns:a16="http://schemas.microsoft.com/office/drawing/2014/main" val="2297515603"/>
                    </a:ext>
                  </a:extLst>
                </a:gridCol>
                <a:gridCol w="742950">
                  <a:extLst>
                    <a:ext uri="{9D8B030D-6E8A-4147-A177-3AD203B41FA5}">
                      <a16:colId xmlns:a16="http://schemas.microsoft.com/office/drawing/2014/main" val="3255575357"/>
                    </a:ext>
                  </a:extLst>
                </a:gridCol>
                <a:gridCol w="1400175">
                  <a:extLst>
                    <a:ext uri="{9D8B030D-6E8A-4147-A177-3AD203B41FA5}">
                      <a16:colId xmlns:a16="http://schemas.microsoft.com/office/drawing/2014/main" val="3116716651"/>
                    </a:ext>
                  </a:extLst>
                </a:gridCol>
                <a:gridCol w="1564085">
                  <a:extLst>
                    <a:ext uri="{9D8B030D-6E8A-4147-A177-3AD203B41FA5}">
                      <a16:colId xmlns:a16="http://schemas.microsoft.com/office/drawing/2014/main" val="2134159632"/>
                    </a:ext>
                  </a:extLst>
                </a:gridCol>
              </a:tblGrid>
              <a:tr h="447466"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Select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LSD or Parcel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BMP area</a:t>
                      </a:r>
                    </a:p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(ha)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On-site effectiveness</a:t>
                      </a:r>
                    </a:p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(kg/ha/</a:t>
                      </a:r>
                      <a:r>
                        <a:rPr lang="en-CA" sz="1000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Off-site effectiveness</a:t>
                      </a:r>
                    </a:p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(kg/ha/</a:t>
                      </a:r>
                      <a:r>
                        <a:rPr lang="en-CA" sz="1000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Cost</a:t>
                      </a:r>
                    </a:p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($)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On-site </a:t>
                      </a:r>
                    </a:p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cost-effectiveness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Off-site </a:t>
                      </a:r>
                    </a:p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cost-effectiveness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0991502"/>
                  </a:ext>
                </a:extLst>
              </a:tr>
              <a:tr h="248567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1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5274275"/>
                  </a:ext>
                </a:extLst>
              </a:tr>
              <a:tr h="246729"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11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2186654"/>
                  </a:ext>
                </a:extLst>
              </a:tr>
              <a:tr h="246729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ym typeface="Wingdings 2" panose="05020102010507070707" pitchFamily="18" charset="2"/>
                        </a:rPr>
                        <a:t></a:t>
                      </a: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2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4765558"/>
                  </a:ext>
                </a:extLst>
              </a:tr>
              <a:tr h="246729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ym typeface="Wingdings 2" panose="05020102010507070707" pitchFamily="18" charset="2"/>
                        </a:rPr>
                        <a:t></a:t>
                      </a: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7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4712126"/>
                  </a:ext>
                </a:extLst>
              </a:tr>
              <a:tr h="246729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ym typeface="Wingdings 2" panose="05020102010507070707" pitchFamily="18" charset="2"/>
                        </a:rPr>
                        <a:t></a:t>
                      </a: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9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48700501"/>
                  </a:ext>
                </a:extLst>
              </a:tr>
              <a:tr h="246729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ym typeface="Wingdings 2" panose="05020102010507070707" pitchFamily="18" charset="2"/>
                        </a:rPr>
                        <a:t></a:t>
                      </a: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…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9293165"/>
                  </a:ext>
                </a:extLst>
              </a:tr>
            </a:tbl>
          </a:graphicData>
        </a:graphic>
      </p:graphicFrame>
      <p:sp>
        <p:nvSpPr>
          <p:cNvPr id="116" name="Rectangle 115">
            <a:extLst>
              <a:ext uri="{FF2B5EF4-FFF2-40B4-BE49-F238E27FC236}">
                <a16:creationId xmlns:a16="http://schemas.microsoft.com/office/drawing/2014/main" id="{C337B07E-85C6-43A4-81DC-EA0068371816}"/>
              </a:ext>
            </a:extLst>
          </p:cNvPr>
          <p:cNvSpPr/>
          <p:nvPr/>
        </p:nvSpPr>
        <p:spPr>
          <a:xfrm>
            <a:off x="9628698" y="5303074"/>
            <a:ext cx="231665" cy="1522669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638960D3-B34E-438C-B356-E8872E9981C5}"/>
              </a:ext>
            </a:extLst>
          </p:cNvPr>
          <p:cNvSpPr/>
          <p:nvPr/>
        </p:nvSpPr>
        <p:spPr>
          <a:xfrm>
            <a:off x="9634311" y="5595687"/>
            <a:ext cx="231665" cy="27091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8" name="Arrow: Pentagon 117">
            <a:extLst>
              <a:ext uri="{FF2B5EF4-FFF2-40B4-BE49-F238E27FC236}">
                <a16:creationId xmlns:a16="http://schemas.microsoft.com/office/drawing/2014/main" id="{FB3ECD11-2457-4C2D-A731-62DF0A5F1C02}"/>
              </a:ext>
            </a:extLst>
          </p:cNvPr>
          <p:cNvSpPr/>
          <p:nvPr/>
        </p:nvSpPr>
        <p:spPr>
          <a:xfrm rot="5400000">
            <a:off x="9407806" y="4629517"/>
            <a:ext cx="170825" cy="720344"/>
          </a:xfrm>
          <a:prstGeom prst="homePlate">
            <a:avLst>
              <a:gd name="adj" fmla="val 67191"/>
            </a:avLst>
          </a:prstGeom>
          <a:solidFill>
            <a:schemeClr val="bg1">
              <a:lumMod val="95000"/>
              <a:alpha val="60000"/>
            </a:schemeClr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CA" sz="800" dirty="0">
                <a:solidFill>
                  <a:schemeClr val="bg1"/>
                </a:solidFill>
              </a:rPr>
              <a:t>Option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3D14B9A1-2BF1-46BC-92C7-0D8D67AB9896}"/>
              </a:ext>
            </a:extLst>
          </p:cNvPr>
          <p:cNvSpPr/>
          <p:nvPr/>
        </p:nvSpPr>
        <p:spPr>
          <a:xfrm>
            <a:off x="8223788" y="1159322"/>
            <a:ext cx="756000" cy="21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All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B33C0774-2EFB-4D65-A398-946D78D4A8C6}"/>
              </a:ext>
            </a:extLst>
          </p:cNvPr>
          <p:cNvSpPr/>
          <p:nvPr/>
        </p:nvSpPr>
        <p:spPr>
          <a:xfrm>
            <a:off x="9044771" y="1163807"/>
            <a:ext cx="756000" cy="21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Clear</a:t>
            </a:r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3E8C9F62-A747-4A92-AD4D-64C6B710BB98}"/>
              </a:ext>
            </a:extLst>
          </p:cNvPr>
          <p:cNvGrpSpPr/>
          <p:nvPr/>
        </p:nvGrpSpPr>
        <p:grpSpPr>
          <a:xfrm>
            <a:off x="8223786" y="790753"/>
            <a:ext cx="756000" cy="236069"/>
            <a:chOff x="6600137" y="1869065"/>
            <a:chExt cx="673312" cy="511413"/>
          </a:xfrm>
        </p:grpSpPr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B73B0186-1B9B-452C-B7C6-D38483B31A8D}"/>
                </a:ext>
              </a:extLst>
            </p:cNvPr>
            <p:cNvSpPr/>
            <p:nvPr/>
          </p:nvSpPr>
          <p:spPr>
            <a:xfrm>
              <a:off x="6600137" y="1869065"/>
              <a:ext cx="673312" cy="51141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800" dirty="0"/>
                <a:t>Municipality</a:t>
              </a:r>
              <a:endParaRPr lang="en-CA" sz="1000" dirty="0"/>
            </a:p>
          </p:txBody>
        </p:sp>
        <p:sp>
          <p:nvSpPr>
            <p:cNvPr id="80" name="Isosceles Triangle 79">
              <a:extLst>
                <a:ext uri="{FF2B5EF4-FFF2-40B4-BE49-F238E27FC236}">
                  <a16:creationId xmlns:a16="http://schemas.microsoft.com/office/drawing/2014/main" id="{6EDAC354-C229-4261-AA59-F46BECD74F72}"/>
                </a:ext>
              </a:extLst>
            </p:cNvPr>
            <p:cNvSpPr/>
            <p:nvPr/>
          </p:nvSpPr>
          <p:spPr>
            <a:xfrm rot="10800000">
              <a:off x="7194224" y="2042940"/>
              <a:ext cx="64125" cy="155979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400"/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72453FBD-F4C8-4A20-A0C7-62DB737484E0}"/>
              </a:ext>
            </a:extLst>
          </p:cNvPr>
          <p:cNvGrpSpPr/>
          <p:nvPr/>
        </p:nvGrpSpPr>
        <p:grpSpPr>
          <a:xfrm>
            <a:off x="9037459" y="789882"/>
            <a:ext cx="756000" cy="236069"/>
            <a:chOff x="6600137" y="1869065"/>
            <a:chExt cx="673312" cy="511413"/>
          </a:xfrm>
        </p:grpSpPr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33D0F0AB-116A-4D8B-8238-A17F560F7518}"/>
                </a:ext>
              </a:extLst>
            </p:cNvPr>
            <p:cNvSpPr/>
            <p:nvPr/>
          </p:nvSpPr>
          <p:spPr>
            <a:xfrm>
              <a:off x="6600137" y="1869065"/>
              <a:ext cx="673312" cy="51141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CA" sz="800" dirty="0" err="1"/>
                <a:t>Subwatershed</a:t>
              </a:r>
              <a:endParaRPr lang="en-CA" sz="1000" dirty="0"/>
            </a:p>
          </p:txBody>
        </p:sp>
        <p:sp>
          <p:nvSpPr>
            <p:cNvPr id="85" name="Isosceles Triangle 84">
              <a:extLst>
                <a:ext uri="{FF2B5EF4-FFF2-40B4-BE49-F238E27FC236}">
                  <a16:creationId xmlns:a16="http://schemas.microsoft.com/office/drawing/2014/main" id="{80C38D57-9BF6-4BAE-A27A-7CEF10F5F116}"/>
                </a:ext>
              </a:extLst>
            </p:cNvPr>
            <p:cNvSpPr/>
            <p:nvPr/>
          </p:nvSpPr>
          <p:spPr>
            <a:xfrm rot="10800000">
              <a:off x="7194224" y="2042940"/>
              <a:ext cx="64125" cy="155979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400"/>
            </a:p>
          </p:txBody>
        </p:sp>
      </p:grpSp>
      <p:graphicFrame>
        <p:nvGraphicFramePr>
          <p:cNvPr id="86" name="Table 85">
            <a:extLst>
              <a:ext uri="{FF2B5EF4-FFF2-40B4-BE49-F238E27FC236}">
                <a16:creationId xmlns:a16="http://schemas.microsoft.com/office/drawing/2014/main" id="{DD1742AA-BC22-4022-8DDE-52FA2B4FFB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4900284"/>
              </p:ext>
            </p:extLst>
          </p:nvPr>
        </p:nvGraphicFramePr>
        <p:xfrm>
          <a:off x="6963415" y="642463"/>
          <a:ext cx="1218677" cy="920746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240110">
                  <a:extLst>
                    <a:ext uri="{9D8B030D-6E8A-4147-A177-3AD203B41FA5}">
                      <a16:colId xmlns:a16="http://schemas.microsoft.com/office/drawing/2014/main" val="2586563298"/>
                    </a:ext>
                  </a:extLst>
                </a:gridCol>
                <a:gridCol w="978567">
                  <a:extLst>
                    <a:ext uri="{9D8B030D-6E8A-4147-A177-3AD203B41FA5}">
                      <a16:colId xmlns:a16="http://schemas.microsoft.com/office/drawing/2014/main" val="1007114525"/>
                    </a:ext>
                  </a:extLst>
                </a:gridCol>
              </a:tblGrid>
              <a:tr h="271180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Boundary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9325452"/>
                  </a:ext>
                </a:extLst>
              </a:tr>
              <a:tr h="23808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Stream 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8218344"/>
                  </a:ext>
                </a:extLst>
              </a:tr>
              <a:tr h="299102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/>
                        <a:t>LSD or Parcel</a:t>
                      </a:r>
                    </a:p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/>
                        <a:t>BMP type 1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27544534"/>
                  </a:ext>
                </a:extLst>
              </a:tr>
            </a:tbl>
          </a:graphicData>
        </a:graphic>
      </p:graphicFrame>
      <p:grpSp>
        <p:nvGrpSpPr>
          <p:cNvPr id="88" name="Group 87">
            <a:extLst>
              <a:ext uri="{FF2B5EF4-FFF2-40B4-BE49-F238E27FC236}">
                <a16:creationId xmlns:a16="http://schemas.microsoft.com/office/drawing/2014/main" id="{FF93E503-2282-42BB-8927-74A8DB9FE5BB}"/>
              </a:ext>
            </a:extLst>
          </p:cNvPr>
          <p:cNvGrpSpPr/>
          <p:nvPr/>
        </p:nvGrpSpPr>
        <p:grpSpPr>
          <a:xfrm>
            <a:off x="6960438" y="437025"/>
            <a:ext cx="1218677" cy="1060446"/>
            <a:chOff x="6889233" y="429469"/>
            <a:chExt cx="1218677" cy="1060446"/>
          </a:xfrm>
        </p:grpSpPr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48B7E48D-DDC4-4571-97DE-CF5F7979CDD0}"/>
                </a:ext>
              </a:extLst>
            </p:cNvPr>
            <p:cNvGrpSpPr/>
            <p:nvPr/>
          </p:nvGrpSpPr>
          <p:grpSpPr>
            <a:xfrm>
              <a:off x="6889233" y="429469"/>
              <a:ext cx="1218677" cy="205437"/>
              <a:chOff x="6528872" y="1807230"/>
              <a:chExt cx="1795701" cy="449218"/>
            </a:xfrm>
          </p:grpSpPr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9AF4AC9D-D72B-4B03-B83F-AE6F577094AD}"/>
                  </a:ext>
                </a:extLst>
              </p:cNvPr>
              <p:cNvSpPr/>
              <p:nvPr/>
            </p:nvSpPr>
            <p:spPr>
              <a:xfrm>
                <a:off x="6528872" y="1807230"/>
                <a:ext cx="1795701" cy="44921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sz="900" dirty="0"/>
                  <a:t>Legend</a:t>
                </a:r>
              </a:p>
            </p:txBody>
          </p:sp>
          <p:sp>
            <p:nvSpPr>
              <p:cNvPr id="104" name="Isosceles Triangle 103">
                <a:extLst>
                  <a:ext uri="{FF2B5EF4-FFF2-40B4-BE49-F238E27FC236}">
                    <a16:creationId xmlns:a16="http://schemas.microsoft.com/office/drawing/2014/main" id="{F03A6767-B041-4BF0-A40F-95252464EC40}"/>
                  </a:ext>
                </a:extLst>
              </p:cNvPr>
              <p:cNvSpPr/>
              <p:nvPr/>
            </p:nvSpPr>
            <p:spPr>
              <a:xfrm rot="10800000">
                <a:off x="7958571" y="1950338"/>
                <a:ext cx="144000" cy="14399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</p:grp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35208AF7-F4A4-4FE8-BFBC-1CB26D45EFB8}"/>
                </a:ext>
              </a:extLst>
            </p:cNvPr>
            <p:cNvSpPr/>
            <p:nvPr/>
          </p:nvSpPr>
          <p:spPr>
            <a:xfrm>
              <a:off x="7202201" y="1196673"/>
              <a:ext cx="180000" cy="108000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dk1"/>
                </a:solidFill>
              </a:endParaRPr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8FCD1E5A-D5C8-463A-9B7F-39B3C778656A}"/>
                </a:ext>
              </a:extLst>
            </p:cNvPr>
            <p:cNvSpPr/>
            <p:nvPr/>
          </p:nvSpPr>
          <p:spPr>
            <a:xfrm>
              <a:off x="7219926" y="970881"/>
              <a:ext cx="180000" cy="72000"/>
            </a:xfrm>
            <a:custGeom>
              <a:avLst/>
              <a:gdLst>
                <a:gd name="connsiteX0" fmla="*/ 0 w 192882"/>
                <a:gd name="connsiteY0" fmla="*/ 83344 h 85725"/>
                <a:gd name="connsiteX1" fmla="*/ 76200 w 192882"/>
                <a:gd name="connsiteY1" fmla="*/ 0 h 85725"/>
                <a:gd name="connsiteX2" fmla="*/ 123825 w 192882"/>
                <a:gd name="connsiteY2" fmla="*/ 85725 h 85725"/>
                <a:gd name="connsiteX3" fmla="*/ 192882 w 192882"/>
                <a:gd name="connsiteY3" fmla="*/ 9525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882" h="85725">
                  <a:moveTo>
                    <a:pt x="0" y="83344"/>
                  </a:moveTo>
                  <a:lnTo>
                    <a:pt x="76200" y="0"/>
                  </a:lnTo>
                  <a:lnTo>
                    <a:pt x="123825" y="85725"/>
                  </a:lnTo>
                  <a:lnTo>
                    <a:pt x="192882" y="9525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9139A53F-8E04-43DE-9EDB-40D4A9EE4258}"/>
                </a:ext>
              </a:extLst>
            </p:cNvPr>
            <p:cNvSpPr/>
            <p:nvPr/>
          </p:nvSpPr>
          <p:spPr>
            <a:xfrm>
              <a:off x="7225483" y="665248"/>
              <a:ext cx="180000" cy="144000"/>
            </a:xfrm>
            <a:custGeom>
              <a:avLst/>
              <a:gdLst>
                <a:gd name="connsiteX0" fmla="*/ 9525 w 187325"/>
                <a:gd name="connsiteY0" fmla="*/ 149225 h 196850"/>
                <a:gd name="connsiteX1" fmla="*/ 0 w 187325"/>
                <a:gd name="connsiteY1" fmla="*/ 53975 h 196850"/>
                <a:gd name="connsiteX2" fmla="*/ 31750 w 187325"/>
                <a:gd name="connsiteY2" fmla="*/ 15875 h 196850"/>
                <a:gd name="connsiteX3" fmla="*/ 101600 w 187325"/>
                <a:gd name="connsiteY3" fmla="*/ 0 h 196850"/>
                <a:gd name="connsiteX4" fmla="*/ 155575 w 187325"/>
                <a:gd name="connsiteY4" fmla="*/ 57150 h 196850"/>
                <a:gd name="connsiteX5" fmla="*/ 187325 w 187325"/>
                <a:gd name="connsiteY5" fmla="*/ 123825 h 196850"/>
                <a:gd name="connsiteX6" fmla="*/ 114300 w 187325"/>
                <a:gd name="connsiteY6" fmla="*/ 168275 h 196850"/>
                <a:gd name="connsiteX7" fmla="*/ 53975 w 187325"/>
                <a:gd name="connsiteY7" fmla="*/ 196850 h 196850"/>
                <a:gd name="connsiteX8" fmla="*/ 9525 w 187325"/>
                <a:gd name="connsiteY8" fmla="*/ 149225 h 19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7325" h="196850">
                  <a:moveTo>
                    <a:pt x="9525" y="149225"/>
                  </a:moveTo>
                  <a:lnTo>
                    <a:pt x="0" y="53975"/>
                  </a:lnTo>
                  <a:lnTo>
                    <a:pt x="31750" y="15875"/>
                  </a:lnTo>
                  <a:lnTo>
                    <a:pt x="101600" y="0"/>
                  </a:lnTo>
                  <a:lnTo>
                    <a:pt x="155575" y="57150"/>
                  </a:lnTo>
                  <a:lnTo>
                    <a:pt x="187325" y="123825"/>
                  </a:lnTo>
                  <a:lnTo>
                    <a:pt x="114300" y="168275"/>
                  </a:lnTo>
                  <a:lnTo>
                    <a:pt x="53975" y="196850"/>
                  </a:lnTo>
                  <a:lnTo>
                    <a:pt x="9525" y="149225"/>
                  </a:lnTo>
                  <a:close/>
                </a:path>
              </a:pathLst>
            </a:cu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>
                <a:solidFill>
                  <a:schemeClr val="dk1"/>
                </a:solidFill>
              </a:endParaRPr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6653A774-1683-4418-8583-6D910DDB7A60}"/>
                </a:ext>
              </a:extLst>
            </p:cNvPr>
            <p:cNvSpPr/>
            <p:nvPr/>
          </p:nvSpPr>
          <p:spPr>
            <a:xfrm>
              <a:off x="7203263" y="1381915"/>
              <a:ext cx="180000" cy="108000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dk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42408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A698550-FB6C-4999-9E14-EED704ECF00C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1998" cy="685102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90801">
                  <a:extLst>
                    <a:ext uri="{9D8B030D-6E8A-4147-A177-3AD203B41FA5}">
                      <a16:colId xmlns:a16="http://schemas.microsoft.com/office/drawing/2014/main" val="2745701971"/>
                    </a:ext>
                  </a:extLst>
                </a:gridCol>
                <a:gridCol w="7776144">
                  <a:extLst>
                    <a:ext uri="{9D8B030D-6E8A-4147-A177-3AD203B41FA5}">
                      <a16:colId xmlns:a16="http://schemas.microsoft.com/office/drawing/2014/main" val="3724013289"/>
                    </a:ext>
                  </a:extLst>
                </a:gridCol>
                <a:gridCol w="2325053">
                  <a:extLst>
                    <a:ext uri="{9D8B030D-6E8A-4147-A177-3AD203B41FA5}">
                      <a16:colId xmlns:a16="http://schemas.microsoft.com/office/drawing/2014/main" val="1431369543"/>
                    </a:ext>
                  </a:extLst>
                </a:gridCol>
              </a:tblGrid>
              <a:tr h="350982">
                <a:tc gridSpan="3">
                  <a:txBody>
                    <a:bodyPr/>
                    <a:lstStyle/>
                    <a:p>
                      <a:endParaRPr lang="en-CA" sz="18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95523167"/>
                  </a:ext>
                </a:extLst>
              </a:tr>
              <a:tr h="4542530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2000" dirty="0"/>
                        <a:t>Base map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8301362"/>
                  </a:ext>
                </a:extLst>
              </a:tr>
              <a:tr h="1942732">
                <a:tc vMerge="1">
                  <a:txBody>
                    <a:bodyPr/>
                    <a:lstStyle/>
                    <a:p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67190758"/>
                  </a:ext>
                </a:extLst>
              </a:tr>
            </a:tbl>
          </a:graphicData>
        </a:graphic>
      </p:graphicFrame>
      <p:sp>
        <p:nvSpPr>
          <p:cNvPr id="16" name="Flowchart: Extract 15">
            <a:extLst>
              <a:ext uri="{FF2B5EF4-FFF2-40B4-BE49-F238E27FC236}">
                <a16:creationId xmlns:a16="http://schemas.microsoft.com/office/drawing/2014/main" id="{9337D849-34B8-4B17-95F2-D16AAD3E4D24}"/>
              </a:ext>
            </a:extLst>
          </p:cNvPr>
          <p:cNvSpPr/>
          <p:nvPr/>
        </p:nvSpPr>
        <p:spPr>
          <a:xfrm rot="5400000">
            <a:off x="2028313" y="3190366"/>
            <a:ext cx="223026" cy="98385"/>
          </a:xfrm>
          <a:prstGeom prst="flowChartExtra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686D646-B06A-4212-B79B-753EDF1FBD4D}"/>
              </a:ext>
            </a:extLst>
          </p:cNvPr>
          <p:cNvSpPr/>
          <p:nvPr/>
        </p:nvSpPr>
        <p:spPr>
          <a:xfrm>
            <a:off x="9407084" y="3799725"/>
            <a:ext cx="238478" cy="6984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+</a:t>
            </a:r>
          </a:p>
          <a:p>
            <a:pPr algn="ctr"/>
            <a:endParaRPr lang="en-CA" dirty="0"/>
          </a:p>
          <a:p>
            <a:pPr algn="ctr"/>
            <a:r>
              <a:rPr lang="en-CA" dirty="0">
                <a:sym typeface="Symbol" panose="05050102010706020507" pitchFamily="18" charset="2"/>
              </a:rPr>
              <a:t></a:t>
            </a:r>
            <a:endParaRPr lang="en-CA" dirty="0"/>
          </a:p>
        </p:txBody>
      </p:sp>
      <p:pic>
        <p:nvPicPr>
          <p:cNvPr id="23" name="Graphic 22" descr="World">
            <a:extLst>
              <a:ext uri="{FF2B5EF4-FFF2-40B4-BE49-F238E27FC236}">
                <a16:creationId xmlns:a16="http://schemas.microsoft.com/office/drawing/2014/main" id="{9507020A-1811-4735-A2F3-4B68E21537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69582" y="4552351"/>
            <a:ext cx="318011" cy="30074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E960B1AA-4CBA-42F0-8B56-8DFF6D655D9D}"/>
              </a:ext>
            </a:extLst>
          </p:cNvPr>
          <p:cNvGrpSpPr/>
          <p:nvPr/>
        </p:nvGrpSpPr>
        <p:grpSpPr>
          <a:xfrm>
            <a:off x="3572343" y="1095315"/>
            <a:ext cx="3437456" cy="3489079"/>
            <a:chOff x="3269673" y="1219200"/>
            <a:chExt cx="3437456" cy="3489079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7FA3ECCB-EAD4-4CEC-9AA3-23E6992DCE8D}"/>
                </a:ext>
              </a:extLst>
            </p:cNvPr>
            <p:cNvSpPr/>
            <p:nvPr/>
          </p:nvSpPr>
          <p:spPr>
            <a:xfrm>
              <a:off x="3269673" y="1219200"/>
              <a:ext cx="3437456" cy="3489079"/>
            </a:xfrm>
            <a:custGeom>
              <a:avLst/>
              <a:gdLst>
                <a:gd name="connsiteX0" fmla="*/ 2118266 w 3643907"/>
                <a:gd name="connsiteY0" fmla="*/ 87427 h 4033235"/>
                <a:gd name="connsiteX1" fmla="*/ 1691546 w 3643907"/>
                <a:gd name="connsiteY1" fmla="*/ 122261 h 4033235"/>
                <a:gd name="connsiteX2" fmla="*/ 1447706 w 3643907"/>
                <a:gd name="connsiteY2" fmla="*/ 200638 h 4033235"/>
                <a:gd name="connsiteX3" fmla="*/ 1108071 w 3643907"/>
                <a:gd name="connsiteY3" fmla="*/ 305141 h 4033235"/>
                <a:gd name="connsiteX4" fmla="*/ 925191 w 3643907"/>
                <a:gd name="connsiteY4" fmla="*/ 575107 h 4033235"/>
                <a:gd name="connsiteX5" fmla="*/ 925191 w 3643907"/>
                <a:gd name="connsiteY5" fmla="*/ 879907 h 4033235"/>
                <a:gd name="connsiteX6" fmla="*/ 881648 w 3643907"/>
                <a:gd name="connsiteY6" fmla="*/ 1263084 h 4033235"/>
                <a:gd name="connsiteX7" fmla="*/ 794563 w 3643907"/>
                <a:gd name="connsiteY7" fmla="*/ 1332752 h 4033235"/>
                <a:gd name="connsiteX8" fmla="*/ 585557 w 3643907"/>
                <a:gd name="connsiteY8" fmla="*/ 1393712 h 4033235"/>
                <a:gd name="connsiteX9" fmla="*/ 454928 w 3643907"/>
                <a:gd name="connsiteY9" fmla="*/ 1524341 h 4033235"/>
                <a:gd name="connsiteX10" fmla="*/ 385260 w 3643907"/>
                <a:gd name="connsiteY10" fmla="*/ 1715930 h 4033235"/>
                <a:gd name="connsiteX11" fmla="*/ 428803 w 3643907"/>
                <a:gd name="connsiteY11" fmla="*/ 2064272 h 4033235"/>
                <a:gd name="connsiteX12" fmla="*/ 515888 w 3643907"/>
                <a:gd name="connsiteY12" fmla="*/ 2203610 h 4033235"/>
                <a:gd name="connsiteX13" fmla="*/ 838106 w 3643907"/>
                <a:gd name="connsiteY13" fmla="*/ 2395198 h 4033235"/>
                <a:gd name="connsiteX14" fmla="*/ 1020986 w 3643907"/>
                <a:gd name="connsiteY14" fmla="*/ 2560661 h 4033235"/>
                <a:gd name="connsiteX15" fmla="*/ 1055820 w 3643907"/>
                <a:gd name="connsiteY15" fmla="*/ 2708707 h 4033235"/>
                <a:gd name="connsiteX16" fmla="*/ 1038403 w 3643907"/>
                <a:gd name="connsiteY16" fmla="*/ 2865461 h 4033235"/>
                <a:gd name="connsiteX17" fmla="*/ 751020 w 3643907"/>
                <a:gd name="connsiteY17" fmla="*/ 3118010 h 4033235"/>
                <a:gd name="connsiteX18" fmla="*/ 454928 w 3643907"/>
                <a:gd name="connsiteY18" fmla="*/ 3318307 h 4033235"/>
                <a:gd name="connsiteX19" fmla="*/ 176254 w 3643907"/>
                <a:gd name="connsiteY19" fmla="*/ 3466352 h 4033235"/>
                <a:gd name="connsiteX20" fmla="*/ 89168 w 3643907"/>
                <a:gd name="connsiteY20" fmla="*/ 3596981 h 4033235"/>
                <a:gd name="connsiteX21" fmla="*/ 36917 w 3643907"/>
                <a:gd name="connsiteY21" fmla="*/ 3823404 h 4033235"/>
                <a:gd name="connsiteX22" fmla="*/ 97877 w 3643907"/>
                <a:gd name="connsiteY22" fmla="*/ 3971450 h 4033235"/>
                <a:gd name="connsiteX23" fmla="*/ 1099363 w 3643907"/>
                <a:gd name="connsiteY23" fmla="*/ 4032410 h 4033235"/>
                <a:gd name="connsiteX24" fmla="*/ 1648003 w 3643907"/>
                <a:gd name="connsiteY24" fmla="*/ 3997575 h 4033235"/>
                <a:gd name="connsiteX25" fmla="*/ 2248894 w 3643907"/>
                <a:gd name="connsiteY25" fmla="*/ 3875655 h 4033235"/>
                <a:gd name="connsiteX26" fmla="*/ 2562403 w 3643907"/>
                <a:gd name="connsiteY26" fmla="*/ 3605690 h 4033235"/>
                <a:gd name="connsiteX27" fmla="*/ 3137168 w 3643907"/>
                <a:gd name="connsiteY27" fmla="*/ 3248638 h 4033235"/>
                <a:gd name="connsiteX28" fmla="*/ 3407134 w 3643907"/>
                <a:gd name="connsiteY28" fmla="*/ 2734832 h 4033235"/>
                <a:gd name="connsiteX29" fmla="*/ 3642266 w 3643907"/>
                <a:gd name="connsiteY29" fmla="*/ 2116524 h 4033235"/>
                <a:gd name="connsiteX30" fmla="*/ 3502928 w 3643907"/>
                <a:gd name="connsiteY30" fmla="*/ 1637552 h 4033235"/>
                <a:gd name="connsiteX31" fmla="*/ 3337466 w 3643907"/>
                <a:gd name="connsiteY31" fmla="*/ 1210832 h 4033235"/>
                <a:gd name="connsiteX32" fmla="*/ 3598723 w 3643907"/>
                <a:gd name="connsiteY32" fmla="*/ 827655 h 4033235"/>
                <a:gd name="connsiteX33" fmla="*/ 3520346 w 3643907"/>
                <a:gd name="connsiteY33" fmla="*/ 322558 h 4033235"/>
                <a:gd name="connsiteX34" fmla="*/ 3172003 w 3643907"/>
                <a:gd name="connsiteY34" fmla="*/ 87427 h 4033235"/>
                <a:gd name="connsiteX35" fmla="*/ 2423066 w 3643907"/>
                <a:gd name="connsiteY35" fmla="*/ 341 h 4033235"/>
                <a:gd name="connsiteX36" fmla="*/ 2118266 w 3643907"/>
                <a:gd name="connsiteY36" fmla="*/ 87427 h 4033235"/>
                <a:gd name="connsiteX0" fmla="*/ 2093566 w 3619207"/>
                <a:gd name="connsiteY0" fmla="*/ 87427 h 4054379"/>
                <a:gd name="connsiteX1" fmla="*/ 1666846 w 3619207"/>
                <a:gd name="connsiteY1" fmla="*/ 122261 h 4054379"/>
                <a:gd name="connsiteX2" fmla="*/ 1423006 w 3619207"/>
                <a:gd name="connsiteY2" fmla="*/ 200638 h 4054379"/>
                <a:gd name="connsiteX3" fmla="*/ 1083371 w 3619207"/>
                <a:gd name="connsiteY3" fmla="*/ 305141 h 4054379"/>
                <a:gd name="connsiteX4" fmla="*/ 900491 w 3619207"/>
                <a:gd name="connsiteY4" fmla="*/ 575107 h 4054379"/>
                <a:gd name="connsiteX5" fmla="*/ 900491 w 3619207"/>
                <a:gd name="connsiteY5" fmla="*/ 879907 h 4054379"/>
                <a:gd name="connsiteX6" fmla="*/ 856948 w 3619207"/>
                <a:gd name="connsiteY6" fmla="*/ 1263084 h 4054379"/>
                <a:gd name="connsiteX7" fmla="*/ 769863 w 3619207"/>
                <a:gd name="connsiteY7" fmla="*/ 1332752 h 4054379"/>
                <a:gd name="connsiteX8" fmla="*/ 560857 w 3619207"/>
                <a:gd name="connsiteY8" fmla="*/ 1393712 h 4054379"/>
                <a:gd name="connsiteX9" fmla="*/ 430228 w 3619207"/>
                <a:gd name="connsiteY9" fmla="*/ 1524341 h 4054379"/>
                <a:gd name="connsiteX10" fmla="*/ 360560 w 3619207"/>
                <a:gd name="connsiteY10" fmla="*/ 1715930 h 4054379"/>
                <a:gd name="connsiteX11" fmla="*/ 404103 w 3619207"/>
                <a:gd name="connsiteY11" fmla="*/ 2064272 h 4054379"/>
                <a:gd name="connsiteX12" fmla="*/ 491188 w 3619207"/>
                <a:gd name="connsiteY12" fmla="*/ 2203610 h 4054379"/>
                <a:gd name="connsiteX13" fmla="*/ 813406 w 3619207"/>
                <a:gd name="connsiteY13" fmla="*/ 2395198 h 4054379"/>
                <a:gd name="connsiteX14" fmla="*/ 996286 w 3619207"/>
                <a:gd name="connsiteY14" fmla="*/ 2560661 h 4054379"/>
                <a:gd name="connsiteX15" fmla="*/ 1031120 w 3619207"/>
                <a:gd name="connsiteY15" fmla="*/ 2708707 h 4054379"/>
                <a:gd name="connsiteX16" fmla="*/ 1013703 w 3619207"/>
                <a:gd name="connsiteY16" fmla="*/ 2865461 h 4054379"/>
                <a:gd name="connsiteX17" fmla="*/ 726320 w 3619207"/>
                <a:gd name="connsiteY17" fmla="*/ 3118010 h 4054379"/>
                <a:gd name="connsiteX18" fmla="*/ 430228 w 3619207"/>
                <a:gd name="connsiteY18" fmla="*/ 3318307 h 4054379"/>
                <a:gd name="connsiteX19" fmla="*/ 151554 w 3619207"/>
                <a:gd name="connsiteY19" fmla="*/ 3466352 h 4054379"/>
                <a:gd name="connsiteX20" fmla="*/ 64468 w 3619207"/>
                <a:gd name="connsiteY20" fmla="*/ 3596981 h 4054379"/>
                <a:gd name="connsiteX21" fmla="*/ 12217 w 3619207"/>
                <a:gd name="connsiteY21" fmla="*/ 3823404 h 4054379"/>
                <a:gd name="connsiteX22" fmla="*/ 114751 w 3619207"/>
                <a:gd name="connsiteY22" fmla="*/ 4039081 h 4054379"/>
                <a:gd name="connsiteX23" fmla="*/ 1074663 w 3619207"/>
                <a:gd name="connsiteY23" fmla="*/ 4032410 h 4054379"/>
                <a:gd name="connsiteX24" fmla="*/ 1623303 w 3619207"/>
                <a:gd name="connsiteY24" fmla="*/ 3997575 h 4054379"/>
                <a:gd name="connsiteX25" fmla="*/ 2224194 w 3619207"/>
                <a:gd name="connsiteY25" fmla="*/ 3875655 h 4054379"/>
                <a:gd name="connsiteX26" fmla="*/ 2537703 w 3619207"/>
                <a:gd name="connsiteY26" fmla="*/ 3605690 h 4054379"/>
                <a:gd name="connsiteX27" fmla="*/ 3112468 w 3619207"/>
                <a:gd name="connsiteY27" fmla="*/ 3248638 h 4054379"/>
                <a:gd name="connsiteX28" fmla="*/ 3382434 w 3619207"/>
                <a:gd name="connsiteY28" fmla="*/ 2734832 h 4054379"/>
                <a:gd name="connsiteX29" fmla="*/ 3617566 w 3619207"/>
                <a:gd name="connsiteY29" fmla="*/ 2116524 h 4054379"/>
                <a:gd name="connsiteX30" fmla="*/ 3478228 w 3619207"/>
                <a:gd name="connsiteY30" fmla="*/ 1637552 h 4054379"/>
                <a:gd name="connsiteX31" fmla="*/ 3312766 w 3619207"/>
                <a:gd name="connsiteY31" fmla="*/ 1210832 h 4054379"/>
                <a:gd name="connsiteX32" fmla="*/ 3574023 w 3619207"/>
                <a:gd name="connsiteY32" fmla="*/ 827655 h 4054379"/>
                <a:gd name="connsiteX33" fmla="*/ 3495646 w 3619207"/>
                <a:gd name="connsiteY33" fmla="*/ 322558 h 4054379"/>
                <a:gd name="connsiteX34" fmla="*/ 3147303 w 3619207"/>
                <a:gd name="connsiteY34" fmla="*/ 87427 h 4054379"/>
                <a:gd name="connsiteX35" fmla="*/ 2398366 w 3619207"/>
                <a:gd name="connsiteY35" fmla="*/ 341 h 4054379"/>
                <a:gd name="connsiteX36" fmla="*/ 2093566 w 3619207"/>
                <a:gd name="connsiteY36" fmla="*/ 87427 h 4054379"/>
                <a:gd name="connsiteX0" fmla="*/ 2093566 w 3618850"/>
                <a:gd name="connsiteY0" fmla="*/ 87427 h 4054379"/>
                <a:gd name="connsiteX1" fmla="*/ 1666846 w 3618850"/>
                <a:gd name="connsiteY1" fmla="*/ 122261 h 4054379"/>
                <a:gd name="connsiteX2" fmla="*/ 1423006 w 3618850"/>
                <a:gd name="connsiteY2" fmla="*/ 200638 h 4054379"/>
                <a:gd name="connsiteX3" fmla="*/ 1083371 w 3618850"/>
                <a:gd name="connsiteY3" fmla="*/ 305141 h 4054379"/>
                <a:gd name="connsiteX4" fmla="*/ 900491 w 3618850"/>
                <a:gd name="connsiteY4" fmla="*/ 575107 h 4054379"/>
                <a:gd name="connsiteX5" fmla="*/ 900491 w 3618850"/>
                <a:gd name="connsiteY5" fmla="*/ 879907 h 4054379"/>
                <a:gd name="connsiteX6" fmla="*/ 856948 w 3618850"/>
                <a:gd name="connsiteY6" fmla="*/ 1263084 h 4054379"/>
                <a:gd name="connsiteX7" fmla="*/ 769863 w 3618850"/>
                <a:gd name="connsiteY7" fmla="*/ 1332752 h 4054379"/>
                <a:gd name="connsiteX8" fmla="*/ 560857 w 3618850"/>
                <a:gd name="connsiteY8" fmla="*/ 1393712 h 4054379"/>
                <a:gd name="connsiteX9" fmla="*/ 430228 w 3618850"/>
                <a:gd name="connsiteY9" fmla="*/ 1524341 h 4054379"/>
                <a:gd name="connsiteX10" fmla="*/ 360560 w 3618850"/>
                <a:gd name="connsiteY10" fmla="*/ 1715930 h 4054379"/>
                <a:gd name="connsiteX11" fmla="*/ 404103 w 3618850"/>
                <a:gd name="connsiteY11" fmla="*/ 2064272 h 4054379"/>
                <a:gd name="connsiteX12" fmla="*/ 491188 w 3618850"/>
                <a:gd name="connsiteY12" fmla="*/ 2203610 h 4054379"/>
                <a:gd name="connsiteX13" fmla="*/ 813406 w 3618850"/>
                <a:gd name="connsiteY13" fmla="*/ 2395198 h 4054379"/>
                <a:gd name="connsiteX14" fmla="*/ 996286 w 3618850"/>
                <a:gd name="connsiteY14" fmla="*/ 2560661 h 4054379"/>
                <a:gd name="connsiteX15" fmla="*/ 1031120 w 3618850"/>
                <a:gd name="connsiteY15" fmla="*/ 2708707 h 4054379"/>
                <a:gd name="connsiteX16" fmla="*/ 1013703 w 3618850"/>
                <a:gd name="connsiteY16" fmla="*/ 2865461 h 4054379"/>
                <a:gd name="connsiteX17" fmla="*/ 726320 w 3618850"/>
                <a:gd name="connsiteY17" fmla="*/ 3118010 h 4054379"/>
                <a:gd name="connsiteX18" fmla="*/ 430228 w 3618850"/>
                <a:gd name="connsiteY18" fmla="*/ 3318307 h 4054379"/>
                <a:gd name="connsiteX19" fmla="*/ 151554 w 3618850"/>
                <a:gd name="connsiteY19" fmla="*/ 3466352 h 4054379"/>
                <a:gd name="connsiteX20" fmla="*/ 64468 w 3618850"/>
                <a:gd name="connsiteY20" fmla="*/ 3596981 h 4054379"/>
                <a:gd name="connsiteX21" fmla="*/ 12217 w 3618850"/>
                <a:gd name="connsiteY21" fmla="*/ 3823404 h 4054379"/>
                <a:gd name="connsiteX22" fmla="*/ 114751 w 3618850"/>
                <a:gd name="connsiteY22" fmla="*/ 4039081 h 4054379"/>
                <a:gd name="connsiteX23" fmla="*/ 1074663 w 3618850"/>
                <a:gd name="connsiteY23" fmla="*/ 4032410 h 4054379"/>
                <a:gd name="connsiteX24" fmla="*/ 1623303 w 3618850"/>
                <a:gd name="connsiteY24" fmla="*/ 3997575 h 4054379"/>
                <a:gd name="connsiteX25" fmla="*/ 2224194 w 3618850"/>
                <a:gd name="connsiteY25" fmla="*/ 3875655 h 4054379"/>
                <a:gd name="connsiteX26" fmla="*/ 2537703 w 3618850"/>
                <a:gd name="connsiteY26" fmla="*/ 3605690 h 4054379"/>
                <a:gd name="connsiteX27" fmla="*/ 3112468 w 3618850"/>
                <a:gd name="connsiteY27" fmla="*/ 3248638 h 4054379"/>
                <a:gd name="connsiteX28" fmla="*/ 3382434 w 3618850"/>
                <a:gd name="connsiteY28" fmla="*/ 2734832 h 4054379"/>
                <a:gd name="connsiteX29" fmla="*/ 3617566 w 3618850"/>
                <a:gd name="connsiteY29" fmla="*/ 2116524 h 4054379"/>
                <a:gd name="connsiteX30" fmla="*/ 3478228 w 3618850"/>
                <a:gd name="connsiteY30" fmla="*/ 1637552 h 4054379"/>
                <a:gd name="connsiteX31" fmla="*/ 3512323 w 3618850"/>
                <a:gd name="connsiteY31" fmla="*/ 1219287 h 4054379"/>
                <a:gd name="connsiteX32" fmla="*/ 3574023 w 3618850"/>
                <a:gd name="connsiteY32" fmla="*/ 827655 h 4054379"/>
                <a:gd name="connsiteX33" fmla="*/ 3495646 w 3618850"/>
                <a:gd name="connsiteY33" fmla="*/ 322558 h 4054379"/>
                <a:gd name="connsiteX34" fmla="*/ 3147303 w 3618850"/>
                <a:gd name="connsiteY34" fmla="*/ 87427 h 4054379"/>
                <a:gd name="connsiteX35" fmla="*/ 2398366 w 3618850"/>
                <a:gd name="connsiteY35" fmla="*/ 341 h 4054379"/>
                <a:gd name="connsiteX36" fmla="*/ 2093566 w 3618850"/>
                <a:gd name="connsiteY36" fmla="*/ 87427 h 4054379"/>
                <a:gd name="connsiteX0" fmla="*/ 2093566 w 3715411"/>
                <a:gd name="connsiteY0" fmla="*/ 87427 h 4054379"/>
                <a:gd name="connsiteX1" fmla="*/ 1666846 w 3715411"/>
                <a:gd name="connsiteY1" fmla="*/ 122261 h 4054379"/>
                <a:gd name="connsiteX2" fmla="*/ 1423006 w 3715411"/>
                <a:gd name="connsiteY2" fmla="*/ 200638 h 4054379"/>
                <a:gd name="connsiteX3" fmla="*/ 1083371 w 3715411"/>
                <a:gd name="connsiteY3" fmla="*/ 305141 h 4054379"/>
                <a:gd name="connsiteX4" fmla="*/ 900491 w 3715411"/>
                <a:gd name="connsiteY4" fmla="*/ 575107 h 4054379"/>
                <a:gd name="connsiteX5" fmla="*/ 900491 w 3715411"/>
                <a:gd name="connsiteY5" fmla="*/ 879907 h 4054379"/>
                <a:gd name="connsiteX6" fmla="*/ 856948 w 3715411"/>
                <a:gd name="connsiteY6" fmla="*/ 1263084 h 4054379"/>
                <a:gd name="connsiteX7" fmla="*/ 769863 w 3715411"/>
                <a:gd name="connsiteY7" fmla="*/ 1332752 h 4054379"/>
                <a:gd name="connsiteX8" fmla="*/ 560857 w 3715411"/>
                <a:gd name="connsiteY8" fmla="*/ 1393712 h 4054379"/>
                <a:gd name="connsiteX9" fmla="*/ 430228 w 3715411"/>
                <a:gd name="connsiteY9" fmla="*/ 1524341 h 4054379"/>
                <a:gd name="connsiteX10" fmla="*/ 360560 w 3715411"/>
                <a:gd name="connsiteY10" fmla="*/ 1715930 h 4054379"/>
                <a:gd name="connsiteX11" fmla="*/ 404103 w 3715411"/>
                <a:gd name="connsiteY11" fmla="*/ 2064272 h 4054379"/>
                <a:gd name="connsiteX12" fmla="*/ 491188 w 3715411"/>
                <a:gd name="connsiteY12" fmla="*/ 2203610 h 4054379"/>
                <a:gd name="connsiteX13" fmla="*/ 813406 w 3715411"/>
                <a:gd name="connsiteY13" fmla="*/ 2395198 h 4054379"/>
                <a:gd name="connsiteX14" fmla="*/ 996286 w 3715411"/>
                <a:gd name="connsiteY14" fmla="*/ 2560661 h 4054379"/>
                <a:gd name="connsiteX15" fmla="*/ 1031120 w 3715411"/>
                <a:gd name="connsiteY15" fmla="*/ 2708707 h 4054379"/>
                <a:gd name="connsiteX16" fmla="*/ 1013703 w 3715411"/>
                <a:gd name="connsiteY16" fmla="*/ 2865461 h 4054379"/>
                <a:gd name="connsiteX17" fmla="*/ 726320 w 3715411"/>
                <a:gd name="connsiteY17" fmla="*/ 3118010 h 4054379"/>
                <a:gd name="connsiteX18" fmla="*/ 430228 w 3715411"/>
                <a:gd name="connsiteY18" fmla="*/ 3318307 h 4054379"/>
                <a:gd name="connsiteX19" fmla="*/ 151554 w 3715411"/>
                <a:gd name="connsiteY19" fmla="*/ 3466352 h 4054379"/>
                <a:gd name="connsiteX20" fmla="*/ 64468 w 3715411"/>
                <a:gd name="connsiteY20" fmla="*/ 3596981 h 4054379"/>
                <a:gd name="connsiteX21" fmla="*/ 12217 w 3715411"/>
                <a:gd name="connsiteY21" fmla="*/ 3823404 h 4054379"/>
                <a:gd name="connsiteX22" fmla="*/ 114751 w 3715411"/>
                <a:gd name="connsiteY22" fmla="*/ 4039081 h 4054379"/>
                <a:gd name="connsiteX23" fmla="*/ 1074663 w 3715411"/>
                <a:gd name="connsiteY23" fmla="*/ 4032410 h 4054379"/>
                <a:gd name="connsiteX24" fmla="*/ 1623303 w 3715411"/>
                <a:gd name="connsiteY24" fmla="*/ 3997575 h 4054379"/>
                <a:gd name="connsiteX25" fmla="*/ 2224194 w 3715411"/>
                <a:gd name="connsiteY25" fmla="*/ 3875655 h 4054379"/>
                <a:gd name="connsiteX26" fmla="*/ 2537703 w 3715411"/>
                <a:gd name="connsiteY26" fmla="*/ 3605690 h 4054379"/>
                <a:gd name="connsiteX27" fmla="*/ 3112468 w 3715411"/>
                <a:gd name="connsiteY27" fmla="*/ 3248638 h 4054379"/>
                <a:gd name="connsiteX28" fmla="*/ 3382434 w 3715411"/>
                <a:gd name="connsiteY28" fmla="*/ 2734832 h 4054379"/>
                <a:gd name="connsiteX29" fmla="*/ 3617566 w 3715411"/>
                <a:gd name="connsiteY29" fmla="*/ 2116524 h 4054379"/>
                <a:gd name="connsiteX30" fmla="*/ 3478228 w 3715411"/>
                <a:gd name="connsiteY30" fmla="*/ 1637552 h 4054379"/>
                <a:gd name="connsiteX31" fmla="*/ 3512323 w 3715411"/>
                <a:gd name="connsiteY31" fmla="*/ 1219287 h 4054379"/>
                <a:gd name="connsiteX32" fmla="*/ 3715377 w 3715411"/>
                <a:gd name="connsiteY32" fmla="*/ 785386 h 4054379"/>
                <a:gd name="connsiteX33" fmla="*/ 3495646 w 3715411"/>
                <a:gd name="connsiteY33" fmla="*/ 322558 h 4054379"/>
                <a:gd name="connsiteX34" fmla="*/ 3147303 w 3715411"/>
                <a:gd name="connsiteY34" fmla="*/ 87427 h 4054379"/>
                <a:gd name="connsiteX35" fmla="*/ 2398366 w 3715411"/>
                <a:gd name="connsiteY35" fmla="*/ 341 h 4054379"/>
                <a:gd name="connsiteX36" fmla="*/ 2093566 w 3715411"/>
                <a:gd name="connsiteY36" fmla="*/ 87427 h 4054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3715411" h="4054379">
                  <a:moveTo>
                    <a:pt x="2093566" y="87427"/>
                  </a:moveTo>
                  <a:cubicBezTo>
                    <a:pt x="1971646" y="107747"/>
                    <a:pt x="1778606" y="103393"/>
                    <a:pt x="1666846" y="122261"/>
                  </a:cubicBezTo>
                  <a:cubicBezTo>
                    <a:pt x="1555086" y="141129"/>
                    <a:pt x="1423006" y="200638"/>
                    <a:pt x="1423006" y="200638"/>
                  </a:cubicBezTo>
                  <a:cubicBezTo>
                    <a:pt x="1325760" y="231118"/>
                    <a:pt x="1170457" y="242729"/>
                    <a:pt x="1083371" y="305141"/>
                  </a:cubicBezTo>
                  <a:cubicBezTo>
                    <a:pt x="996285" y="367553"/>
                    <a:pt x="930971" y="479313"/>
                    <a:pt x="900491" y="575107"/>
                  </a:cubicBezTo>
                  <a:cubicBezTo>
                    <a:pt x="870011" y="670901"/>
                    <a:pt x="907748" y="765244"/>
                    <a:pt x="900491" y="879907"/>
                  </a:cubicBezTo>
                  <a:cubicBezTo>
                    <a:pt x="893234" y="994570"/>
                    <a:pt x="878719" y="1187610"/>
                    <a:pt x="856948" y="1263084"/>
                  </a:cubicBezTo>
                  <a:cubicBezTo>
                    <a:pt x="835177" y="1338558"/>
                    <a:pt x="819211" y="1310981"/>
                    <a:pt x="769863" y="1332752"/>
                  </a:cubicBezTo>
                  <a:cubicBezTo>
                    <a:pt x="720515" y="1354523"/>
                    <a:pt x="617463" y="1361781"/>
                    <a:pt x="560857" y="1393712"/>
                  </a:cubicBezTo>
                  <a:cubicBezTo>
                    <a:pt x="504251" y="1425643"/>
                    <a:pt x="463611" y="1470638"/>
                    <a:pt x="430228" y="1524341"/>
                  </a:cubicBezTo>
                  <a:cubicBezTo>
                    <a:pt x="396845" y="1578044"/>
                    <a:pt x="364914" y="1625942"/>
                    <a:pt x="360560" y="1715930"/>
                  </a:cubicBezTo>
                  <a:cubicBezTo>
                    <a:pt x="356206" y="1805919"/>
                    <a:pt x="382332" y="1982992"/>
                    <a:pt x="404103" y="2064272"/>
                  </a:cubicBezTo>
                  <a:cubicBezTo>
                    <a:pt x="425874" y="2145552"/>
                    <a:pt x="422971" y="2148456"/>
                    <a:pt x="491188" y="2203610"/>
                  </a:cubicBezTo>
                  <a:cubicBezTo>
                    <a:pt x="559405" y="2258764"/>
                    <a:pt x="729223" y="2335690"/>
                    <a:pt x="813406" y="2395198"/>
                  </a:cubicBezTo>
                  <a:cubicBezTo>
                    <a:pt x="897589" y="2454706"/>
                    <a:pt x="960000" y="2508410"/>
                    <a:pt x="996286" y="2560661"/>
                  </a:cubicBezTo>
                  <a:cubicBezTo>
                    <a:pt x="1032572" y="2612912"/>
                    <a:pt x="1028217" y="2657907"/>
                    <a:pt x="1031120" y="2708707"/>
                  </a:cubicBezTo>
                  <a:cubicBezTo>
                    <a:pt x="1034023" y="2759507"/>
                    <a:pt x="1064503" y="2797244"/>
                    <a:pt x="1013703" y="2865461"/>
                  </a:cubicBezTo>
                  <a:cubicBezTo>
                    <a:pt x="962903" y="2933678"/>
                    <a:pt x="823566" y="3042536"/>
                    <a:pt x="726320" y="3118010"/>
                  </a:cubicBezTo>
                  <a:cubicBezTo>
                    <a:pt x="629074" y="3193484"/>
                    <a:pt x="526022" y="3260250"/>
                    <a:pt x="430228" y="3318307"/>
                  </a:cubicBezTo>
                  <a:cubicBezTo>
                    <a:pt x="334434" y="3376364"/>
                    <a:pt x="212514" y="3419906"/>
                    <a:pt x="151554" y="3466352"/>
                  </a:cubicBezTo>
                  <a:cubicBezTo>
                    <a:pt x="90594" y="3512798"/>
                    <a:pt x="87691" y="3537472"/>
                    <a:pt x="64468" y="3596981"/>
                  </a:cubicBezTo>
                  <a:cubicBezTo>
                    <a:pt x="41245" y="3656490"/>
                    <a:pt x="3837" y="3749721"/>
                    <a:pt x="12217" y="3823404"/>
                  </a:cubicBezTo>
                  <a:cubicBezTo>
                    <a:pt x="20597" y="3897087"/>
                    <a:pt x="-62323" y="4004247"/>
                    <a:pt x="114751" y="4039081"/>
                  </a:cubicBezTo>
                  <a:cubicBezTo>
                    <a:pt x="291825" y="4073915"/>
                    <a:pt x="823238" y="4039328"/>
                    <a:pt x="1074663" y="4032410"/>
                  </a:cubicBezTo>
                  <a:cubicBezTo>
                    <a:pt x="1326088" y="4025492"/>
                    <a:pt x="1431715" y="4023701"/>
                    <a:pt x="1623303" y="3997575"/>
                  </a:cubicBezTo>
                  <a:cubicBezTo>
                    <a:pt x="1814891" y="3971449"/>
                    <a:pt x="2071794" y="3940969"/>
                    <a:pt x="2224194" y="3875655"/>
                  </a:cubicBezTo>
                  <a:cubicBezTo>
                    <a:pt x="2376594" y="3810341"/>
                    <a:pt x="2389657" y="3710193"/>
                    <a:pt x="2537703" y="3605690"/>
                  </a:cubicBezTo>
                  <a:cubicBezTo>
                    <a:pt x="2685749" y="3501187"/>
                    <a:pt x="2971679" y="3393781"/>
                    <a:pt x="3112468" y="3248638"/>
                  </a:cubicBezTo>
                  <a:cubicBezTo>
                    <a:pt x="3253257" y="3103495"/>
                    <a:pt x="3298251" y="2923518"/>
                    <a:pt x="3382434" y="2734832"/>
                  </a:cubicBezTo>
                  <a:cubicBezTo>
                    <a:pt x="3466617" y="2546146"/>
                    <a:pt x="3601600" y="2299404"/>
                    <a:pt x="3617566" y="2116524"/>
                  </a:cubicBezTo>
                  <a:cubicBezTo>
                    <a:pt x="3633532" y="1933644"/>
                    <a:pt x="3495769" y="1787092"/>
                    <a:pt x="3478228" y="1637552"/>
                  </a:cubicBezTo>
                  <a:cubicBezTo>
                    <a:pt x="3460688" y="1488013"/>
                    <a:pt x="3472798" y="1361315"/>
                    <a:pt x="3512323" y="1219287"/>
                  </a:cubicBezTo>
                  <a:cubicBezTo>
                    <a:pt x="3551848" y="1077259"/>
                    <a:pt x="3718156" y="934841"/>
                    <a:pt x="3715377" y="785386"/>
                  </a:cubicBezTo>
                  <a:cubicBezTo>
                    <a:pt x="3712598" y="635931"/>
                    <a:pt x="3590325" y="438885"/>
                    <a:pt x="3495646" y="322558"/>
                  </a:cubicBezTo>
                  <a:cubicBezTo>
                    <a:pt x="3400967" y="206231"/>
                    <a:pt x="3330183" y="141130"/>
                    <a:pt x="3147303" y="87427"/>
                  </a:cubicBezTo>
                  <a:cubicBezTo>
                    <a:pt x="2964423" y="33724"/>
                    <a:pt x="2571086" y="-4013"/>
                    <a:pt x="2398366" y="341"/>
                  </a:cubicBezTo>
                  <a:cubicBezTo>
                    <a:pt x="2225646" y="4695"/>
                    <a:pt x="2215486" y="67107"/>
                    <a:pt x="2093566" y="87427"/>
                  </a:cubicBezTo>
                  <a:close/>
                </a:path>
              </a:pathLst>
            </a:cu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3C2930C-9841-4384-A6F7-1099148C4B61}"/>
                </a:ext>
              </a:extLst>
            </p:cNvPr>
            <p:cNvSpPr/>
            <p:nvPr/>
          </p:nvSpPr>
          <p:spPr>
            <a:xfrm>
              <a:off x="3625609" y="1388317"/>
              <a:ext cx="2470662" cy="3062792"/>
            </a:xfrm>
            <a:custGeom>
              <a:avLst/>
              <a:gdLst>
                <a:gd name="connsiteX0" fmla="*/ 0 w 2796880"/>
                <a:gd name="connsiteY0" fmla="*/ 3666309 h 3666309"/>
                <a:gd name="connsiteX1" fmla="*/ 1018903 w 2796880"/>
                <a:gd name="connsiteY1" fmla="*/ 3483429 h 3666309"/>
                <a:gd name="connsiteX2" fmla="*/ 1820091 w 2796880"/>
                <a:gd name="connsiteY2" fmla="*/ 3204755 h 3666309"/>
                <a:gd name="connsiteX3" fmla="*/ 2386149 w 2796880"/>
                <a:gd name="connsiteY3" fmla="*/ 2647406 h 3666309"/>
                <a:gd name="connsiteX4" fmla="*/ 2717074 w 2796880"/>
                <a:gd name="connsiteY4" fmla="*/ 1933303 h 3666309"/>
                <a:gd name="connsiteX5" fmla="*/ 2786743 w 2796880"/>
                <a:gd name="connsiteY5" fmla="*/ 1314995 h 3666309"/>
                <a:gd name="connsiteX6" fmla="*/ 2551611 w 2796880"/>
                <a:gd name="connsiteY6" fmla="*/ 766355 h 3666309"/>
                <a:gd name="connsiteX7" fmla="*/ 1837509 w 2796880"/>
                <a:gd name="connsiteY7" fmla="*/ 365760 h 3666309"/>
                <a:gd name="connsiteX8" fmla="*/ 1419497 w 2796880"/>
                <a:gd name="connsiteY8" fmla="*/ 313509 h 3666309"/>
                <a:gd name="connsiteX9" fmla="*/ 1210491 w 2796880"/>
                <a:gd name="connsiteY9" fmla="*/ 156755 h 3666309"/>
                <a:gd name="connsiteX10" fmla="*/ 1140823 w 2796880"/>
                <a:gd name="connsiteY10" fmla="*/ 0 h 3666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96880" h="3666309">
                  <a:moveTo>
                    <a:pt x="0" y="3666309"/>
                  </a:moveTo>
                  <a:cubicBezTo>
                    <a:pt x="357777" y="3613332"/>
                    <a:pt x="715555" y="3560355"/>
                    <a:pt x="1018903" y="3483429"/>
                  </a:cubicBezTo>
                  <a:cubicBezTo>
                    <a:pt x="1322251" y="3406503"/>
                    <a:pt x="1592217" y="3344092"/>
                    <a:pt x="1820091" y="3204755"/>
                  </a:cubicBezTo>
                  <a:cubicBezTo>
                    <a:pt x="2047965" y="3065418"/>
                    <a:pt x="2236652" y="2859315"/>
                    <a:pt x="2386149" y="2647406"/>
                  </a:cubicBezTo>
                  <a:cubicBezTo>
                    <a:pt x="2535646" y="2435497"/>
                    <a:pt x="2650308" y="2155371"/>
                    <a:pt x="2717074" y="1933303"/>
                  </a:cubicBezTo>
                  <a:cubicBezTo>
                    <a:pt x="2783840" y="1711234"/>
                    <a:pt x="2814320" y="1509486"/>
                    <a:pt x="2786743" y="1314995"/>
                  </a:cubicBezTo>
                  <a:cubicBezTo>
                    <a:pt x="2759166" y="1120504"/>
                    <a:pt x="2709817" y="924561"/>
                    <a:pt x="2551611" y="766355"/>
                  </a:cubicBezTo>
                  <a:cubicBezTo>
                    <a:pt x="2393405" y="608149"/>
                    <a:pt x="2026195" y="441234"/>
                    <a:pt x="1837509" y="365760"/>
                  </a:cubicBezTo>
                  <a:cubicBezTo>
                    <a:pt x="1648823" y="290286"/>
                    <a:pt x="1524000" y="348343"/>
                    <a:pt x="1419497" y="313509"/>
                  </a:cubicBezTo>
                  <a:cubicBezTo>
                    <a:pt x="1314994" y="278675"/>
                    <a:pt x="1256937" y="209006"/>
                    <a:pt x="1210491" y="156755"/>
                  </a:cubicBezTo>
                  <a:cubicBezTo>
                    <a:pt x="1164045" y="104504"/>
                    <a:pt x="1152434" y="52252"/>
                    <a:pt x="1140823" y="0"/>
                  </a:cubicBezTo>
                </a:path>
              </a:pathLst>
            </a:custGeom>
            <a:ln>
              <a:solidFill>
                <a:schemeClr val="accent1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BD9891C9-34F5-481D-AA44-7FA79998EBEB}"/>
                </a:ext>
              </a:extLst>
            </p:cNvPr>
            <p:cNvSpPr/>
            <p:nvPr/>
          </p:nvSpPr>
          <p:spPr>
            <a:xfrm>
              <a:off x="4125643" y="1497443"/>
              <a:ext cx="538498" cy="1498658"/>
            </a:xfrm>
            <a:custGeom>
              <a:avLst/>
              <a:gdLst>
                <a:gd name="connsiteX0" fmla="*/ 0 w 609600"/>
                <a:gd name="connsiteY0" fmla="*/ 1793966 h 1793966"/>
                <a:gd name="connsiteX1" fmla="*/ 435429 w 609600"/>
                <a:gd name="connsiteY1" fmla="*/ 1402080 h 1793966"/>
                <a:gd name="connsiteX2" fmla="*/ 531223 w 609600"/>
                <a:gd name="connsiteY2" fmla="*/ 940526 h 1793966"/>
                <a:gd name="connsiteX3" fmla="*/ 269966 w 609600"/>
                <a:gd name="connsiteY3" fmla="*/ 452846 h 1793966"/>
                <a:gd name="connsiteX4" fmla="*/ 261257 w 609600"/>
                <a:gd name="connsiteY4" fmla="*/ 174171 h 1793966"/>
                <a:gd name="connsiteX5" fmla="*/ 418012 w 609600"/>
                <a:gd name="connsiteY5" fmla="*/ 60960 h 1793966"/>
                <a:gd name="connsiteX6" fmla="*/ 609600 w 609600"/>
                <a:gd name="connsiteY6" fmla="*/ 0 h 1793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600" h="1793966">
                  <a:moveTo>
                    <a:pt x="0" y="1793966"/>
                  </a:moveTo>
                  <a:cubicBezTo>
                    <a:pt x="173446" y="1669143"/>
                    <a:pt x="346892" y="1544320"/>
                    <a:pt x="435429" y="1402080"/>
                  </a:cubicBezTo>
                  <a:cubicBezTo>
                    <a:pt x="523966" y="1259840"/>
                    <a:pt x="558800" y="1098732"/>
                    <a:pt x="531223" y="940526"/>
                  </a:cubicBezTo>
                  <a:cubicBezTo>
                    <a:pt x="503646" y="782320"/>
                    <a:pt x="314960" y="580572"/>
                    <a:pt x="269966" y="452846"/>
                  </a:cubicBezTo>
                  <a:cubicBezTo>
                    <a:pt x="224972" y="325120"/>
                    <a:pt x="236583" y="239485"/>
                    <a:pt x="261257" y="174171"/>
                  </a:cubicBezTo>
                  <a:cubicBezTo>
                    <a:pt x="285931" y="108857"/>
                    <a:pt x="359955" y="89988"/>
                    <a:pt x="418012" y="60960"/>
                  </a:cubicBezTo>
                  <a:cubicBezTo>
                    <a:pt x="476069" y="31931"/>
                    <a:pt x="542834" y="15965"/>
                    <a:pt x="609600" y="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64D09754-FF45-496B-B963-0F641EA504E6}"/>
                </a:ext>
              </a:extLst>
            </p:cNvPr>
            <p:cNvSpPr/>
            <p:nvPr/>
          </p:nvSpPr>
          <p:spPr>
            <a:xfrm>
              <a:off x="4933391" y="1701144"/>
              <a:ext cx="338485" cy="1374982"/>
            </a:xfrm>
            <a:custGeom>
              <a:avLst/>
              <a:gdLst>
                <a:gd name="connsiteX0" fmla="*/ 383177 w 383177"/>
                <a:gd name="connsiteY0" fmla="*/ 0 h 1645920"/>
                <a:gd name="connsiteX1" fmla="*/ 130629 w 383177"/>
                <a:gd name="connsiteY1" fmla="*/ 461555 h 1645920"/>
                <a:gd name="connsiteX2" fmla="*/ 60960 w 383177"/>
                <a:gd name="connsiteY2" fmla="*/ 896983 h 1645920"/>
                <a:gd name="connsiteX3" fmla="*/ 182880 w 383177"/>
                <a:gd name="connsiteY3" fmla="*/ 1245326 h 1645920"/>
                <a:gd name="connsiteX4" fmla="*/ 0 w 383177"/>
                <a:gd name="connsiteY4" fmla="*/ 1645920 h 1645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177" h="1645920">
                  <a:moveTo>
                    <a:pt x="383177" y="0"/>
                  </a:moveTo>
                  <a:cubicBezTo>
                    <a:pt x="283754" y="156029"/>
                    <a:pt x="184332" y="312058"/>
                    <a:pt x="130629" y="461555"/>
                  </a:cubicBezTo>
                  <a:cubicBezTo>
                    <a:pt x="76926" y="611052"/>
                    <a:pt x="52251" y="766355"/>
                    <a:pt x="60960" y="896983"/>
                  </a:cubicBezTo>
                  <a:cubicBezTo>
                    <a:pt x="69668" y="1027612"/>
                    <a:pt x="193040" y="1120503"/>
                    <a:pt x="182880" y="1245326"/>
                  </a:cubicBezTo>
                  <a:cubicBezTo>
                    <a:pt x="172720" y="1370149"/>
                    <a:pt x="86360" y="1508034"/>
                    <a:pt x="0" y="164592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C2104EAD-ACCE-4D1B-9B80-26151070F9BD}"/>
                </a:ext>
              </a:extLst>
            </p:cNvPr>
            <p:cNvSpPr/>
            <p:nvPr/>
          </p:nvSpPr>
          <p:spPr>
            <a:xfrm>
              <a:off x="5787294" y="1912120"/>
              <a:ext cx="753898" cy="110398"/>
            </a:xfrm>
            <a:custGeom>
              <a:avLst/>
              <a:gdLst>
                <a:gd name="connsiteX0" fmla="*/ 0 w 853440"/>
                <a:gd name="connsiteY0" fmla="*/ 43542 h 132152"/>
                <a:gd name="connsiteX1" fmla="*/ 400595 w 853440"/>
                <a:gd name="connsiteY1" fmla="*/ 69668 h 132152"/>
                <a:gd name="connsiteX2" fmla="*/ 670560 w 853440"/>
                <a:gd name="connsiteY2" fmla="*/ 130628 h 132152"/>
                <a:gd name="connsiteX3" fmla="*/ 853440 w 853440"/>
                <a:gd name="connsiteY3" fmla="*/ 0 h 132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3440" h="132152">
                  <a:moveTo>
                    <a:pt x="0" y="43542"/>
                  </a:moveTo>
                  <a:cubicBezTo>
                    <a:pt x="144417" y="49348"/>
                    <a:pt x="288835" y="55154"/>
                    <a:pt x="400595" y="69668"/>
                  </a:cubicBezTo>
                  <a:cubicBezTo>
                    <a:pt x="512355" y="84182"/>
                    <a:pt x="595086" y="142239"/>
                    <a:pt x="670560" y="130628"/>
                  </a:cubicBezTo>
                  <a:cubicBezTo>
                    <a:pt x="746034" y="119017"/>
                    <a:pt x="799737" y="59508"/>
                    <a:pt x="853440" y="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03FECCC-F547-4632-A124-B08F0855933C}"/>
                </a:ext>
              </a:extLst>
            </p:cNvPr>
            <p:cNvSpPr/>
            <p:nvPr/>
          </p:nvSpPr>
          <p:spPr>
            <a:xfrm>
              <a:off x="4387200" y="3468979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CE4C7D31-5F10-470D-95B7-6CCA40DB4F8C}"/>
                </a:ext>
              </a:extLst>
            </p:cNvPr>
            <p:cNvSpPr/>
            <p:nvPr/>
          </p:nvSpPr>
          <p:spPr>
            <a:xfrm>
              <a:off x="4988401" y="3468979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56F936F4-34A2-4354-AE79-F990479CB648}"/>
                </a:ext>
              </a:extLst>
            </p:cNvPr>
            <p:cNvSpPr/>
            <p:nvPr/>
          </p:nvSpPr>
          <p:spPr>
            <a:xfrm>
              <a:off x="5591179" y="3468979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4725590-8737-4AE7-87CB-A0CA97002BA8}"/>
                </a:ext>
              </a:extLst>
            </p:cNvPr>
            <p:cNvSpPr/>
            <p:nvPr/>
          </p:nvSpPr>
          <p:spPr>
            <a:xfrm>
              <a:off x="4387200" y="3115347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14BD57B-8D09-42C3-A53B-62B9C3F24445}"/>
                </a:ext>
              </a:extLst>
            </p:cNvPr>
            <p:cNvSpPr/>
            <p:nvPr/>
          </p:nvSpPr>
          <p:spPr>
            <a:xfrm>
              <a:off x="4988401" y="3115347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C85A9AE-2647-40E0-A622-DE17B095DD5D}"/>
                </a:ext>
              </a:extLst>
            </p:cNvPr>
            <p:cNvSpPr/>
            <p:nvPr/>
          </p:nvSpPr>
          <p:spPr>
            <a:xfrm>
              <a:off x="5591179" y="3115347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5D4F1C99-D907-4F45-BA07-A9CECE7E142A}"/>
                </a:ext>
              </a:extLst>
            </p:cNvPr>
            <p:cNvSpPr/>
            <p:nvPr/>
          </p:nvSpPr>
          <p:spPr>
            <a:xfrm>
              <a:off x="4387200" y="2736936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8C98FCEF-1DA8-4F05-B0EB-0D0BA673CE5D}"/>
                </a:ext>
              </a:extLst>
            </p:cNvPr>
            <p:cNvSpPr/>
            <p:nvPr/>
          </p:nvSpPr>
          <p:spPr>
            <a:xfrm>
              <a:off x="4988401" y="2736936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4DC85686-894C-4D6E-8B99-6AE65AB117F3}"/>
                </a:ext>
              </a:extLst>
            </p:cNvPr>
            <p:cNvSpPr/>
            <p:nvPr/>
          </p:nvSpPr>
          <p:spPr>
            <a:xfrm>
              <a:off x="5591179" y="2736936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E9E5EA3-ED44-4C6B-8EAB-A2BDA8F2558D}"/>
                </a:ext>
              </a:extLst>
            </p:cNvPr>
            <p:cNvSpPr/>
            <p:nvPr/>
          </p:nvSpPr>
          <p:spPr>
            <a:xfrm>
              <a:off x="5300179" y="1352857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5DCC7349-9B3F-450B-9594-6F269C083DAA}"/>
                </a:ext>
              </a:extLst>
            </p:cNvPr>
            <p:cNvSpPr/>
            <p:nvPr/>
          </p:nvSpPr>
          <p:spPr>
            <a:xfrm>
              <a:off x="4182378" y="2200261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A7B87A2-E5DE-4F1E-8244-96A8EC57B118}"/>
                </a:ext>
              </a:extLst>
            </p:cNvPr>
            <p:cNvSpPr/>
            <p:nvPr/>
          </p:nvSpPr>
          <p:spPr>
            <a:xfrm>
              <a:off x="5145575" y="2249345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84610BEF-D411-4360-94CA-D0A03CCF8B15}"/>
                </a:ext>
              </a:extLst>
            </p:cNvPr>
            <p:cNvSpPr/>
            <p:nvPr/>
          </p:nvSpPr>
          <p:spPr>
            <a:xfrm>
              <a:off x="5911038" y="1586112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pic>
        <p:nvPicPr>
          <p:cNvPr id="43" name="Graphic 42" descr="Map compass">
            <a:extLst>
              <a:ext uri="{FF2B5EF4-FFF2-40B4-BE49-F238E27FC236}">
                <a16:creationId xmlns:a16="http://schemas.microsoft.com/office/drawing/2014/main" id="{DB381C0F-CC79-4181-B3E6-CE01523AE0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364105" y="3446094"/>
            <a:ext cx="318011" cy="300740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336F726D-84E8-40F9-ADB6-266FB2FA1F71}"/>
              </a:ext>
            </a:extLst>
          </p:cNvPr>
          <p:cNvSpPr txBox="1"/>
          <p:nvPr/>
        </p:nvSpPr>
        <p:spPr>
          <a:xfrm>
            <a:off x="9345185" y="3076126"/>
            <a:ext cx="294819" cy="3085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chemeClr val="accent1"/>
                </a:solidFill>
              </a:rPr>
              <a:t>N</a:t>
            </a:r>
          </a:p>
        </p:txBody>
      </p:sp>
      <p:sp>
        <p:nvSpPr>
          <p:cNvPr id="62" name="Flowchart: Extract 61">
            <a:extLst>
              <a:ext uri="{FF2B5EF4-FFF2-40B4-BE49-F238E27FC236}">
                <a16:creationId xmlns:a16="http://schemas.microsoft.com/office/drawing/2014/main" id="{7607E503-7C4E-4B9D-93A9-509E2108790B}"/>
              </a:ext>
            </a:extLst>
          </p:cNvPr>
          <p:cNvSpPr/>
          <p:nvPr/>
        </p:nvSpPr>
        <p:spPr>
          <a:xfrm rot="16200000">
            <a:off x="9681013" y="3191254"/>
            <a:ext cx="268556" cy="96607"/>
          </a:xfrm>
          <a:prstGeom prst="flowChartExtra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6295ABE3-E73E-49CF-A065-8BE7C4B55E02}"/>
              </a:ext>
            </a:extLst>
          </p:cNvPr>
          <p:cNvGrpSpPr/>
          <p:nvPr/>
        </p:nvGrpSpPr>
        <p:grpSpPr>
          <a:xfrm>
            <a:off x="2972" y="-31959"/>
            <a:ext cx="12192001" cy="430887"/>
            <a:chOff x="0" y="2909500"/>
            <a:chExt cx="12192001" cy="430887"/>
          </a:xfrm>
        </p:grpSpPr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8D5BD3F6-2D74-4063-B10E-540114A998EE}"/>
                </a:ext>
              </a:extLst>
            </p:cNvPr>
            <p:cNvSpPr/>
            <p:nvPr/>
          </p:nvSpPr>
          <p:spPr>
            <a:xfrm>
              <a:off x="0" y="2939749"/>
              <a:ext cx="12192001" cy="36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93" name="Picture 2" descr="Related image">
              <a:extLst>
                <a:ext uri="{FF2B5EF4-FFF2-40B4-BE49-F238E27FC236}">
                  <a16:creationId xmlns:a16="http://schemas.microsoft.com/office/drawing/2014/main" id="{9012132D-3AF5-4409-B508-B500AC96F4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70182" y="2939749"/>
              <a:ext cx="381187" cy="3811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B45079A4-C082-48F7-8103-5A0960BF47B8}"/>
                </a:ext>
              </a:extLst>
            </p:cNvPr>
            <p:cNvSpPr txBox="1"/>
            <p:nvPr/>
          </p:nvSpPr>
          <p:spPr>
            <a:xfrm>
              <a:off x="9050284" y="2909500"/>
              <a:ext cx="275240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CA" sz="1100" dirty="0">
                  <a:solidFill>
                    <a:schemeClr val="bg1"/>
                  </a:solidFill>
                  <a:hlinkClick r:id="rId8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shawn-uoguelph@email.ca</a:t>
              </a:r>
              <a:r>
                <a:rPr lang="en-CA" sz="1100" dirty="0">
                  <a:solidFill>
                    <a:schemeClr val="bg1"/>
                  </a:solidFill>
                </a:rPr>
                <a:t> (admin)</a:t>
              </a:r>
            </a:p>
            <a:p>
              <a:pPr algn="r"/>
              <a:r>
                <a:rPr lang="en-CA" sz="1100" dirty="0">
                  <a:solidFill>
                    <a:schemeClr val="bg1"/>
                  </a:solidFill>
                </a:rPr>
                <a:t>UNIVERSITY OF GUELPH</a:t>
              </a:r>
            </a:p>
          </p:txBody>
        </p:sp>
        <p:pic>
          <p:nvPicPr>
            <p:cNvPr id="95" name="Graphic 94" descr="Smiling face with no fill">
              <a:extLst>
                <a:ext uri="{FF2B5EF4-FFF2-40B4-BE49-F238E27FC236}">
                  <a16:creationId xmlns:a16="http://schemas.microsoft.com/office/drawing/2014/main" id="{E62F91EE-339C-4843-8CA2-C1CD563F17D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232138" y="2951232"/>
              <a:ext cx="288000" cy="288000"/>
            </a:xfrm>
            <a:prstGeom prst="rect">
              <a:avLst/>
            </a:prstGeom>
          </p:spPr>
        </p:pic>
        <p:pic>
          <p:nvPicPr>
            <p:cNvPr id="96" name="Graphic 95" descr="Question mark">
              <a:extLst>
                <a:ext uri="{FF2B5EF4-FFF2-40B4-BE49-F238E27FC236}">
                  <a16:creationId xmlns:a16="http://schemas.microsoft.com/office/drawing/2014/main" id="{CD57FEE1-E177-44E3-B44A-246F80B5DF9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8760798" y="2962471"/>
              <a:ext cx="288000" cy="288000"/>
            </a:xfrm>
            <a:prstGeom prst="rect">
              <a:avLst/>
            </a:prstGeom>
          </p:spPr>
        </p:pic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65476391-437B-4289-A3A7-832D286EF9E1}"/>
                </a:ext>
              </a:extLst>
            </p:cNvPr>
            <p:cNvSpPr/>
            <p:nvPr/>
          </p:nvSpPr>
          <p:spPr>
            <a:xfrm>
              <a:off x="101210" y="2962472"/>
              <a:ext cx="288000" cy="288000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CA" sz="700" dirty="0"/>
                <a:t>Logo</a:t>
              </a:r>
              <a:endParaRPr lang="en-CA" sz="600" dirty="0"/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80A99E68-5D11-414D-92E9-E793E3340E0B}"/>
                </a:ext>
              </a:extLst>
            </p:cNvPr>
            <p:cNvSpPr txBox="1"/>
            <p:nvPr/>
          </p:nvSpPr>
          <p:spPr>
            <a:xfrm>
              <a:off x="383364" y="2983448"/>
              <a:ext cx="26078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200" dirty="0">
                  <a:solidFill>
                    <a:schemeClr val="bg1"/>
                  </a:solidFill>
                </a:rPr>
                <a:t>University of Guelph ESAT</a:t>
              </a:r>
            </a:p>
          </p:txBody>
        </p:sp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id="{0FFC4A49-9589-46E5-B4CA-5A110C0D1430}"/>
              </a:ext>
            </a:extLst>
          </p:cNvPr>
          <p:cNvSpPr txBox="1"/>
          <p:nvPr/>
        </p:nvSpPr>
        <p:spPr>
          <a:xfrm>
            <a:off x="584805" y="769356"/>
            <a:ext cx="1555021" cy="16927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lstStyle/>
          <a:p>
            <a:r>
              <a:rPr lang="en-CA" sz="1100" dirty="0"/>
              <a:t>Watershed information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4F92279E-CCEE-4131-A9C4-31D56BE052BD}"/>
              </a:ext>
            </a:extLst>
          </p:cNvPr>
          <p:cNvSpPr txBox="1"/>
          <p:nvPr/>
        </p:nvSpPr>
        <p:spPr>
          <a:xfrm>
            <a:off x="583873" y="1199501"/>
            <a:ext cx="1626354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CA" sz="1100" dirty="0"/>
              <a:t>Intelligent BMP selection</a:t>
            </a:r>
          </a:p>
        </p:txBody>
      </p:sp>
      <p:pic>
        <p:nvPicPr>
          <p:cNvPr id="78" name="Picture 77" descr="A picture containing text&#10;&#10;Description automatically generated">
            <a:extLst>
              <a:ext uri="{FF2B5EF4-FFF2-40B4-BE49-F238E27FC236}">
                <a16:creationId xmlns:a16="http://schemas.microsoft.com/office/drawing/2014/main" id="{0630DEFB-5940-41A4-82C1-655793FB044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904" y="747788"/>
            <a:ext cx="288000" cy="216000"/>
          </a:xfrm>
          <a:prstGeom prst="rect">
            <a:avLst/>
          </a:prstGeom>
        </p:spPr>
      </p:pic>
      <p:sp>
        <p:nvSpPr>
          <p:cNvPr id="79" name="Arrow: Chevron 78">
            <a:extLst>
              <a:ext uri="{FF2B5EF4-FFF2-40B4-BE49-F238E27FC236}">
                <a16:creationId xmlns:a16="http://schemas.microsoft.com/office/drawing/2014/main" id="{298C5E41-212F-4A71-A23C-2CDE75FCDD58}"/>
              </a:ext>
            </a:extLst>
          </p:cNvPr>
          <p:cNvSpPr/>
          <p:nvPr/>
        </p:nvSpPr>
        <p:spPr>
          <a:xfrm>
            <a:off x="81997" y="794843"/>
            <a:ext cx="80962" cy="116681"/>
          </a:xfrm>
          <a:prstGeom prst="chevron">
            <a:avLst>
              <a:gd name="adj" fmla="val 5588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pic>
        <p:nvPicPr>
          <p:cNvPr id="80" name="Graphic 79" descr="Lightbulb and gear">
            <a:extLst>
              <a:ext uri="{FF2B5EF4-FFF2-40B4-BE49-F238E27FC236}">
                <a16:creationId xmlns:a16="http://schemas.microsoft.com/office/drawing/2014/main" id="{711EC441-89C8-4D7A-AD2B-394E8D67AED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32333" y="1148105"/>
            <a:ext cx="288000" cy="288000"/>
          </a:xfrm>
          <a:prstGeom prst="rect">
            <a:avLst/>
          </a:prstGeom>
        </p:spPr>
      </p:pic>
      <p:sp>
        <p:nvSpPr>
          <p:cNvPr id="81" name="Arrow: Chevron 80">
            <a:extLst>
              <a:ext uri="{FF2B5EF4-FFF2-40B4-BE49-F238E27FC236}">
                <a16:creationId xmlns:a16="http://schemas.microsoft.com/office/drawing/2014/main" id="{142189F2-D67D-4761-AE35-08CBD69AEFF7}"/>
              </a:ext>
            </a:extLst>
          </p:cNvPr>
          <p:cNvSpPr/>
          <p:nvPr/>
        </p:nvSpPr>
        <p:spPr>
          <a:xfrm rot="5400000">
            <a:off x="87893" y="1250657"/>
            <a:ext cx="80962" cy="116681"/>
          </a:xfrm>
          <a:prstGeom prst="chevron">
            <a:avLst>
              <a:gd name="adj" fmla="val 5588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BE218ECC-A4EF-4681-A6DD-73B38CBD8401}"/>
              </a:ext>
            </a:extLst>
          </p:cNvPr>
          <p:cNvGrpSpPr/>
          <p:nvPr/>
        </p:nvGrpSpPr>
        <p:grpSpPr>
          <a:xfrm>
            <a:off x="81997" y="2392791"/>
            <a:ext cx="1951335" cy="288000"/>
            <a:chOff x="76879" y="2649964"/>
            <a:chExt cx="1951335" cy="288000"/>
          </a:xfrm>
        </p:grpSpPr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FE3E0FD4-125F-4DBB-9BDB-19CD02137220}"/>
                </a:ext>
              </a:extLst>
            </p:cNvPr>
            <p:cNvSpPr txBox="1"/>
            <p:nvPr/>
          </p:nvSpPr>
          <p:spPr>
            <a:xfrm>
              <a:off x="601700" y="2702939"/>
              <a:ext cx="1426514" cy="1692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100" dirty="0"/>
                <a:t>BMP selection overview</a:t>
              </a:r>
            </a:p>
          </p:txBody>
        </p:sp>
        <p:sp>
          <p:nvSpPr>
            <p:cNvPr id="84" name="Arrow: Chevron 83">
              <a:extLst>
                <a:ext uri="{FF2B5EF4-FFF2-40B4-BE49-F238E27FC236}">
                  <a16:creationId xmlns:a16="http://schemas.microsoft.com/office/drawing/2014/main" id="{34F86116-E278-430F-A718-E7E8480BA774}"/>
                </a:ext>
              </a:extLst>
            </p:cNvPr>
            <p:cNvSpPr/>
            <p:nvPr/>
          </p:nvSpPr>
          <p:spPr>
            <a:xfrm>
              <a:off x="76879" y="2723173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85" name="Graphic 84" descr="List">
              <a:extLst>
                <a:ext uri="{FF2B5EF4-FFF2-40B4-BE49-F238E27FC236}">
                  <a16:creationId xmlns:a16="http://schemas.microsoft.com/office/drawing/2014/main" id="{BC6AC47B-FA8F-4D03-86FA-D45356D593E7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247731" y="2649964"/>
              <a:ext cx="288000" cy="288000"/>
            </a:xfrm>
            <a:prstGeom prst="rect">
              <a:avLst/>
            </a:prstGeom>
          </p:spPr>
        </p:pic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96E85AA7-A9F0-470C-9CB7-18476E34BE80}"/>
              </a:ext>
            </a:extLst>
          </p:cNvPr>
          <p:cNvGrpSpPr/>
          <p:nvPr/>
        </p:nvGrpSpPr>
        <p:grpSpPr>
          <a:xfrm>
            <a:off x="516090" y="1492952"/>
            <a:ext cx="1402355" cy="180000"/>
            <a:chOff x="352424" y="1962913"/>
            <a:chExt cx="1402355" cy="180000"/>
          </a:xfrm>
        </p:grpSpPr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4D1A87E3-5002-4ABA-89D5-BE710AAE2978}"/>
                </a:ext>
              </a:extLst>
            </p:cNvPr>
            <p:cNvSpPr txBox="1"/>
            <p:nvPr/>
          </p:nvSpPr>
          <p:spPr>
            <a:xfrm>
              <a:off x="689431" y="1962914"/>
              <a:ext cx="1065348" cy="1692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>
                <a:defRPr sz="1100"/>
              </a:lvl1pPr>
            </a:lstStyle>
            <a:p>
              <a:r>
                <a:rPr lang="en-CA" dirty="0">
                  <a:solidFill>
                    <a:schemeClr val="tx1"/>
                  </a:solidFill>
                </a:rPr>
                <a:t>BMP Type 1</a:t>
              </a:r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5862D96F-C745-4A92-90F2-6A58A4D02625}"/>
                </a:ext>
              </a:extLst>
            </p:cNvPr>
            <p:cNvSpPr/>
            <p:nvPr/>
          </p:nvSpPr>
          <p:spPr>
            <a:xfrm>
              <a:off x="352424" y="1962913"/>
              <a:ext cx="252000" cy="180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71100EA9-EC33-4E03-8650-57553C923570}"/>
              </a:ext>
            </a:extLst>
          </p:cNvPr>
          <p:cNvGrpSpPr/>
          <p:nvPr/>
        </p:nvGrpSpPr>
        <p:grpSpPr>
          <a:xfrm>
            <a:off x="516090" y="1814608"/>
            <a:ext cx="1398324" cy="192137"/>
            <a:chOff x="352424" y="2313144"/>
            <a:chExt cx="1398324" cy="192137"/>
          </a:xfrm>
        </p:grpSpPr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104B97A9-8541-4A16-915E-9AFDD0817A1E}"/>
                </a:ext>
              </a:extLst>
            </p:cNvPr>
            <p:cNvSpPr txBox="1"/>
            <p:nvPr/>
          </p:nvSpPr>
          <p:spPr>
            <a:xfrm>
              <a:off x="685400" y="2313144"/>
              <a:ext cx="1065348" cy="1692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>
                <a:defRPr sz="1100">
                  <a:solidFill>
                    <a:schemeClr val="dk1"/>
                  </a:solidFill>
                </a:defRPr>
              </a:lvl1pPr>
              <a:lvl2pPr>
                <a:defRPr>
                  <a:solidFill>
                    <a:schemeClr val="dk1"/>
                  </a:solidFill>
                </a:defRPr>
              </a:lvl2pPr>
              <a:lvl3pPr>
                <a:defRPr>
                  <a:solidFill>
                    <a:schemeClr val="dk1"/>
                  </a:solidFill>
                </a:defRPr>
              </a:lvl3pPr>
              <a:lvl4pPr>
                <a:defRPr>
                  <a:solidFill>
                    <a:schemeClr val="dk1"/>
                  </a:solidFill>
                </a:defRPr>
              </a:lvl4pPr>
              <a:lvl5pPr>
                <a:defRPr>
                  <a:solidFill>
                    <a:schemeClr val="dk1"/>
                  </a:solidFill>
                </a:defRPr>
              </a:lvl5pPr>
              <a:lvl6pPr>
                <a:defRPr>
                  <a:solidFill>
                    <a:schemeClr val="dk1"/>
                  </a:solidFill>
                </a:defRPr>
              </a:lvl6pPr>
              <a:lvl7pPr>
                <a:defRPr>
                  <a:solidFill>
                    <a:schemeClr val="dk1"/>
                  </a:solidFill>
                </a:defRPr>
              </a:lvl7pPr>
              <a:lvl8pPr>
                <a:defRPr>
                  <a:solidFill>
                    <a:schemeClr val="dk1"/>
                  </a:solidFill>
                </a:defRPr>
              </a:lvl8pPr>
              <a:lvl9pPr>
                <a:defRPr>
                  <a:solidFill>
                    <a:schemeClr val="dk1"/>
                  </a:solidFill>
                </a:defRPr>
              </a:lvl9pPr>
            </a:lstStyle>
            <a:p>
              <a:r>
                <a:rPr lang="en-CA" b="1" dirty="0">
                  <a:solidFill>
                    <a:schemeClr val="accent1"/>
                  </a:solidFill>
                </a:rPr>
                <a:t>BMP Type 2</a:t>
              </a:r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2A90F3A7-A3EC-4D81-8BB9-86ED442886AB}"/>
                </a:ext>
              </a:extLst>
            </p:cNvPr>
            <p:cNvSpPr/>
            <p:nvPr/>
          </p:nvSpPr>
          <p:spPr>
            <a:xfrm>
              <a:off x="352424" y="2325281"/>
              <a:ext cx="252000" cy="18000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799EA516-340B-47F8-922C-4331B6B3B1B8}"/>
              </a:ext>
            </a:extLst>
          </p:cNvPr>
          <p:cNvGrpSpPr/>
          <p:nvPr/>
        </p:nvGrpSpPr>
        <p:grpSpPr>
          <a:xfrm>
            <a:off x="575024" y="2148754"/>
            <a:ext cx="1339390" cy="169277"/>
            <a:chOff x="411358" y="2647290"/>
            <a:chExt cx="1339390" cy="169277"/>
          </a:xfrm>
        </p:grpSpPr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BE8C4713-5C98-4A07-A2E5-D97AE920D433}"/>
                </a:ext>
              </a:extLst>
            </p:cNvPr>
            <p:cNvSpPr txBox="1"/>
            <p:nvPr/>
          </p:nvSpPr>
          <p:spPr>
            <a:xfrm>
              <a:off x="689431" y="2647290"/>
              <a:ext cx="1061317" cy="1692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>
                <a:defRPr sz="1100">
                  <a:solidFill>
                    <a:schemeClr val="dk1"/>
                  </a:solidFill>
                </a:defRPr>
              </a:lvl1pPr>
              <a:lvl2pPr>
                <a:defRPr>
                  <a:solidFill>
                    <a:schemeClr val="dk1"/>
                  </a:solidFill>
                </a:defRPr>
              </a:lvl2pPr>
              <a:lvl3pPr>
                <a:defRPr>
                  <a:solidFill>
                    <a:schemeClr val="dk1"/>
                  </a:solidFill>
                </a:defRPr>
              </a:lvl3pPr>
              <a:lvl4pPr>
                <a:defRPr>
                  <a:solidFill>
                    <a:schemeClr val="dk1"/>
                  </a:solidFill>
                </a:defRPr>
              </a:lvl4pPr>
              <a:lvl5pPr>
                <a:defRPr>
                  <a:solidFill>
                    <a:schemeClr val="dk1"/>
                  </a:solidFill>
                </a:defRPr>
              </a:lvl5pPr>
              <a:lvl6pPr>
                <a:defRPr>
                  <a:solidFill>
                    <a:schemeClr val="dk1"/>
                  </a:solidFill>
                </a:defRPr>
              </a:lvl6pPr>
              <a:lvl7pPr>
                <a:defRPr>
                  <a:solidFill>
                    <a:schemeClr val="dk1"/>
                  </a:solidFill>
                </a:defRPr>
              </a:lvl7pPr>
              <a:lvl8pPr>
                <a:defRPr>
                  <a:solidFill>
                    <a:schemeClr val="dk1"/>
                  </a:solidFill>
                </a:defRPr>
              </a:lvl8pPr>
              <a:lvl9pPr>
                <a:defRPr>
                  <a:solidFill>
                    <a:schemeClr val="dk1"/>
                  </a:solidFill>
                </a:defRPr>
              </a:lvl9pPr>
            </a:lstStyle>
            <a:p>
              <a:r>
                <a:rPr lang="en-CA" dirty="0"/>
                <a:t>BMP Type 3</a:t>
              </a: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74E26FCF-9F6D-405F-9AA4-3C9F18018170}"/>
                </a:ext>
              </a:extLst>
            </p:cNvPr>
            <p:cNvSpPr/>
            <p:nvPr/>
          </p:nvSpPr>
          <p:spPr>
            <a:xfrm>
              <a:off x="411358" y="2662948"/>
              <a:ext cx="144000" cy="144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112" name="TextBox 111">
            <a:extLst>
              <a:ext uri="{FF2B5EF4-FFF2-40B4-BE49-F238E27FC236}">
                <a16:creationId xmlns:a16="http://schemas.microsoft.com/office/drawing/2014/main" id="{913CE0FB-9458-4D02-852B-B12D85FE7DFA}"/>
              </a:ext>
            </a:extLst>
          </p:cNvPr>
          <p:cNvSpPr txBox="1"/>
          <p:nvPr/>
        </p:nvSpPr>
        <p:spPr>
          <a:xfrm>
            <a:off x="9907553" y="1390241"/>
            <a:ext cx="96042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100" b="1" dirty="0"/>
              <a:t>Constraint </a:t>
            </a:r>
            <a:r>
              <a:rPr lang="en-CA" sz="1100" b="1" baseline="30000" dirty="0"/>
              <a:t>(?)</a:t>
            </a:r>
          </a:p>
        </p:txBody>
      </p: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968E99F3-D10F-462B-B2EE-33C529CEFD75}"/>
              </a:ext>
            </a:extLst>
          </p:cNvPr>
          <p:cNvGrpSpPr/>
          <p:nvPr/>
        </p:nvGrpSpPr>
        <p:grpSpPr>
          <a:xfrm>
            <a:off x="10843266" y="1388465"/>
            <a:ext cx="1243852" cy="254021"/>
            <a:chOff x="5579169" y="1869065"/>
            <a:chExt cx="2438400" cy="511413"/>
          </a:xfrm>
        </p:grpSpPr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BF62ED2F-64F0-4616-BA4D-8706E67883A5}"/>
                </a:ext>
              </a:extLst>
            </p:cNvPr>
            <p:cNvSpPr/>
            <p:nvPr/>
          </p:nvSpPr>
          <p:spPr>
            <a:xfrm>
              <a:off x="5579169" y="1869065"/>
              <a:ext cx="2438400" cy="51141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000" dirty="0"/>
                <a:t>Type drop list</a:t>
              </a:r>
            </a:p>
          </p:txBody>
        </p:sp>
        <p:sp>
          <p:nvSpPr>
            <p:cNvPr id="115" name="Isosceles Triangle 114">
              <a:extLst>
                <a:ext uri="{FF2B5EF4-FFF2-40B4-BE49-F238E27FC236}">
                  <a16:creationId xmlns:a16="http://schemas.microsoft.com/office/drawing/2014/main" id="{37586264-EA4C-46D4-8868-693C101A7A6C}"/>
                </a:ext>
              </a:extLst>
            </p:cNvPr>
            <p:cNvSpPr/>
            <p:nvPr/>
          </p:nvSpPr>
          <p:spPr>
            <a:xfrm rot="10800000">
              <a:off x="7784931" y="2057208"/>
              <a:ext cx="144000" cy="143999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200"/>
            </a:p>
          </p:txBody>
        </p:sp>
      </p:grpSp>
      <p:sp>
        <p:nvSpPr>
          <p:cNvPr id="116" name="TextBox 115">
            <a:extLst>
              <a:ext uri="{FF2B5EF4-FFF2-40B4-BE49-F238E27FC236}">
                <a16:creationId xmlns:a16="http://schemas.microsoft.com/office/drawing/2014/main" id="{BD65F9D9-3A4E-4C7B-B50F-F4467F224F67}"/>
              </a:ext>
            </a:extLst>
          </p:cNvPr>
          <p:cNvSpPr txBox="1"/>
          <p:nvPr/>
        </p:nvSpPr>
        <p:spPr>
          <a:xfrm>
            <a:off x="9860361" y="1827836"/>
            <a:ext cx="9829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100" b="1" dirty="0"/>
              <a:t>Target </a:t>
            </a:r>
            <a:r>
              <a:rPr lang="en-CA" sz="1100" b="1" baseline="30000" dirty="0"/>
              <a:t>(?)</a:t>
            </a:r>
          </a:p>
        </p:txBody>
      </p:sp>
      <p:graphicFrame>
        <p:nvGraphicFramePr>
          <p:cNvPr id="117" name="Table 116">
            <a:extLst>
              <a:ext uri="{FF2B5EF4-FFF2-40B4-BE49-F238E27FC236}">
                <a16:creationId xmlns:a16="http://schemas.microsoft.com/office/drawing/2014/main" id="{7E239791-5C87-4925-BD91-5CE8D935ABC3}"/>
              </a:ext>
            </a:extLst>
          </p:cNvPr>
          <p:cNvGraphicFramePr>
            <a:graphicFrameLocks noGrp="1"/>
          </p:cNvGraphicFramePr>
          <p:nvPr/>
        </p:nvGraphicFramePr>
        <p:xfrm>
          <a:off x="9977993" y="2599666"/>
          <a:ext cx="2176348" cy="18097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4596">
                  <a:extLst>
                    <a:ext uri="{9D8B030D-6E8A-4147-A177-3AD203B41FA5}">
                      <a16:colId xmlns:a16="http://schemas.microsoft.com/office/drawing/2014/main" val="1749140271"/>
                    </a:ext>
                  </a:extLst>
                </a:gridCol>
                <a:gridCol w="759681">
                  <a:extLst>
                    <a:ext uri="{9D8B030D-6E8A-4147-A177-3AD203B41FA5}">
                      <a16:colId xmlns:a16="http://schemas.microsoft.com/office/drawing/2014/main" val="4226717433"/>
                    </a:ext>
                  </a:extLst>
                </a:gridCol>
                <a:gridCol w="1122071">
                  <a:extLst>
                    <a:ext uri="{9D8B030D-6E8A-4147-A177-3AD203B41FA5}">
                      <a16:colId xmlns:a16="http://schemas.microsoft.com/office/drawing/2014/main" val="2569481145"/>
                    </a:ext>
                  </a:extLst>
                </a:gridCol>
              </a:tblGrid>
              <a:tr h="353386">
                <a:tc>
                  <a:txBody>
                    <a:bodyPr/>
                    <a:lstStyle/>
                    <a:p>
                      <a:r>
                        <a:rPr lang="en-CA" sz="1000" dirty="0"/>
                        <a:t>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52607"/>
                  </a:ext>
                </a:extLst>
              </a:tr>
              <a:tr h="353386">
                <a:tc>
                  <a:txBody>
                    <a:bodyPr/>
                    <a:lstStyle/>
                    <a:p>
                      <a:r>
                        <a:rPr lang="en-CA" sz="1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tx1"/>
                          </a:solidFill>
                        </a:rPr>
                        <a:t>TP on-site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-15%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9618606"/>
                  </a:ext>
                </a:extLst>
              </a:tr>
              <a:tr h="353386">
                <a:tc>
                  <a:txBody>
                    <a:bodyPr/>
                    <a:lstStyle/>
                    <a:p>
                      <a:r>
                        <a:rPr lang="en-CA" sz="1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tx1"/>
                          </a:solidFill>
                        </a:rPr>
                        <a:t>Carbon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+10%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4527315"/>
                  </a:ext>
                </a:extLst>
              </a:tr>
              <a:tr h="353386">
                <a:tc>
                  <a:txBody>
                    <a:bodyPr/>
                    <a:lstStyle/>
                    <a:p>
                      <a:r>
                        <a:rPr lang="en-CA" sz="10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tx1"/>
                          </a:solidFill>
                        </a:rPr>
                        <a:t>Sediment off-site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-20%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050421"/>
                  </a:ext>
                </a:extLst>
              </a:tr>
              <a:tr h="353386">
                <a:tc>
                  <a:txBody>
                    <a:bodyPr/>
                    <a:lstStyle/>
                    <a:p>
                      <a:r>
                        <a:rPr lang="en-CA" sz="1000" dirty="0"/>
                        <a:t>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6396724"/>
                  </a:ext>
                </a:extLst>
              </a:tr>
            </a:tbl>
          </a:graphicData>
        </a:graphic>
      </p:graphicFrame>
      <p:sp>
        <p:nvSpPr>
          <p:cNvPr id="118" name="Rectangle 117">
            <a:extLst>
              <a:ext uri="{FF2B5EF4-FFF2-40B4-BE49-F238E27FC236}">
                <a16:creationId xmlns:a16="http://schemas.microsoft.com/office/drawing/2014/main" id="{4DDBF3CF-755D-4EB0-B10D-5442E8754F72}"/>
              </a:ext>
            </a:extLst>
          </p:cNvPr>
          <p:cNvSpPr/>
          <p:nvPr/>
        </p:nvSpPr>
        <p:spPr>
          <a:xfrm>
            <a:off x="9977304" y="2257615"/>
            <a:ext cx="1033883" cy="2769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Add</a:t>
            </a: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A806329C-92E9-4BEF-A08E-7E193BF14F24}"/>
              </a:ext>
            </a:extLst>
          </p:cNvPr>
          <p:cNvSpPr/>
          <p:nvPr/>
        </p:nvSpPr>
        <p:spPr>
          <a:xfrm>
            <a:off x="11178782" y="2250586"/>
            <a:ext cx="950276" cy="2769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Remove</a:t>
            </a:r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3F712139-0335-45C7-9B57-F85C7E30B7F1}"/>
              </a:ext>
            </a:extLst>
          </p:cNvPr>
          <p:cNvSpPr/>
          <p:nvPr/>
        </p:nvSpPr>
        <p:spPr>
          <a:xfrm>
            <a:off x="9951895" y="517062"/>
            <a:ext cx="200025" cy="192688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10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1AAAE5BC-1D05-4FDA-8130-C71EE9E7D06E}"/>
              </a:ext>
            </a:extLst>
          </p:cNvPr>
          <p:cNvSpPr txBox="1"/>
          <p:nvPr/>
        </p:nvSpPr>
        <p:spPr>
          <a:xfrm>
            <a:off x="10145123" y="500220"/>
            <a:ext cx="7228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00" dirty="0"/>
              <a:t>Budget </a:t>
            </a:r>
            <a:r>
              <a:rPr lang="en-CA" sz="1000" baseline="30000" dirty="0"/>
              <a:t>(?)</a:t>
            </a:r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83798B2B-7424-4BCC-A07E-265903FD6C8A}"/>
              </a:ext>
            </a:extLst>
          </p:cNvPr>
          <p:cNvSpPr/>
          <p:nvPr/>
        </p:nvSpPr>
        <p:spPr>
          <a:xfrm>
            <a:off x="9945235" y="928634"/>
            <a:ext cx="200025" cy="192688"/>
          </a:xfrm>
          <a:prstGeom prst="ellipse">
            <a:avLst/>
          </a:prstGeom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100"/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302315AB-0184-4BB5-8292-960C5219D996}"/>
              </a:ext>
            </a:extLst>
          </p:cNvPr>
          <p:cNvSpPr txBox="1"/>
          <p:nvPr/>
        </p:nvSpPr>
        <p:spPr>
          <a:xfrm>
            <a:off x="10145123" y="890012"/>
            <a:ext cx="94379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00" b="1" dirty="0">
                <a:solidFill>
                  <a:schemeClr val="accent1"/>
                </a:solidFill>
              </a:rPr>
              <a:t>Eco-service </a:t>
            </a:r>
            <a:r>
              <a:rPr lang="en-CA" sz="1000" b="1" baseline="30000" dirty="0">
                <a:solidFill>
                  <a:schemeClr val="accent1"/>
                </a:solidFill>
              </a:rPr>
              <a:t>(?)</a:t>
            </a:r>
            <a:endParaRPr lang="en-CA" sz="1100" b="1" baseline="30000" dirty="0">
              <a:solidFill>
                <a:schemeClr val="accent1"/>
              </a:solidFill>
            </a:endParaRPr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0B8B360A-FAD1-43E1-BCE7-C08284E7EC3C}"/>
              </a:ext>
            </a:extLst>
          </p:cNvPr>
          <p:cNvSpPr/>
          <p:nvPr/>
        </p:nvSpPr>
        <p:spPr>
          <a:xfrm>
            <a:off x="11178782" y="877380"/>
            <a:ext cx="863121" cy="2462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900" dirty="0"/>
              <a:t>&lt;&lt; Weight </a:t>
            </a:r>
            <a:r>
              <a:rPr lang="en-CA" sz="900" baseline="30000" dirty="0"/>
              <a:t>(?)</a:t>
            </a: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8EDD6850-EC95-48BE-8F14-5D8AAB49D75D}"/>
              </a:ext>
            </a:extLst>
          </p:cNvPr>
          <p:cNvSpPr/>
          <p:nvPr/>
        </p:nvSpPr>
        <p:spPr>
          <a:xfrm>
            <a:off x="9975184" y="6317815"/>
            <a:ext cx="2069220" cy="4095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50" b="1" dirty="0"/>
              <a:t>Run Intelligent Selection </a:t>
            </a:r>
            <a:r>
              <a:rPr lang="en-CA" sz="1050" b="1" baseline="30000" dirty="0"/>
              <a:t>(?)</a:t>
            </a:r>
          </a:p>
        </p:txBody>
      </p:sp>
      <p:graphicFrame>
        <p:nvGraphicFramePr>
          <p:cNvPr id="131" name="Table 130">
            <a:extLst>
              <a:ext uri="{FF2B5EF4-FFF2-40B4-BE49-F238E27FC236}">
                <a16:creationId xmlns:a16="http://schemas.microsoft.com/office/drawing/2014/main" id="{5B84115D-A45F-41D6-B6C7-2858A474BEE3}"/>
              </a:ext>
            </a:extLst>
          </p:cNvPr>
          <p:cNvGraphicFramePr>
            <a:graphicFrameLocks noGrp="1"/>
          </p:cNvGraphicFramePr>
          <p:nvPr/>
        </p:nvGraphicFramePr>
        <p:xfrm>
          <a:off x="8192655" y="429469"/>
          <a:ext cx="1622636" cy="228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1318">
                  <a:extLst>
                    <a:ext uri="{9D8B030D-6E8A-4147-A177-3AD203B41FA5}">
                      <a16:colId xmlns:a16="http://schemas.microsoft.com/office/drawing/2014/main" val="1294337786"/>
                    </a:ext>
                  </a:extLst>
                </a:gridCol>
                <a:gridCol w="811318">
                  <a:extLst>
                    <a:ext uri="{9D8B030D-6E8A-4147-A177-3AD203B41FA5}">
                      <a16:colId xmlns:a16="http://schemas.microsoft.com/office/drawing/2014/main" val="2005279972"/>
                    </a:ext>
                  </a:extLst>
                </a:gridCol>
              </a:tblGrid>
              <a:tr h="186890"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Map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Satellite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041495"/>
                  </a:ext>
                </a:extLst>
              </a:tr>
            </a:tbl>
          </a:graphicData>
        </a:graphic>
      </p:graphicFrame>
      <p:graphicFrame>
        <p:nvGraphicFramePr>
          <p:cNvPr id="102" name="Table 101">
            <a:extLst>
              <a:ext uri="{FF2B5EF4-FFF2-40B4-BE49-F238E27FC236}">
                <a16:creationId xmlns:a16="http://schemas.microsoft.com/office/drawing/2014/main" id="{1865CF52-A024-4E97-92FD-D9B97CEE38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9750163"/>
              </p:ext>
            </p:extLst>
          </p:nvPr>
        </p:nvGraphicFramePr>
        <p:xfrm>
          <a:off x="2090632" y="4907313"/>
          <a:ext cx="7769728" cy="1921996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519218">
                  <a:extLst>
                    <a:ext uri="{9D8B030D-6E8A-4147-A177-3AD203B41FA5}">
                      <a16:colId xmlns:a16="http://schemas.microsoft.com/office/drawing/2014/main" val="870851450"/>
                    </a:ext>
                  </a:extLst>
                </a:gridCol>
                <a:gridCol w="695325">
                  <a:extLst>
                    <a:ext uri="{9D8B030D-6E8A-4147-A177-3AD203B41FA5}">
                      <a16:colId xmlns:a16="http://schemas.microsoft.com/office/drawing/2014/main" val="1196878192"/>
                    </a:ext>
                  </a:extLst>
                </a:gridCol>
                <a:gridCol w="971550">
                  <a:extLst>
                    <a:ext uri="{9D8B030D-6E8A-4147-A177-3AD203B41FA5}">
                      <a16:colId xmlns:a16="http://schemas.microsoft.com/office/drawing/2014/main" val="4058391018"/>
                    </a:ext>
                  </a:extLst>
                </a:gridCol>
                <a:gridCol w="952500">
                  <a:extLst>
                    <a:ext uri="{9D8B030D-6E8A-4147-A177-3AD203B41FA5}">
                      <a16:colId xmlns:a16="http://schemas.microsoft.com/office/drawing/2014/main" val="2407327584"/>
                    </a:ext>
                  </a:extLst>
                </a:gridCol>
                <a:gridCol w="923925">
                  <a:extLst>
                    <a:ext uri="{9D8B030D-6E8A-4147-A177-3AD203B41FA5}">
                      <a16:colId xmlns:a16="http://schemas.microsoft.com/office/drawing/2014/main" val="2297515603"/>
                    </a:ext>
                  </a:extLst>
                </a:gridCol>
                <a:gridCol w="742950">
                  <a:extLst>
                    <a:ext uri="{9D8B030D-6E8A-4147-A177-3AD203B41FA5}">
                      <a16:colId xmlns:a16="http://schemas.microsoft.com/office/drawing/2014/main" val="3255575357"/>
                    </a:ext>
                  </a:extLst>
                </a:gridCol>
                <a:gridCol w="1400175">
                  <a:extLst>
                    <a:ext uri="{9D8B030D-6E8A-4147-A177-3AD203B41FA5}">
                      <a16:colId xmlns:a16="http://schemas.microsoft.com/office/drawing/2014/main" val="3116716651"/>
                    </a:ext>
                  </a:extLst>
                </a:gridCol>
                <a:gridCol w="1564085">
                  <a:extLst>
                    <a:ext uri="{9D8B030D-6E8A-4147-A177-3AD203B41FA5}">
                      <a16:colId xmlns:a16="http://schemas.microsoft.com/office/drawing/2014/main" val="2134159632"/>
                    </a:ext>
                  </a:extLst>
                </a:gridCol>
              </a:tblGrid>
              <a:tr h="442209"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Select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LSD or Parcel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BMP area</a:t>
                      </a:r>
                    </a:p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(ha)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On-site effectiveness</a:t>
                      </a:r>
                    </a:p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(kg/ha/</a:t>
                      </a:r>
                      <a:r>
                        <a:rPr lang="en-CA" sz="1000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Off-site effectiveness</a:t>
                      </a:r>
                    </a:p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(kg/ha/</a:t>
                      </a:r>
                      <a:r>
                        <a:rPr lang="en-CA" sz="1000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Cost</a:t>
                      </a:r>
                    </a:p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($)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On-site </a:t>
                      </a:r>
                    </a:p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cost-effectiveness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Off-site </a:t>
                      </a:r>
                    </a:p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cost-effectiveness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0991502"/>
                  </a:ext>
                </a:extLst>
              </a:tr>
              <a:tr h="24564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ym typeface="Wingdings 2" panose="05020102010507070707" pitchFamily="18" charset="2"/>
                        </a:rPr>
                        <a:t></a:t>
                      </a: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1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05274275"/>
                  </a:ext>
                </a:extLst>
              </a:tr>
              <a:tr h="243830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ym typeface="Wingdings 2" panose="05020102010507070707" pitchFamily="18" charset="2"/>
                        </a:rPr>
                        <a:t></a:t>
                      </a: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2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2186654"/>
                  </a:ext>
                </a:extLst>
              </a:tr>
              <a:tr h="243830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ym typeface="Wingdings 2" panose="05020102010507070707" pitchFamily="18" charset="2"/>
                        </a:rPr>
                        <a:t></a:t>
                      </a: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3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4765558"/>
                  </a:ext>
                </a:extLst>
              </a:tr>
              <a:tr h="243830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ym typeface="Wingdings 2" panose="05020102010507070707" pitchFamily="18" charset="2"/>
                        </a:rPr>
                        <a:t></a:t>
                      </a: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7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4712126"/>
                  </a:ext>
                </a:extLst>
              </a:tr>
              <a:tr h="243830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ym typeface="Wingdings 2" panose="05020102010507070707" pitchFamily="18" charset="2"/>
                        </a:rPr>
                        <a:t></a:t>
                      </a: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9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48700501"/>
                  </a:ext>
                </a:extLst>
              </a:tr>
              <a:tr h="243830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ym typeface="Wingdings 2" panose="05020102010507070707" pitchFamily="18" charset="2"/>
                        </a:rPr>
                        <a:t></a:t>
                      </a: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…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9293165"/>
                  </a:ext>
                </a:extLst>
              </a:tr>
            </a:tbl>
          </a:graphicData>
        </a:graphic>
      </p:graphicFrame>
      <p:sp>
        <p:nvSpPr>
          <p:cNvPr id="144" name="Rectangle 143">
            <a:extLst>
              <a:ext uri="{FF2B5EF4-FFF2-40B4-BE49-F238E27FC236}">
                <a16:creationId xmlns:a16="http://schemas.microsoft.com/office/drawing/2014/main" id="{679FADCC-AAB2-49FD-81CB-68C053386E8B}"/>
              </a:ext>
            </a:extLst>
          </p:cNvPr>
          <p:cNvSpPr/>
          <p:nvPr/>
        </p:nvSpPr>
        <p:spPr>
          <a:xfrm>
            <a:off x="9628698" y="5303074"/>
            <a:ext cx="231665" cy="1522669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8F0895AE-5613-41C2-94CF-56983707D053}"/>
              </a:ext>
            </a:extLst>
          </p:cNvPr>
          <p:cNvSpPr/>
          <p:nvPr/>
        </p:nvSpPr>
        <p:spPr>
          <a:xfrm>
            <a:off x="9634311" y="5595687"/>
            <a:ext cx="231665" cy="27091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6" name="Arrow: Pentagon 145">
            <a:extLst>
              <a:ext uri="{FF2B5EF4-FFF2-40B4-BE49-F238E27FC236}">
                <a16:creationId xmlns:a16="http://schemas.microsoft.com/office/drawing/2014/main" id="{E43CFBA0-5A3A-4C60-A1A4-6FE14339C142}"/>
              </a:ext>
            </a:extLst>
          </p:cNvPr>
          <p:cNvSpPr/>
          <p:nvPr/>
        </p:nvSpPr>
        <p:spPr>
          <a:xfrm rot="5400000">
            <a:off x="9407806" y="4629517"/>
            <a:ext cx="170825" cy="720344"/>
          </a:xfrm>
          <a:prstGeom prst="homePlate">
            <a:avLst>
              <a:gd name="adj" fmla="val 67191"/>
            </a:avLst>
          </a:prstGeom>
          <a:solidFill>
            <a:schemeClr val="bg1">
              <a:lumMod val="95000"/>
              <a:alpha val="60000"/>
            </a:schemeClr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CA" sz="800" dirty="0">
                <a:solidFill>
                  <a:schemeClr val="bg1"/>
                </a:solidFill>
              </a:rPr>
              <a:t>Option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F07E0F9B-DBAF-4E1A-A7A2-9BCD6A58D18B}"/>
              </a:ext>
            </a:extLst>
          </p:cNvPr>
          <p:cNvSpPr/>
          <p:nvPr/>
        </p:nvSpPr>
        <p:spPr>
          <a:xfrm>
            <a:off x="8223788" y="1159322"/>
            <a:ext cx="756000" cy="21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All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5ED9B629-02D4-4950-81D6-314CB8F022B6}"/>
              </a:ext>
            </a:extLst>
          </p:cNvPr>
          <p:cNvSpPr/>
          <p:nvPr/>
        </p:nvSpPr>
        <p:spPr>
          <a:xfrm>
            <a:off x="9044771" y="1163807"/>
            <a:ext cx="756000" cy="21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Clear</a:t>
            </a:r>
          </a:p>
        </p:txBody>
      </p: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B091B5E8-3952-4D3D-B1AB-CC36BB6CF4CC}"/>
              </a:ext>
            </a:extLst>
          </p:cNvPr>
          <p:cNvGrpSpPr/>
          <p:nvPr/>
        </p:nvGrpSpPr>
        <p:grpSpPr>
          <a:xfrm>
            <a:off x="11785145" y="1844346"/>
            <a:ext cx="297618" cy="254021"/>
            <a:chOff x="5579169" y="1869065"/>
            <a:chExt cx="583439" cy="511413"/>
          </a:xfrm>
        </p:grpSpPr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72488AE6-A123-439B-BBE5-7C6A87969B99}"/>
                </a:ext>
              </a:extLst>
            </p:cNvPr>
            <p:cNvSpPr/>
            <p:nvPr/>
          </p:nvSpPr>
          <p:spPr>
            <a:xfrm>
              <a:off x="5579169" y="1869065"/>
              <a:ext cx="583439" cy="51141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000" dirty="0"/>
                <a:t>%</a:t>
              </a:r>
            </a:p>
          </p:txBody>
        </p:sp>
        <p:sp>
          <p:nvSpPr>
            <p:cNvPr id="129" name="Isosceles Triangle 128">
              <a:extLst>
                <a:ext uri="{FF2B5EF4-FFF2-40B4-BE49-F238E27FC236}">
                  <a16:creationId xmlns:a16="http://schemas.microsoft.com/office/drawing/2014/main" id="{6FFC5AFC-F829-4D47-88E5-B6BCF0126455}"/>
                </a:ext>
              </a:extLst>
            </p:cNvPr>
            <p:cNvSpPr/>
            <p:nvPr/>
          </p:nvSpPr>
          <p:spPr>
            <a:xfrm rot="10800000">
              <a:off x="6009394" y="2027171"/>
              <a:ext cx="144000" cy="143999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200"/>
            </a:p>
          </p:txBody>
        </p:sp>
      </p:grpSp>
      <p:sp>
        <p:nvSpPr>
          <p:cNvPr id="130" name="TextBox 129">
            <a:extLst>
              <a:ext uri="{FF2B5EF4-FFF2-40B4-BE49-F238E27FC236}">
                <a16:creationId xmlns:a16="http://schemas.microsoft.com/office/drawing/2014/main" id="{E7692275-0B44-43BA-86F2-444007D99EE2}"/>
              </a:ext>
            </a:extLst>
          </p:cNvPr>
          <p:cNvSpPr txBox="1"/>
          <p:nvPr/>
        </p:nvSpPr>
        <p:spPr>
          <a:xfrm>
            <a:off x="10843267" y="1848247"/>
            <a:ext cx="832644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36000" rtlCol="0">
            <a:spAutoFit/>
          </a:bodyPr>
          <a:lstStyle/>
          <a:p>
            <a:r>
              <a:rPr lang="en-CA" sz="1000" dirty="0">
                <a:solidFill>
                  <a:schemeClr val="bg1">
                    <a:lumMod val="75000"/>
                  </a:schemeClr>
                </a:solidFill>
              </a:rPr>
              <a:t>-35%</a:t>
            </a:r>
          </a:p>
        </p:txBody>
      </p: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9DCA376D-D189-45E8-B372-9C4826597C1B}"/>
              </a:ext>
            </a:extLst>
          </p:cNvPr>
          <p:cNvGrpSpPr/>
          <p:nvPr/>
        </p:nvGrpSpPr>
        <p:grpSpPr>
          <a:xfrm>
            <a:off x="8223786" y="790753"/>
            <a:ext cx="756000" cy="236069"/>
            <a:chOff x="6600137" y="1869065"/>
            <a:chExt cx="673312" cy="511413"/>
          </a:xfrm>
        </p:grpSpPr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647F9099-548E-4403-9850-2D8593E3117A}"/>
                </a:ext>
              </a:extLst>
            </p:cNvPr>
            <p:cNvSpPr/>
            <p:nvPr/>
          </p:nvSpPr>
          <p:spPr>
            <a:xfrm>
              <a:off x="6600137" y="1869065"/>
              <a:ext cx="673312" cy="51141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800" dirty="0"/>
                <a:t>Municipality</a:t>
              </a:r>
              <a:endParaRPr lang="en-CA" sz="1000" dirty="0"/>
            </a:p>
          </p:txBody>
        </p:sp>
        <p:sp>
          <p:nvSpPr>
            <p:cNvPr id="132" name="Isosceles Triangle 131">
              <a:extLst>
                <a:ext uri="{FF2B5EF4-FFF2-40B4-BE49-F238E27FC236}">
                  <a16:creationId xmlns:a16="http://schemas.microsoft.com/office/drawing/2014/main" id="{073F8C56-DE8D-4931-8D1F-B4F864D5C76D}"/>
                </a:ext>
              </a:extLst>
            </p:cNvPr>
            <p:cNvSpPr/>
            <p:nvPr/>
          </p:nvSpPr>
          <p:spPr>
            <a:xfrm rot="10800000">
              <a:off x="7194224" y="2042940"/>
              <a:ext cx="64125" cy="155979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400"/>
            </a:p>
          </p:txBody>
        </p:sp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E44DA2D1-BFD1-450E-B3AD-6CF159990B7E}"/>
              </a:ext>
            </a:extLst>
          </p:cNvPr>
          <p:cNvGrpSpPr/>
          <p:nvPr/>
        </p:nvGrpSpPr>
        <p:grpSpPr>
          <a:xfrm>
            <a:off x="9037459" y="789882"/>
            <a:ext cx="756000" cy="236069"/>
            <a:chOff x="6600137" y="1869065"/>
            <a:chExt cx="673312" cy="511413"/>
          </a:xfrm>
        </p:grpSpPr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BDB3FCE0-28C2-4C56-9673-50371D130768}"/>
                </a:ext>
              </a:extLst>
            </p:cNvPr>
            <p:cNvSpPr/>
            <p:nvPr/>
          </p:nvSpPr>
          <p:spPr>
            <a:xfrm>
              <a:off x="6600137" y="1869065"/>
              <a:ext cx="673312" cy="51141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CA" sz="800" dirty="0" err="1"/>
                <a:t>Subwatershed</a:t>
              </a:r>
              <a:endParaRPr lang="en-CA" sz="1000" dirty="0"/>
            </a:p>
          </p:txBody>
        </p:sp>
        <p:sp>
          <p:nvSpPr>
            <p:cNvPr id="136" name="Isosceles Triangle 135">
              <a:extLst>
                <a:ext uri="{FF2B5EF4-FFF2-40B4-BE49-F238E27FC236}">
                  <a16:creationId xmlns:a16="http://schemas.microsoft.com/office/drawing/2014/main" id="{E73028FF-BA60-4647-BC72-E01531C38F42}"/>
                </a:ext>
              </a:extLst>
            </p:cNvPr>
            <p:cNvSpPr/>
            <p:nvPr/>
          </p:nvSpPr>
          <p:spPr>
            <a:xfrm rot="10800000">
              <a:off x="7194224" y="2042940"/>
              <a:ext cx="64125" cy="155979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400"/>
            </a:p>
          </p:txBody>
        </p:sp>
      </p:grpSp>
      <p:graphicFrame>
        <p:nvGraphicFramePr>
          <p:cNvPr id="139" name="Table 138">
            <a:extLst>
              <a:ext uri="{FF2B5EF4-FFF2-40B4-BE49-F238E27FC236}">
                <a16:creationId xmlns:a16="http://schemas.microsoft.com/office/drawing/2014/main" id="{9BB765CB-4539-41BF-A8CF-9AAAEDCD2E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3954178"/>
              </p:ext>
            </p:extLst>
          </p:nvPr>
        </p:nvGraphicFramePr>
        <p:xfrm>
          <a:off x="6963415" y="642463"/>
          <a:ext cx="1218677" cy="920746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240110">
                  <a:extLst>
                    <a:ext uri="{9D8B030D-6E8A-4147-A177-3AD203B41FA5}">
                      <a16:colId xmlns:a16="http://schemas.microsoft.com/office/drawing/2014/main" val="2586563298"/>
                    </a:ext>
                  </a:extLst>
                </a:gridCol>
                <a:gridCol w="978567">
                  <a:extLst>
                    <a:ext uri="{9D8B030D-6E8A-4147-A177-3AD203B41FA5}">
                      <a16:colId xmlns:a16="http://schemas.microsoft.com/office/drawing/2014/main" val="1007114525"/>
                    </a:ext>
                  </a:extLst>
                </a:gridCol>
              </a:tblGrid>
              <a:tr h="271180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Boundary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9325452"/>
                  </a:ext>
                </a:extLst>
              </a:tr>
              <a:tr h="23808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Stream 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8218344"/>
                  </a:ext>
                </a:extLst>
              </a:tr>
              <a:tr h="299102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/>
                        <a:t>LSD or Parcel</a:t>
                      </a:r>
                    </a:p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/>
                        <a:t>BMP type 2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7544534"/>
                  </a:ext>
                </a:extLst>
              </a:tr>
            </a:tbl>
          </a:graphicData>
        </a:graphic>
      </p:graphicFrame>
      <p:grpSp>
        <p:nvGrpSpPr>
          <p:cNvPr id="140" name="Group 139">
            <a:extLst>
              <a:ext uri="{FF2B5EF4-FFF2-40B4-BE49-F238E27FC236}">
                <a16:creationId xmlns:a16="http://schemas.microsoft.com/office/drawing/2014/main" id="{431FA3C4-D518-40EE-A46E-035EEBE3D3A7}"/>
              </a:ext>
            </a:extLst>
          </p:cNvPr>
          <p:cNvGrpSpPr/>
          <p:nvPr/>
        </p:nvGrpSpPr>
        <p:grpSpPr>
          <a:xfrm>
            <a:off x="6960438" y="437025"/>
            <a:ext cx="1218677" cy="1060446"/>
            <a:chOff x="6889233" y="429469"/>
            <a:chExt cx="1218677" cy="1060446"/>
          </a:xfrm>
        </p:grpSpPr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F8FA1923-13D3-457B-AA10-5C5B788AE29D}"/>
                </a:ext>
              </a:extLst>
            </p:cNvPr>
            <p:cNvGrpSpPr/>
            <p:nvPr/>
          </p:nvGrpSpPr>
          <p:grpSpPr>
            <a:xfrm>
              <a:off x="6889233" y="429469"/>
              <a:ext cx="1218677" cy="205437"/>
              <a:chOff x="6528872" y="1807230"/>
              <a:chExt cx="1795701" cy="449218"/>
            </a:xfrm>
          </p:grpSpPr>
          <p:sp>
            <p:nvSpPr>
              <p:cNvPr id="150" name="Rectangle 149">
                <a:extLst>
                  <a:ext uri="{FF2B5EF4-FFF2-40B4-BE49-F238E27FC236}">
                    <a16:creationId xmlns:a16="http://schemas.microsoft.com/office/drawing/2014/main" id="{4D08E7F8-F3FB-4F53-A894-458A2935621A}"/>
                  </a:ext>
                </a:extLst>
              </p:cNvPr>
              <p:cNvSpPr/>
              <p:nvPr/>
            </p:nvSpPr>
            <p:spPr>
              <a:xfrm>
                <a:off x="6528872" y="1807230"/>
                <a:ext cx="1795701" cy="44921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sz="900" dirty="0"/>
                  <a:t>Legend</a:t>
                </a:r>
              </a:p>
            </p:txBody>
          </p:sp>
          <p:sp>
            <p:nvSpPr>
              <p:cNvPr id="151" name="Isosceles Triangle 150">
                <a:extLst>
                  <a:ext uri="{FF2B5EF4-FFF2-40B4-BE49-F238E27FC236}">
                    <a16:creationId xmlns:a16="http://schemas.microsoft.com/office/drawing/2014/main" id="{E66D2F8E-4EDE-416E-917B-5A667B8FD212}"/>
                  </a:ext>
                </a:extLst>
              </p:cNvPr>
              <p:cNvSpPr/>
              <p:nvPr/>
            </p:nvSpPr>
            <p:spPr>
              <a:xfrm rot="10800000">
                <a:off x="7958571" y="1950338"/>
                <a:ext cx="144000" cy="14399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</p:grp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A5116274-7CF3-4246-A736-C87A126E1E5E}"/>
                </a:ext>
              </a:extLst>
            </p:cNvPr>
            <p:cNvSpPr/>
            <p:nvPr/>
          </p:nvSpPr>
          <p:spPr>
            <a:xfrm>
              <a:off x="7202201" y="1196673"/>
              <a:ext cx="180000" cy="108000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dk1"/>
                </a:solidFill>
              </a:endParaRPr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F0BE25E7-C4B5-4F25-8027-F7CF45077819}"/>
                </a:ext>
              </a:extLst>
            </p:cNvPr>
            <p:cNvSpPr/>
            <p:nvPr/>
          </p:nvSpPr>
          <p:spPr>
            <a:xfrm>
              <a:off x="7219926" y="970881"/>
              <a:ext cx="180000" cy="72000"/>
            </a:xfrm>
            <a:custGeom>
              <a:avLst/>
              <a:gdLst>
                <a:gd name="connsiteX0" fmla="*/ 0 w 192882"/>
                <a:gd name="connsiteY0" fmla="*/ 83344 h 85725"/>
                <a:gd name="connsiteX1" fmla="*/ 76200 w 192882"/>
                <a:gd name="connsiteY1" fmla="*/ 0 h 85725"/>
                <a:gd name="connsiteX2" fmla="*/ 123825 w 192882"/>
                <a:gd name="connsiteY2" fmla="*/ 85725 h 85725"/>
                <a:gd name="connsiteX3" fmla="*/ 192882 w 192882"/>
                <a:gd name="connsiteY3" fmla="*/ 9525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882" h="85725">
                  <a:moveTo>
                    <a:pt x="0" y="83344"/>
                  </a:moveTo>
                  <a:lnTo>
                    <a:pt x="76200" y="0"/>
                  </a:lnTo>
                  <a:lnTo>
                    <a:pt x="123825" y="85725"/>
                  </a:lnTo>
                  <a:lnTo>
                    <a:pt x="192882" y="9525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D54829AF-7EC3-457A-8414-24EAF8A4E670}"/>
                </a:ext>
              </a:extLst>
            </p:cNvPr>
            <p:cNvSpPr/>
            <p:nvPr/>
          </p:nvSpPr>
          <p:spPr>
            <a:xfrm>
              <a:off x="7225483" y="665248"/>
              <a:ext cx="180000" cy="144000"/>
            </a:xfrm>
            <a:custGeom>
              <a:avLst/>
              <a:gdLst>
                <a:gd name="connsiteX0" fmla="*/ 9525 w 187325"/>
                <a:gd name="connsiteY0" fmla="*/ 149225 h 196850"/>
                <a:gd name="connsiteX1" fmla="*/ 0 w 187325"/>
                <a:gd name="connsiteY1" fmla="*/ 53975 h 196850"/>
                <a:gd name="connsiteX2" fmla="*/ 31750 w 187325"/>
                <a:gd name="connsiteY2" fmla="*/ 15875 h 196850"/>
                <a:gd name="connsiteX3" fmla="*/ 101600 w 187325"/>
                <a:gd name="connsiteY3" fmla="*/ 0 h 196850"/>
                <a:gd name="connsiteX4" fmla="*/ 155575 w 187325"/>
                <a:gd name="connsiteY4" fmla="*/ 57150 h 196850"/>
                <a:gd name="connsiteX5" fmla="*/ 187325 w 187325"/>
                <a:gd name="connsiteY5" fmla="*/ 123825 h 196850"/>
                <a:gd name="connsiteX6" fmla="*/ 114300 w 187325"/>
                <a:gd name="connsiteY6" fmla="*/ 168275 h 196850"/>
                <a:gd name="connsiteX7" fmla="*/ 53975 w 187325"/>
                <a:gd name="connsiteY7" fmla="*/ 196850 h 196850"/>
                <a:gd name="connsiteX8" fmla="*/ 9525 w 187325"/>
                <a:gd name="connsiteY8" fmla="*/ 149225 h 19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7325" h="196850">
                  <a:moveTo>
                    <a:pt x="9525" y="149225"/>
                  </a:moveTo>
                  <a:lnTo>
                    <a:pt x="0" y="53975"/>
                  </a:lnTo>
                  <a:lnTo>
                    <a:pt x="31750" y="15875"/>
                  </a:lnTo>
                  <a:lnTo>
                    <a:pt x="101600" y="0"/>
                  </a:lnTo>
                  <a:lnTo>
                    <a:pt x="155575" y="57150"/>
                  </a:lnTo>
                  <a:lnTo>
                    <a:pt x="187325" y="123825"/>
                  </a:lnTo>
                  <a:lnTo>
                    <a:pt x="114300" y="168275"/>
                  </a:lnTo>
                  <a:lnTo>
                    <a:pt x="53975" y="196850"/>
                  </a:lnTo>
                  <a:lnTo>
                    <a:pt x="9525" y="149225"/>
                  </a:lnTo>
                  <a:close/>
                </a:path>
              </a:pathLst>
            </a:cu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>
                <a:solidFill>
                  <a:schemeClr val="dk1"/>
                </a:solidFill>
              </a:endParaRPr>
            </a:p>
          </p:txBody>
        </p:sp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7D1BF93C-F961-4E06-9FA1-3AF7793F1B6A}"/>
                </a:ext>
              </a:extLst>
            </p:cNvPr>
            <p:cNvSpPr/>
            <p:nvPr/>
          </p:nvSpPr>
          <p:spPr>
            <a:xfrm>
              <a:off x="7203263" y="1381915"/>
              <a:ext cx="180000" cy="108000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dk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452008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A698550-FB6C-4999-9E14-EED704ECF00C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1998" cy="685102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90801">
                  <a:extLst>
                    <a:ext uri="{9D8B030D-6E8A-4147-A177-3AD203B41FA5}">
                      <a16:colId xmlns:a16="http://schemas.microsoft.com/office/drawing/2014/main" val="2745701971"/>
                    </a:ext>
                  </a:extLst>
                </a:gridCol>
                <a:gridCol w="7776144">
                  <a:extLst>
                    <a:ext uri="{9D8B030D-6E8A-4147-A177-3AD203B41FA5}">
                      <a16:colId xmlns:a16="http://schemas.microsoft.com/office/drawing/2014/main" val="3724013289"/>
                    </a:ext>
                  </a:extLst>
                </a:gridCol>
                <a:gridCol w="2325053">
                  <a:extLst>
                    <a:ext uri="{9D8B030D-6E8A-4147-A177-3AD203B41FA5}">
                      <a16:colId xmlns:a16="http://schemas.microsoft.com/office/drawing/2014/main" val="1431369543"/>
                    </a:ext>
                  </a:extLst>
                </a:gridCol>
              </a:tblGrid>
              <a:tr h="350982">
                <a:tc gridSpan="3">
                  <a:txBody>
                    <a:bodyPr/>
                    <a:lstStyle/>
                    <a:p>
                      <a:endParaRPr lang="en-CA" sz="18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95523167"/>
                  </a:ext>
                </a:extLst>
              </a:tr>
              <a:tr h="4542530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2000" dirty="0"/>
                        <a:t>Base map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8301362"/>
                  </a:ext>
                </a:extLst>
              </a:tr>
              <a:tr h="1942732">
                <a:tc vMerge="1">
                  <a:txBody>
                    <a:bodyPr/>
                    <a:lstStyle/>
                    <a:p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67190758"/>
                  </a:ext>
                </a:extLst>
              </a:tr>
            </a:tbl>
          </a:graphicData>
        </a:graphic>
      </p:graphicFrame>
      <p:graphicFrame>
        <p:nvGraphicFramePr>
          <p:cNvPr id="101" name="Table 100">
            <a:extLst>
              <a:ext uri="{FF2B5EF4-FFF2-40B4-BE49-F238E27FC236}">
                <a16:creationId xmlns:a16="http://schemas.microsoft.com/office/drawing/2014/main" id="{B797F3B5-324D-4013-93E1-C4C4900DA29F}"/>
              </a:ext>
            </a:extLst>
          </p:cNvPr>
          <p:cNvGraphicFramePr>
            <a:graphicFrameLocks noGrp="1"/>
          </p:cNvGraphicFramePr>
          <p:nvPr/>
        </p:nvGraphicFramePr>
        <p:xfrm>
          <a:off x="9905504" y="4058155"/>
          <a:ext cx="2165396" cy="1588926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1395784">
                  <a:extLst>
                    <a:ext uri="{9D8B030D-6E8A-4147-A177-3AD203B41FA5}">
                      <a16:colId xmlns:a16="http://schemas.microsoft.com/office/drawing/2014/main" val="4226717433"/>
                    </a:ext>
                  </a:extLst>
                </a:gridCol>
                <a:gridCol w="769612">
                  <a:extLst>
                    <a:ext uri="{9D8B030D-6E8A-4147-A177-3AD203B41FA5}">
                      <a16:colId xmlns:a16="http://schemas.microsoft.com/office/drawing/2014/main" val="2569481145"/>
                    </a:ext>
                  </a:extLst>
                </a:gridCol>
              </a:tblGrid>
              <a:tr h="226074">
                <a:tc>
                  <a:txBody>
                    <a:bodyPr/>
                    <a:lstStyle/>
                    <a:p>
                      <a:r>
                        <a:rPr lang="en-CA" sz="1000" b="1" dirty="0">
                          <a:solidFill>
                            <a:schemeClr val="bg1"/>
                          </a:solidFill>
                        </a:rPr>
                        <a:t>Effectiveness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b="1" dirty="0">
                          <a:solidFill>
                            <a:schemeClr val="bg1"/>
                          </a:solidFill>
                        </a:rPr>
                        <a:t>Value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607"/>
                  </a:ext>
                </a:extLst>
              </a:tr>
              <a:tr h="226074">
                <a:tc>
                  <a:txBody>
                    <a:bodyPr/>
                    <a:lstStyle/>
                    <a:p>
                      <a:r>
                        <a:rPr lang="en-CA" sz="1000" dirty="0"/>
                        <a:t>Total P off-site (kg/</a:t>
                      </a:r>
                      <a:r>
                        <a:rPr lang="en-CA" sz="1000" dirty="0" err="1"/>
                        <a:t>yr</a:t>
                      </a:r>
                      <a:r>
                        <a:rPr lang="en-CA" sz="1000" dirty="0"/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-3,521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9618606"/>
                  </a:ext>
                </a:extLst>
              </a:tr>
              <a:tr h="283262">
                <a:tc>
                  <a:txBody>
                    <a:bodyPr/>
                    <a:lstStyle/>
                    <a:p>
                      <a:r>
                        <a:rPr lang="en-CA" sz="1000" dirty="0"/>
                        <a:t>Carbon (ton/</a:t>
                      </a:r>
                      <a:r>
                        <a:rPr lang="en-CA" sz="1000" dirty="0" err="1"/>
                        <a:t>yr</a:t>
                      </a:r>
                      <a:r>
                        <a:rPr lang="en-CA" sz="1000" dirty="0"/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151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527315"/>
                  </a:ext>
                </a:extLst>
              </a:tr>
              <a:tr h="283262">
                <a:tc>
                  <a:txBody>
                    <a:bodyPr/>
                    <a:lstStyle/>
                    <a:p>
                      <a:r>
                        <a:rPr lang="en-CA" sz="1000" dirty="0"/>
                        <a:t>Flood mitigation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403665"/>
                  </a:ext>
                </a:extLst>
              </a:tr>
              <a:tr h="283262">
                <a:tc>
                  <a:txBody>
                    <a:bodyPr/>
                    <a:lstStyle/>
                    <a:p>
                      <a:r>
                        <a:rPr lang="en-CA" sz="1000" dirty="0"/>
                        <a:t>Soil water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1411932"/>
                  </a:ext>
                </a:extLst>
              </a:tr>
              <a:tr h="226074">
                <a:tc>
                  <a:txBody>
                    <a:bodyPr/>
                    <a:lstStyle/>
                    <a:p>
                      <a:r>
                        <a:rPr lang="en-CA" sz="1050" dirty="0"/>
                        <a:t>…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5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6457140"/>
                  </a:ext>
                </a:extLst>
              </a:tr>
            </a:tbl>
          </a:graphicData>
        </a:graphic>
      </p:graphicFrame>
      <p:graphicFrame>
        <p:nvGraphicFramePr>
          <p:cNvPr id="106" name="Table 105">
            <a:extLst>
              <a:ext uri="{FF2B5EF4-FFF2-40B4-BE49-F238E27FC236}">
                <a16:creationId xmlns:a16="http://schemas.microsoft.com/office/drawing/2014/main" id="{E7A295FD-AB3A-4C2F-9484-23B44988F8D2}"/>
              </a:ext>
            </a:extLst>
          </p:cNvPr>
          <p:cNvGraphicFramePr>
            <a:graphicFrameLocks noGrp="1"/>
          </p:cNvGraphicFramePr>
          <p:nvPr/>
        </p:nvGraphicFramePr>
        <p:xfrm>
          <a:off x="9897758" y="633002"/>
          <a:ext cx="2257298" cy="2535695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758843">
                  <a:extLst>
                    <a:ext uri="{9D8B030D-6E8A-4147-A177-3AD203B41FA5}">
                      <a16:colId xmlns:a16="http://schemas.microsoft.com/office/drawing/2014/main" val="4226717433"/>
                    </a:ext>
                  </a:extLst>
                </a:gridCol>
                <a:gridCol w="559413">
                  <a:extLst>
                    <a:ext uri="{9D8B030D-6E8A-4147-A177-3AD203B41FA5}">
                      <a16:colId xmlns:a16="http://schemas.microsoft.com/office/drawing/2014/main" val="2569481145"/>
                    </a:ext>
                  </a:extLst>
                </a:gridCol>
                <a:gridCol w="473997">
                  <a:extLst>
                    <a:ext uri="{9D8B030D-6E8A-4147-A177-3AD203B41FA5}">
                      <a16:colId xmlns:a16="http://schemas.microsoft.com/office/drawing/2014/main" val="3485704139"/>
                    </a:ext>
                  </a:extLst>
                </a:gridCol>
                <a:gridCol w="465045">
                  <a:extLst>
                    <a:ext uri="{9D8B030D-6E8A-4147-A177-3AD203B41FA5}">
                      <a16:colId xmlns:a16="http://schemas.microsoft.com/office/drawing/2014/main" val="3680190404"/>
                    </a:ext>
                  </a:extLst>
                </a:gridCol>
              </a:tblGrid>
              <a:tr h="301675">
                <a:tc>
                  <a:txBody>
                    <a:bodyPr/>
                    <a:lstStyle/>
                    <a:p>
                      <a:r>
                        <a:rPr lang="en-CA" sz="800" b="1" dirty="0">
                          <a:solidFill>
                            <a:schemeClr val="bg1"/>
                          </a:solidFill>
                        </a:rPr>
                        <a:t>BMP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b="1" dirty="0">
                          <a:solidFill>
                            <a:schemeClr val="bg1"/>
                          </a:solidFill>
                        </a:rPr>
                        <a:t>Count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b="1" dirty="0">
                          <a:solidFill>
                            <a:schemeClr val="bg1"/>
                          </a:solidFill>
                        </a:rPr>
                        <a:t>Area (ha)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b="1" dirty="0">
                          <a:solidFill>
                            <a:schemeClr val="bg1"/>
                          </a:solidFill>
                        </a:rPr>
                        <a:t>Cost</a:t>
                      </a:r>
                    </a:p>
                    <a:p>
                      <a:r>
                        <a:rPr lang="en-CA" sz="800" b="1" dirty="0">
                          <a:solidFill>
                            <a:schemeClr val="bg1"/>
                          </a:solidFill>
                        </a:rPr>
                        <a:t>($/ha)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607"/>
                  </a:ext>
                </a:extLst>
              </a:tr>
              <a:tr h="345210">
                <a:tc>
                  <a:txBody>
                    <a:bodyPr/>
                    <a:lstStyle/>
                    <a:p>
                      <a:r>
                        <a:rPr lang="en-CA" sz="700" dirty="0"/>
                        <a:t>Cover crop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132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527315"/>
                  </a:ext>
                </a:extLst>
              </a:tr>
              <a:tr h="252265">
                <a:tc>
                  <a:txBody>
                    <a:bodyPr/>
                    <a:lstStyle/>
                    <a:p>
                      <a:r>
                        <a:rPr lang="en-CA" sz="700" dirty="0"/>
                        <a:t>Wetland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15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403665"/>
                  </a:ext>
                </a:extLst>
              </a:tr>
              <a:tr h="301675">
                <a:tc>
                  <a:txBody>
                    <a:bodyPr/>
                    <a:lstStyle/>
                    <a:p>
                      <a:r>
                        <a:rPr lang="en-CA" sz="700" dirty="0"/>
                        <a:t>…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6457140"/>
                  </a:ext>
                </a:extLst>
              </a:tr>
              <a:tr h="301675"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9403073"/>
                  </a:ext>
                </a:extLst>
              </a:tr>
              <a:tr h="301675"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1727525"/>
                  </a:ext>
                </a:extLst>
              </a:tr>
              <a:tr h="301675"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0374012"/>
                  </a:ext>
                </a:extLst>
              </a:tr>
              <a:tr h="388100">
                <a:tc>
                  <a:txBody>
                    <a:bodyPr/>
                    <a:lstStyle/>
                    <a:p>
                      <a:pPr algn="ctr"/>
                      <a:r>
                        <a:rPr lang="en-CA" sz="1000" b="1" dirty="0">
                          <a:solidFill>
                            <a:schemeClr val="bg1"/>
                          </a:solidFill>
                        </a:rPr>
                        <a:t>Total cost</a:t>
                      </a:r>
                    </a:p>
                    <a:p>
                      <a:pPr algn="ctr"/>
                      <a:r>
                        <a:rPr lang="en-CA" sz="1000" b="1" dirty="0">
                          <a:solidFill>
                            <a:schemeClr val="bg1"/>
                          </a:solidFill>
                        </a:rPr>
                        <a:t>($/</a:t>
                      </a:r>
                      <a:r>
                        <a:rPr lang="en-CA" sz="1000" b="1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1000" b="1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CA" sz="1200" b="1" dirty="0">
                          <a:solidFill>
                            <a:schemeClr val="bg1"/>
                          </a:solidFill>
                        </a:rPr>
                        <a:t>3,840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CA" sz="7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sz="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050421"/>
                  </a:ext>
                </a:extLst>
              </a:tr>
            </a:tbl>
          </a:graphicData>
        </a:graphic>
      </p:graphicFrame>
      <p:sp>
        <p:nvSpPr>
          <p:cNvPr id="16" name="Flowchart: Extract 15">
            <a:extLst>
              <a:ext uri="{FF2B5EF4-FFF2-40B4-BE49-F238E27FC236}">
                <a16:creationId xmlns:a16="http://schemas.microsoft.com/office/drawing/2014/main" id="{9337D849-34B8-4B17-95F2-D16AAD3E4D24}"/>
              </a:ext>
            </a:extLst>
          </p:cNvPr>
          <p:cNvSpPr/>
          <p:nvPr/>
        </p:nvSpPr>
        <p:spPr>
          <a:xfrm rot="5400000">
            <a:off x="2028313" y="3190366"/>
            <a:ext cx="223026" cy="98385"/>
          </a:xfrm>
          <a:prstGeom prst="flowChartExtra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686D646-B06A-4212-B79B-753EDF1FBD4D}"/>
              </a:ext>
            </a:extLst>
          </p:cNvPr>
          <p:cNvSpPr/>
          <p:nvPr/>
        </p:nvSpPr>
        <p:spPr>
          <a:xfrm>
            <a:off x="9407084" y="3799725"/>
            <a:ext cx="238478" cy="6984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+</a:t>
            </a:r>
          </a:p>
          <a:p>
            <a:pPr algn="ctr"/>
            <a:endParaRPr lang="en-CA" dirty="0"/>
          </a:p>
          <a:p>
            <a:pPr algn="ctr"/>
            <a:r>
              <a:rPr lang="en-CA" dirty="0">
                <a:sym typeface="Symbol" panose="05050102010706020507" pitchFamily="18" charset="2"/>
              </a:rPr>
              <a:t></a:t>
            </a:r>
            <a:endParaRPr lang="en-CA" dirty="0"/>
          </a:p>
        </p:txBody>
      </p:sp>
      <p:pic>
        <p:nvPicPr>
          <p:cNvPr id="23" name="Graphic 22" descr="World">
            <a:extLst>
              <a:ext uri="{FF2B5EF4-FFF2-40B4-BE49-F238E27FC236}">
                <a16:creationId xmlns:a16="http://schemas.microsoft.com/office/drawing/2014/main" id="{9507020A-1811-4735-A2F3-4B68E21537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69582" y="4552351"/>
            <a:ext cx="318011" cy="300740"/>
          </a:xfrm>
          <a:prstGeom prst="rect">
            <a:avLst/>
          </a:prstGeom>
        </p:spPr>
      </p:pic>
      <p:pic>
        <p:nvPicPr>
          <p:cNvPr id="43" name="Graphic 42" descr="Map compass">
            <a:extLst>
              <a:ext uri="{FF2B5EF4-FFF2-40B4-BE49-F238E27FC236}">
                <a16:creationId xmlns:a16="http://schemas.microsoft.com/office/drawing/2014/main" id="{DB381C0F-CC79-4181-B3E6-CE01523AE0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364105" y="3446094"/>
            <a:ext cx="318011" cy="300740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336F726D-84E8-40F9-ADB6-266FB2FA1F71}"/>
              </a:ext>
            </a:extLst>
          </p:cNvPr>
          <p:cNvSpPr txBox="1"/>
          <p:nvPr/>
        </p:nvSpPr>
        <p:spPr>
          <a:xfrm>
            <a:off x="9345185" y="3076126"/>
            <a:ext cx="294819" cy="3085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chemeClr val="accent1"/>
                </a:solidFill>
              </a:rPr>
              <a:t>N</a:t>
            </a:r>
          </a:p>
        </p:txBody>
      </p:sp>
      <p:graphicFrame>
        <p:nvGraphicFramePr>
          <p:cNvPr id="53" name="Table 52">
            <a:extLst>
              <a:ext uri="{FF2B5EF4-FFF2-40B4-BE49-F238E27FC236}">
                <a16:creationId xmlns:a16="http://schemas.microsoft.com/office/drawing/2014/main" id="{41F11B86-9BCB-4C23-9E2B-33A2AADA43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2710523"/>
              </p:ext>
            </p:extLst>
          </p:nvPr>
        </p:nvGraphicFramePr>
        <p:xfrm>
          <a:off x="2090632" y="4907313"/>
          <a:ext cx="7769732" cy="1961464"/>
        </p:xfrm>
        <a:graphic>
          <a:graphicData uri="http://schemas.openxmlformats.org/drawingml/2006/table">
            <a:tbl>
              <a:tblPr firstRow="1">
                <a:tableStyleId>{8799B23B-EC83-4686-B30A-512413B5E67A}</a:tableStyleId>
              </a:tblPr>
              <a:tblGrid>
                <a:gridCol w="759843">
                  <a:extLst>
                    <a:ext uri="{9D8B030D-6E8A-4147-A177-3AD203B41FA5}">
                      <a16:colId xmlns:a16="http://schemas.microsoft.com/office/drawing/2014/main" val="1196878192"/>
                    </a:ext>
                  </a:extLst>
                </a:gridCol>
                <a:gridCol w="2862484">
                  <a:extLst>
                    <a:ext uri="{9D8B030D-6E8A-4147-A177-3AD203B41FA5}">
                      <a16:colId xmlns:a16="http://schemas.microsoft.com/office/drawing/2014/main" val="4058391018"/>
                    </a:ext>
                  </a:extLst>
                </a:gridCol>
                <a:gridCol w="2849150">
                  <a:extLst>
                    <a:ext uri="{9D8B030D-6E8A-4147-A177-3AD203B41FA5}">
                      <a16:colId xmlns:a16="http://schemas.microsoft.com/office/drawing/2014/main" val="2407327584"/>
                    </a:ext>
                  </a:extLst>
                </a:gridCol>
                <a:gridCol w="1298255">
                  <a:extLst>
                    <a:ext uri="{9D8B030D-6E8A-4147-A177-3AD203B41FA5}">
                      <a16:colId xmlns:a16="http://schemas.microsoft.com/office/drawing/2014/main" val="3116716651"/>
                    </a:ext>
                  </a:extLst>
                </a:gridCol>
              </a:tblGrid>
              <a:tr h="383686">
                <a:tc>
                  <a:txBody>
                    <a:bodyPr/>
                    <a:lstStyle/>
                    <a:p>
                      <a:r>
                        <a:rPr lang="en-CA" sz="1100" dirty="0">
                          <a:solidFill>
                            <a:schemeClr val="bg1"/>
                          </a:solidFill>
                        </a:rPr>
                        <a:t>LSD or Parcel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100" dirty="0">
                          <a:solidFill>
                            <a:schemeClr val="bg1"/>
                          </a:solidFill>
                        </a:rPr>
                        <a:t>LSD or Parcel BMP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100" dirty="0">
                          <a:solidFill>
                            <a:schemeClr val="bg1"/>
                          </a:solidFill>
                        </a:rPr>
                        <a:t>Structural BMP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100" dirty="0">
                          <a:solidFill>
                            <a:schemeClr val="bg1"/>
                          </a:solidFill>
                        </a:rPr>
                        <a:t>Cost ($)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0991502"/>
                  </a:ext>
                </a:extLst>
              </a:tr>
              <a:tr h="383686">
                <a:tc>
                  <a:txBody>
                    <a:bodyPr/>
                    <a:lstStyle/>
                    <a:p>
                      <a:r>
                        <a:rPr lang="en-CA" sz="1100" dirty="0"/>
                        <a:t>3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100" dirty="0"/>
                        <a:t>BMP type 1 (baseline)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100" dirty="0"/>
                        <a:t>None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100" dirty="0"/>
                        <a:t>0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5274275"/>
                  </a:ext>
                </a:extLst>
              </a:tr>
              <a:tr h="383686">
                <a:tc>
                  <a:txBody>
                    <a:bodyPr/>
                    <a:lstStyle/>
                    <a:p>
                      <a:r>
                        <a:rPr lang="en-CA" sz="1100" dirty="0"/>
                        <a:t>4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100" dirty="0"/>
                        <a:t>BMP type 2 (baseline)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100" dirty="0"/>
                        <a:t>None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100" dirty="0"/>
                        <a:t>0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2186654"/>
                  </a:ext>
                </a:extLst>
              </a:tr>
              <a:tr h="38368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100" dirty="0"/>
                        <a:t>7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100" dirty="0"/>
                        <a:t>None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100" dirty="0"/>
                        <a:t>BMP type 3 (baseline)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100" dirty="0"/>
                        <a:t>0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4765558"/>
                  </a:ext>
                </a:extLst>
              </a:tr>
              <a:tr h="38368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100" dirty="0"/>
                        <a:t>…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1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1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1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4712126"/>
                  </a:ext>
                </a:extLst>
              </a:tr>
            </a:tbl>
          </a:graphicData>
        </a:graphic>
      </p:graphicFrame>
      <p:sp>
        <p:nvSpPr>
          <p:cNvPr id="62" name="Flowchart: Extract 61">
            <a:extLst>
              <a:ext uri="{FF2B5EF4-FFF2-40B4-BE49-F238E27FC236}">
                <a16:creationId xmlns:a16="http://schemas.microsoft.com/office/drawing/2014/main" id="{7607E503-7C4E-4B9D-93A9-509E2108790B}"/>
              </a:ext>
            </a:extLst>
          </p:cNvPr>
          <p:cNvSpPr/>
          <p:nvPr/>
        </p:nvSpPr>
        <p:spPr>
          <a:xfrm rot="16200000">
            <a:off x="9681013" y="3191254"/>
            <a:ext cx="268556" cy="96607"/>
          </a:xfrm>
          <a:prstGeom prst="flowChartExtra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35EBD7FE-FD8A-4246-B9EE-C210AFE20AC2}"/>
              </a:ext>
            </a:extLst>
          </p:cNvPr>
          <p:cNvSpPr txBox="1"/>
          <p:nvPr/>
        </p:nvSpPr>
        <p:spPr>
          <a:xfrm>
            <a:off x="9873157" y="3841278"/>
            <a:ext cx="18751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/>
              <a:t>Effectiveness summary</a:t>
            </a:r>
            <a:r>
              <a:rPr lang="en-CA" sz="1100" b="1" baseline="30000" dirty="0"/>
              <a:t>(?)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4F8B3CD7-6DDC-48E9-8ADA-8297DD73B024}"/>
              </a:ext>
            </a:extLst>
          </p:cNvPr>
          <p:cNvSpPr txBox="1"/>
          <p:nvPr/>
        </p:nvSpPr>
        <p:spPr>
          <a:xfrm>
            <a:off x="9860364" y="390756"/>
            <a:ext cx="18004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/>
              <a:t>BMP summary </a:t>
            </a:r>
            <a:r>
              <a:rPr lang="en-CA" sz="1100" b="1" baseline="30000" dirty="0"/>
              <a:t>(?)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2AE91D97-143C-4431-9625-18B5850C5D2A}"/>
              </a:ext>
            </a:extLst>
          </p:cNvPr>
          <p:cNvSpPr txBox="1"/>
          <p:nvPr/>
        </p:nvSpPr>
        <p:spPr>
          <a:xfrm>
            <a:off x="584805" y="769356"/>
            <a:ext cx="1555021" cy="16927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lstStyle/>
          <a:p>
            <a:r>
              <a:rPr lang="en-CA" sz="1100" dirty="0"/>
              <a:t>Watershed information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64C097F1-F6D3-4AA5-A549-FA67AF0DCB52}"/>
              </a:ext>
            </a:extLst>
          </p:cNvPr>
          <p:cNvSpPr txBox="1"/>
          <p:nvPr/>
        </p:nvSpPr>
        <p:spPr>
          <a:xfrm>
            <a:off x="583873" y="1648989"/>
            <a:ext cx="1426514" cy="169277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lstStyle/>
          <a:p>
            <a:r>
              <a:rPr lang="en-CA" sz="1100" b="1" dirty="0">
                <a:solidFill>
                  <a:schemeClr val="accent1"/>
                </a:solidFill>
              </a:rPr>
              <a:t>BMP selection overview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0F2B8B90-353F-4E4E-B6AD-421723A71C80}"/>
              </a:ext>
            </a:extLst>
          </p:cNvPr>
          <p:cNvSpPr txBox="1"/>
          <p:nvPr/>
        </p:nvSpPr>
        <p:spPr>
          <a:xfrm>
            <a:off x="583873" y="1199501"/>
            <a:ext cx="1626354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CA" sz="1100" dirty="0"/>
              <a:t>Intelligent BMP selection</a:t>
            </a:r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6295ABE3-E73E-49CF-A065-8BE7C4B55E02}"/>
              </a:ext>
            </a:extLst>
          </p:cNvPr>
          <p:cNvGrpSpPr/>
          <p:nvPr/>
        </p:nvGrpSpPr>
        <p:grpSpPr>
          <a:xfrm>
            <a:off x="2972" y="-31959"/>
            <a:ext cx="12192001" cy="430887"/>
            <a:chOff x="0" y="2909500"/>
            <a:chExt cx="12192001" cy="430887"/>
          </a:xfrm>
        </p:grpSpPr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8D5BD3F6-2D74-4063-B10E-540114A998EE}"/>
                </a:ext>
              </a:extLst>
            </p:cNvPr>
            <p:cNvSpPr/>
            <p:nvPr/>
          </p:nvSpPr>
          <p:spPr>
            <a:xfrm>
              <a:off x="0" y="2939749"/>
              <a:ext cx="12192001" cy="36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93" name="Picture 2" descr="Related image">
              <a:extLst>
                <a:ext uri="{FF2B5EF4-FFF2-40B4-BE49-F238E27FC236}">
                  <a16:creationId xmlns:a16="http://schemas.microsoft.com/office/drawing/2014/main" id="{9012132D-3AF5-4409-B508-B500AC96F4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70182" y="2939749"/>
              <a:ext cx="381187" cy="3811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B45079A4-C082-48F7-8103-5A0960BF47B8}"/>
                </a:ext>
              </a:extLst>
            </p:cNvPr>
            <p:cNvSpPr txBox="1"/>
            <p:nvPr/>
          </p:nvSpPr>
          <p:spPr>
            <a:xfrm>
              <a:off x="9050284" y="2909500"/>
              <a:ext cx="275240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CA" sz="1100" dirty="0">
                  <a:solidFill>
                    <a:schemeClr val="bg1"/>
                  </a:solidFill>
                  <a:hlinkClick r:id="rId8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shawn-uoguelph@email.ca</a:t>
              </a:r>
              <a:r>
                <a:rPr lang="en-CA" sz="1100" dirty="0">
                  <a:solidFill>
                    <a:schemeClr val="bg1"/>
                  </a:solidFill>
                </a:rPr>
                <a:t> (admin)</a:t>
              </a:r>
            </a:p>
            <a:p>
              <a:pPr algn="r"/>
              <a:r>
                <a:rPr lang="en-CA" sz="1100" dirty="0">
                  <a:solidFill>
                    <a:schemeClr val="bg1"/>
                  </a:solidFill>
                </a:rPr>
                <a:t>UNIVERSITY OF GUELPH</a:t>
              </a:r>
            </a:p>
          </p:txBody>
        </p:sp>
        <p:pic>
          <p:nvPicPr>
            <p:cNvPr id="95" name="Graphic 94" descr="Smiling face with no fill">
              <a:extLst>
                <a:ext uri="{FF2B5EF4-FFF2-40B4-BE49-F238E27FC236}">
                  <a16:creationId xmlns:a16="http://schemas.microsoft.com/office/drawing/2014/main" id="{E62F91EE-339C-4843-8CA2-C1CD563F17D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232138" y="2951232"/>
              <a:ext cx="288000" cy="288000"/>
            </a:xfrm>
            <a:prstGeom prst="rect">
              <a:avLst/>
            </a:prstGeom>
          </p:spPr>
        </p:pic>
        <p:pic>
          <p:nvPicPr>
            <p:cNvPr id="96" name="Graphic 95" descr="Question mark">
              <a:extLst>
                <a:ext uri="{FF2B5EF4-FFF2-40B4-BE49-F238E27FC236}">
                  <a16:creationId xmlns:a16="http://schemas.microsoft.com/office/drawing/2014/main" id="{CD57FEE1-E177-44E3-B44A-246F80B5DF9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8760798" y="2962471"/>
              <a:ext cx="288000" cy="288000"/>
            </a:xfrm>
            <a:prstGeom prst="rect">
              <a:avLst/>
            </a:prstGeom>
          </p:spPr>
        </p:pic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65476391-437B-4289-A3A7-832D286EF9E1}"/>
                </a:ext>
              </a:extLst>
            </p:cNvPr>
            <p:cNvSpPr/>
            <p:nvPr/>
          </p:nvSpPr>
          <p:spPr>
            <a:xfrm>
              <a:off x="101210" y="2962472"/>
              <a:ext cx="288000" cy="288000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CA" sz="700" dirty="0"/>
                <a:t>Logo</a:t>
              </a:r>
              <a:endParaRPr lang="en-CA" sz="600" dirty="0"/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80A99E68-5D11-414D-92E9-E793E3340E0B}"/>
                </a:ext>
              </a:extLst>
            </p:cNvPr>
            <p:cNvSpPr txBox="1"/>
            <p:nvPr/>
          </p:nvSpPr>
          <p:spPr>
            <a:xfrm>
              <a:off x="383364" y="2983448"/>
              <a:ext cx="26078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200" dirty="0">
                  <a:solidFill>
                    <a:schemeClr val="bg1"/>
                  </a:solidFill>
                </a:rPr>
                <a:t>University of Guelph ESAT</a:t>
              </a:r>
            </a:p>
          </p:txBody>
        </p:sp>
      </p:grp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FA4214D8-4B56-4877-9691-968CDCA9730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904" y="747788"/>
            <a:ext cx="288000" cy="216000"/>
          </a:xfrm>
          <a:prstGeom prst="rect">
            <a:avLst/>
          </a:prstGeom>
        </p:spPr>
      </p:pic>
      <p:sp>
        <p:nvSpPr>
          <p:cNvPr id="11" name="Arrow: Chevron 10">
            <a:extLst>
              <a:ext uri="{FF2B5EF4-FFF2-40B4-BE49-F238E27FC236}">
                <a16:creationId xmlns:a16="http://schemas.microsoft.com/office/drawing/2014/main" id="{42D71B7B-51CF-4B20-A62C-05BDD7912EC6}"/>
              </a:ext>
            </a:extLst>
          </p:cNvPr>
          <p:cNvSpPr/>
          <p:nvPr/>
        </p:nvSpPr>
        <p:spPr>
          <a:xfrm>
            <a:off x="81997" y="794843"/>
            <a:ext cx="80962" cy="116681"/>
          </a:xfrm>
          <a:prstGeom prst="chevron">
            <a:avLst>
              <a:gd name="adj" fmla="val 5588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pic>
        <p:nvPicPr>
          <p:cNvPr id="13" name="Graphic 12" descr="Lightbulb and gear">
            <a:extLst>
              <a:ext uri="{FF2B5EF4-FFF2-40B4-BE49-F238E27FC236}">
                <a16:creationId xmlns:a16="http://schemas.microsoft.com/office/drawing/2014/main" id="{10466FA8-E122-4DB7-8581-B265656B685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32333" y="1148105"/>
            <a:ext cx="288000" cy="288000"/>
          </a:xfrm>
          <a:prstGeom prst="rect">
            <a:avLst/>
          </a:prstGeom>
        </p:spPr>
      </p:pic>
      <p:sp>
        <p:nvSpPr>
          <p:cNvPr id="108" name="Arrow: Chevron 107">
            <a:extLst>
              <a:ext uri="{FF2B5EF4-FFF2-40B4-BE49-F238E27FC236}">
                <a16:creationId xmlns:a16="http://schemas.microsoft.com/office/drawing/2014/main" id="{CC0F90EA-E630-4D74-95B1-2F0D0581BA2B}"/>
              </a:ext>
            </a:extLst>
          </p:cNvPr>
          <p:cNvSpPr/>
          <p:nvPr/>
        </p:nvSpPr>
        <p:spPr>
          <a:xfrm>
            <a:off x="78670" y="1228972"/>
            <a:ext cx="80962" cy="116681"/>
          </a:xfrm>
          <a:prstGeom prst="chevron">
            <a:avLst>
              <a:gd name="adj" fmla="val 5588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109" name="Arrow: Chevron 108">
            <a:extLst>
              <a:ext uri="{FF2B5EF4-FFF2-40B4-BE49-F238E27FC236}">
                <a16:creationId xmlns:a16="http://schemas.microsoft.com/office/drawing/2014/main" id="{1ED9DB02-D421-43C4-8606-4615FFEE2E12}"/>
              </a:ext>
            </a:extLst>
          </p:cNvPr>
          <p:cNvSpPr/>
          <p:nvPr/>
        </p:nvSpPr>
        <p:spPr>
          <a:xfrm rot="5400000">
            <a:off x="85126" y="1667864"/>
            <a:ext cx="80962" cy="116681"/>
          </a:xfrm>
          <a:prstGeom prst="chevron">
            <a:avLst>
              <a:gd name="adj" fmla="val 5588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pic>
        <p:nvPicPr>
          <p:cNvPr id="15" name="Graphic 14" descr="List">
            <a:extLst>
              <a:ext uri="{FF2B5EF4-FFF2-40B4-BE49-F238E27FC236}">
                <a16:creationId xmlns:a16="http://schemas.microsoft.com/office/drawing/2014/main" id="{B8F02FEA-4C06-418E-A8AB-4071ACC20A6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29904" y="1596014"/>
            <a:ext cx="288000" cy="288000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12B2F6F6-8B65-46C4-8954-8983E25F7520}"/>
              </a:ext>
            </a:extLst>
          </p:cNvPr>
          <p:cNvGrpSpPr/>
          <p:nvPr/>
        </p:nvGrpSpPr>
        <p:grpSpPr>
          <a:xfrm>
            <a:off x="352424" y="2020063"/>
            <a:ext cx="1530025" cy="180000"/>
            <a:chOff x="352424" y="1962913"/>
            <a:chExt cx="1530025" cy="180000"/>
          </a:xfrm>
        </p:grpSpPr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3AE9FD21-2C29-4848-8A9D-A10CEB7B93A2}"/>
                </a:ext>
              </a:extLst>
            </p:cNvPr>
            <p:cNvSpPr txBox="1"/>
            <p:nvPr/>
          </p:nvSpPr>
          <p:spPr>
            <a:xfrm>
              <a:off x="689431" y="1962914"/>
              <a:ext cx="1193018" cy="1692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>
                <a:defRPr sz="1100"/>
              </a:lvl1pPr>
            </a:lstStyle>
            <a:p>
              <a:r>
                <a:rPr lang="en-CA" dirty="0"/>
                <a:t>BMP Type 1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5FB82A2-ED0A-4DED-8255-95940F93001B}"/>
                </a:ext>
              </a:extLst>
            </p:cNvPr>
            <p:cNvSpPr/>
            <p:nvPr/>
          </p:nvSpPr>
          <p:spPr>
            <a:xfrm>
              <a:off x="352424" y="1962913"/>
              <a:ext cx="252000" cy="180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C1BBCD7-B825-4956-8DDF-2410B5187BA4}"/>
              </a:ext>
            </a:extLst>
          </p:cNvPr>
          <p:cNvGrpSpPr/>
          <p:nvPr/>
        </p:nvGrpSpPr>
        <p:grpSpPr>
          <a:xfrm>
            <a:off x="352424" y="2341719"/>
            <a:ext cx="1653932" cy="192137"/>
            <a:chOff x="352424" y="2313144"/>
            <a:chExt cx="1653932" cy="192137"/>
          </a:xfrm>
        </p:grpSpPr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3B09BE3A-66ED-4A9C-9265-B243533EC3A4}"/>
                </a:ext>
              </a:extLst>
            </p:cNvPr>
            <p:cNvSpPr txBox="1"/>
            <p:nvPr/>
          </p:nvSpPr>
          <p:spPr>
            <a:xfrm>
              <a:off x="685400" y="2313144"/>
              <a:ext cx="1320956" cy="1692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>
                <a:defRPr sz="1100">
                  <a:solidFill>
                    <a:schemeClr val="dk1"/>
                  </a:solidFill>
                </a:defRPr>
              </a:lvl1pPr>
              <a:lvl2pPr>
                <a:defRPr>
                  <a:solidFill>
                    <a:schemeClr val="dk1"/>
                  </a:solidFill>
                </a:defRPr>
              </a:lvl2pPr>
              <a:lvl3pPr>
                <a:defRPr>
                  <a:solidFill>
                    <a:schemeClr val="dk1"/>
                  </a:solidFill>
                </a:defRPr>
              </a:lvl3pPr>
              <a:lvl4pPr>
                <a:defRPr>
                  <a:solidFill>
                    <a:schemeClr val="dk1"/>
                  </a:solidFill>
                </a:defRPr>
              </a:lvl4pPr>
              <a:lvl5pPr>
                <a:defRPr>
                  <a:solidFill>
                    <a:schemeClr val="dk1"/>
                  </a:solidFill>
                </a:defRPr>
              </a:lvl5pPr>
              <a:lvl6pPr>
                <a:defRPr>
                  <a:solidFill>
                    <a:schemeClr val="dk1"/>
                  </a:solidFill>
                </a:defRPr>
              </a:lvl6pPr>
              <a:lvl7pPr>
                <a:defRPr>
                  <a:solidFill>
                    <a:schemeClr val="dk1"/>
                  </a:solidFill>
                </a:defRPr>
              </a:lvl7pPr>
              <a:lvl8pPr>
                <a:defRPr>
                  <a:solidFill>
                    <a:schemeClr val="dk1"/>
                  </a:solidFill>
                </a:defRPr>
              </a:lvl8pPr>
              <a:lvl9pPr>
                <a:defRPr>
                  <a:solidFill>
                    <a:schemeClr val="dk1"/>
                  </a:solidFill>
                </a:defRPr>
              </a:lvl9pPr>
            </a:lstStyle>
            <a:p>
              <a:r>
                <a:rPr lang="en-CA" dirty="0"/>
                <a:t>BMP Type 2</a:t>
              </a:r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BE687BBE-B3BC-47D5-96DB-6429B35CF6D6}"/>
                </a:ext>
              </a:extLst>
            </p:cNvPr>
            <p:cNvSpPr/>
            <p:nvPr/>
          </p:nvSpPr>
          <p:spPr>
            <a:xfrm>
              <a:off x="352424" y="2325281"/>
              <a:ext cx="252000" cy="18000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C609EBE-3A8F-42F0-9FA0-948F857F5421}"/>
              </a:ext>
            </a:extLst>
          </p:cNvPr>
          <p:cNvGrpSpPr/>
          <p:nvPr/>
        </p:nvGrpSpPr>
        <p:grpSpPr>
          <a:xfrm>
            <a:off x="411358" y="2675865"/>
            <a:ext cx="1599029" cy="169277"/>
            <a:chOff x="411358" y="2647290"/>
            <a:chExt cx="1599029" cy="169277"/>
          </a:xfrm>
        </p:grpSpPr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4B1C2128-B1D7-4BF1-946E-228D3DC30E27}"/>
                </a:ext>
              </a:extLst>
            </p:cNvPr>
            <p:cNvSpPr txBox="1"/>
            <p:nvPr/>
          </p:nvSpPr>
          <p:spPr>
            <a:xfrm>
              <a:off x="689431" y="2647290"/>
              <a:ext cx="1320956" cy="1692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>
                <a:defRPr sz="1100">
                  <a:solidFill>
                    <a:schemeClr val="dk1"/>
                  </a:solidFill>
                </a:defRPr>
              </a:lvl1pPr>
              <a:lvl2pPr>
                <a:defRPr>
                  <a:solidFill>
                    <a:schemeClr val="dk1"/>
                  </a:solidFill>
                </a:defRPr>
              </a:lvl2pPr>
              <a:lvl3pPr>
                <a:defRPr>
                  <a:solidFill>
                    <a:schemeClr val="dk1"/>
                  </a:solidFill>
                </a:defRPr>
              </a:lvl3pPr>
              <a:lvl4pPr>
                <a:defRPr>
                  <a:solidFill>
                    <a:schemeClr val="dk1"/>
                  </a:solidFill>
                </a:defRPr>
              </a:lvl4pPr>
              <a:lvl5pPr>
                <a:defRPr>
                  <a:solidFill>
                    <a:schemeClr val="dk1"/>
                  </a:solidFill>
                </a:defRPr>
              </a:lvl5pPr>
              <a:lvl6pPr>
                <a:defRPr>
                  <a:solidFill>
                    <a:schemeClr val="dk1"/>
                  </a:solidFill>
                </a:defRPr>
              </a:lvl6pPr>
              <a:lvl7pPr>
                <a:defRPr>
                  <a:solidFill>
                    <a:schemeClr val="dk1"/>
                  </a:solidFill>
                </a:defRPr>
              </a:lvl7pPr>
              <a:lvl8pPr>
                <a:defRPr>
                  <a:solidFill>
                    <a:schemeClr val="dk1"/>
                  </a:solidFill>
                </a:defRPr>
              </a:lvl8pPr>
              <a:lvl9pPr>
                <a:defRPr>
                  <a:solidFill>
                    <a:schemeClr val="dk1"/>
                  </a:solidFill>
                </a:defRPr>
              </a:lvl9pPr>
            </a:lstStyle>
            <a:p>
              <a:r>
                <a:rPr lang="en-CA" dirty="0"/>
                <a:t>BMP Type 3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8C63EF02-994A-499E-9675-9C04D1FA0B96}"/>
                </a:ext>
              </a:extLst>
            </p:cNvPr>
            <p:cNvSpPr/>
            <p:nvPr/>
          </p:nvSpPr>
          <p:spPr>
            <a:xfrm>
              <a:off x="411358" y="2662948"/>
              <a:ext cx="144000" cy="144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FA79F018-751B-4582-BD80-D7C5A2F5177F}"/>
              </a:ext>
            </a:extLst>
          </p:cNvPr>
          <p:cNvGrpSpPr/>
          <p:nvPr/>
        </p:nvGrpSpPr>
        <p:grpSpPr>
          <a:xfrm>
            <a:off x="3572343" y="1095315"/>
            <a:ext cx="3437456" cy="3489079"/>
            <a:chOff x="3572343" y="1095315"/>
            <a:chExt cx="3437456" cy="3489079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7FA3ECCB-EAD4-4CEC-9AA3-23E6992DCE8D}"/>
                </a:ext>
              </a:extLst>
            </p:cNvPr>
            <p:cNvSpPr/>
            <p:nvPr/>
          </p:nvSpPr>
          <p:spPr>
            <a:xfrm>
              <a:off x="3572343" y="1095315"/>
              <a:ext cx="3437456" cy="3489079"/>
            </a:xfrm>
            <a:custGeom>
              <a:avLst/>
              <a:gdLst>
                <a:gd name="connsiteX0" fmla="*/ 2118266 w 3643907"/>
                <a:gd name="connsiteY0" fmla="*/ 87427 h 4033235"/>
                <a:gd name="connsiteX1" fmla="*/ 1691546 w 3643907"/>
                <a:gd name="connsiteY1" fmla="*/ 122261 h 4033235"/>
                <a:gd name="connsiteX2" fmla="*/ 1447706 w 3643907"/>
                <a:gd name="connsiteY2" fmla="*/ 200638 h 4033235"/>
                <a:gd name="connsiteX3" fmla="*/ 1108071 w 3643907"/>
                <a:gd name="connsiteY3" fmla="*/ 305141 h 4033235"/>
                <a:gd name="connsiteX4" fmla="*/ 925191 w 3643907"/>
                <a:gd name="connsiteY4" fmla="*/ 575107 h 4033235"/>
                <a:gd name="connsiteX5" fmla="*/ 925191 w 3643907"/>
                <a:gd name="connsiteY5" fmla="*/ 879907 h 4033235"/>
                <a:gd name="connsiteX6" fmla="*/ 881648 w 3643907"/>
                <a:gd name="connsiteY6" fmla="*/ 1263084 h 4033235"/>
                <a:gd name="connsiteX7" fmla="*/ 794563 w 3643907"/>
                <a:gd name="connsiteY7" fmla="*/ 1332752 h 4033235"/>
                <a:gd name="connsiteX8" fmla="*/ 585557 w 3643907"/>
                <a:gd name="connsiteY8" fmla="*/ 1393712 h 4033235"/>
                <a:gd name="connsiteX9" fmla="*/ 454928 w 3643907"/>
                <a:gd name="connsiteY9" fmla="*/ 1524341 h 4033235"/>
                <a:gd name="connsiteX10" fmla="*/ 385260 w 3643907"/>
                <a:gd name="connsiteY10" fmla="*/ 1715930 h 4033235"/>
                <a:gd name="connsiteX11" fmla="*/ 428803 w 3643907"/>
                <a:gd name="connsiteY11" fmla="*/ 2064272 h 4033235"/>
                <a:gd name="connsiteX12" fmla="*/ 515888 w 3643907"/>
                <a:gd name="connsiteY12" fmla="*/ 2203610 h 4033235"/>
                <a:gd name="connsiteX13" fmla="*/ 838106 w 3643907"/>
                <a:gd name="connsiteY13" fmla="*/ 2395198 h 4033235"/>
                <a:gd name="connsiteX14" fmla="*/ 1020986 w 3643907"/>
                <a:gd name="connsiteY14" fmla="*/ 2560661 h 4033235"/>
                <a:gd name="connsiteX15" fmla="*/ 1055820 w 3643907"/>
                <a:gd name="connsiteY15" fmla="*/ 2708707 h 4033235"/>
                <a:gd name="connsiteX16" fmla="*/ 1038403 w 3643907"/>
                <a:gd name="connsiteY16" fmla="*/ 2865461 h 4033235"/>
                <a:gd name="connsiteX17" fmla="*/ 751020 w 3643907"/>
                <a:gd name="connsiteY17" fmla="*/ 3118010 h 4033235"/>
                <a:gd name="connsiteX18" fmla="*/ 454928 w 3643907"/>
                <a:gd name="connsiteY18" fmla="*/ 3318307 h 4033235"/>
                <a:gd name="connsiteX19" fmla="*/ 176254 w 3643907"/>
                <a:gd name="connsiteY19" fmla="*/ 3466352 h 4033235"/>
                <a:gd name="connsiteX20" fmla="*/ 89168 w 3643907"/>
                <a:gd name="connsiteY20" fmla="*/ 3596981 h 4033235"/>
                <a:gd name="connsiteX21" fmla="*/ 36917 w 3643907"/>
                <a:gd name="connsiteY21" fmla="*/ 3823404 h 4033235"/>
                <a:gd name="connsiteX22" fmla="*/ 97877 w 3643907"/>
                <a:gd name="connsiteY22" fmla="*/ 3971450 h 4033235"/>
                <a:gd name="connsiteX23" fmla="*/ 1099363 w 3643907"/>
                <a:gd name="connsiteY23" fmla="*/ 4032410 h 4033235"/>
                <a:gd name="connsiteX24" fmla="*/ 1648003 w 3643907"/>
                <a:gd name="connsiteY24" fmla="*/ 3997575 h 4033235"/>
                <a:gd name="connsiteX25" fmla="*/ 2248894 w 3643907"/>
                <a:gd name="connsiteY25" fmla="*/ 3875655 h 4033235"/>
                <a:gd name="connsiteX26" fmla="*/ 2562403 w 3643907"/>
                <a:gd name="connsiteY26" fmla="*/ 3605690 h 4033235"/>
                <a:gd name="connsiteX27" fmla="*/ 3137168 w 3643907"/>
                <a:gd name="connsiteY27" fmla="*/ 3248638 h 4033235"/>
                <a:gd name="connsiteX28" fmla="*/ 3407134 w 3643907"/>
                <a:gd name="connsiteY28" fmla="*/ 2734832 h 4033235"/>
                <a:gd name="connsiteX29" fmla="*/ 3642266 w 3643907"/>
                <a:gd name="connsiteY29" fmla="*/ 2116524 h 4033235"/>
                <a:gd name="connsiteX30" fmla="*/ 3502928 w 3643907"/>
                <a:gd name="connsiteY30" fmla="*/ 1637552 h 4033235"/>
                <a:gd name="connsiteX31" fmla="*/ 3337466 w 3643907"/>
                <a:gd name="connsiteY31" fmla="*/ 1210832 h 4033235"/>
                <a:gd name="connsiteX32" fmla="*/ 3598723 w 3643907"/>
                <a:gd name="connsiteY32" fmla="*/ 827655 h 4033235"/>
                <a:gd name="connsiteX33" fmla="*/ 3520346 w 3643907"/>
                <a:gd name="connsiteY33" fmla="*/ 322558 h 4033235"/>
                <a:gd name="connsiteX34" fmla="*/ 3172003 w 3643907"/>
                <a:gd name="connsiteY34" fmla="*/ 87427 h 4033235"/>
                <a:gd name="connsiteX35" fmla="*/ 2423066 w 3643907"/>
                <a:gd name="connsiteY35" fmla="*/ 341 h 4033235"/>
                <a:gd name="connsiteX36" fmla="*/ 2118266 w 3643907"/>
                <a:gd name="connsiteY36" fmla="*/ 87427 h 4033235"/>
                <a:gd name="connsiteX0" fmla="*/ 2093566 w 3619207"/>
                <a:gd name="connsiteY0" fmla="*/ 87427 h 4054379"/>
                <a:gd name="connsiteX1" fmla="*/ 1666846 w 3619207"/>
                <a:gd name="connsiteY1" fmla="*/ 122261 h 4054379"/>
                <a:gd name="connsiteX2" fmla="*/ 1423006 w 3619207"/>
                <a:gd name="connsiteY2" fmla="*/ 200638 h 4054379"/>
                <a:gd name="connsiteX3" fmla="*/ 1083371 w 3619207"/>
                <a:gd name="connsiteY3" fmla="*/ 305141 h 4054379"/>
                <a:gd name="connsiteX4" fmla="*/ 900491 w 3619207"/>
                <a:gd name="connsiteY4" fmla="*/ 575107 h 4054379"/>
                <a:gd name="connsiteX5" fmla="*/ 900491 w 3619207"/>
                <a:gd name="connsiteY5" fmla="*/ 879907 h 4054379"/>
                <a:gd name="connsiteX6" fmla="*/ 856948 w 3619207"/>
                <a:gd name="connsiteY6" fmla="*/ 1263084 h 4054379"/>
                <a:gd name="connsiteX7" fmla="*/ 769863 w 3619207"/>
                <a:gd name="connsiteY7" fmla="*/ 1332752 h 4054379"/>
                <a:gd name="connsiteX8" fmla="*/ 560857 w 3619207"/>
                <a:gd name="connsiteY8" fmla="*/ 1393712 h 4054379"/>
                <a:gd name="connsiteX9" fmla="*/ 430228 w 3619207"/>
                <a:gd name="connsiteY9" fmla="*/ 1524341 h 4054379"/>
                <a:gd name="connsiteX10" fmla="*/ 360560 w 3619207"/>
                <a:gd name="connsiteY10" fmla="*/ 1715930 h 4054379"/>
                <a:gd name="connsiteX11" fmla="*/ 404103 w 3619207"/>
                <a:gd name="connsiteY11" fmla="*/ 2064272 h 4054379"/>
                <a:gd name="connsiteX12" fmla="*/ 491188 w 3619207"/>
                <a:gd name="connsiteY12" fmla="*/ 2203610 h 4054379"/>
                <a:gd name="connsiteX13" fmla="*/ 813406 w 3619207"/>
                <a:gd name="connsiteY13" fmla="*/ 2395198 h 4054379"/>
                <a:gd name="connsiteX14" fmla="*/ 996286 w 3619207"/>
                <a:gd name="connsiteY14" fmla="*/ 2560661 h 4054379"/>
                <a:gd name="connsiteX15" fmla="*/ 1031120 w 3619207"/>
                <a:gd name="connsiteY15" fmla="*/ 2708707 h 4054379"/>
                <a:gd name="connsiteX16" fmla="*/ 1013703 w 3619207"/>
                <a:gd name="connsiteY16" fmla="*/ 2865461 h 4054379"/>
                <a:gd name="connsiteX17" fmla="*/ 726320 w 3619207"/>
                <a:gd name="connsiteY17" fmla="*/ 3118010 h 4054379"/>
                <a:gd name="connsiteX18" fmla="*/ 430228 w 3619207"/>
                <a:gd name="connsiteY18" fmla="*/ 3318307 h 4054379"/>
                <a:gd name="connsiteX19" fmla="*/ 151554 w 3619207"/>
                <a:gd name="connsiteY19" fmla="*/ 3466352 h 4054379"/>
                <a:gd name="connsiteX20" fmla="*/ 64468 w 3619207"/>
                <a:gd name="connsiteY20" fmla="*/ 3596981 h 4054379"/>
                <a:gd name="connsiteX21" fmla="*/ 12217 w 3619207"/>
                <a:gd name="connsiteY21" fmla="*/ 3823404 h 4054379"/>
                <a:gd name="connsiteX22" fmla="*/ 114751 w 3619207"/>
                <a:gd name="connsiteY22" fmla="*/ 4039081 h 4054379"/>
                <a:gd name="connsiteX23" fmla="*/ 1074663 w 3619207"/>
                <a:gd name="connsiteY23" fmla="*/ 4032410 h 4054379"/>
                <a:gd name="connsiteX24" fmla="*/ 1623303 w 3619207"/>
                <a:gd name="connsiteY24" fmla="*/ 3997575 h 4054379"/>
                <a:gd name="connsiteX25" fmla="*/ 2224194 w 3619207"/>
                <a:gd name="connsiteY25" fmla="*/ 3875655 h 4054379"/>
                <a:gd name="connsiteX26" fmla="*/ 2537703 w 3619207"/>
                <a:gd name="connsiteY26" fmla="*/ 3605690 h 4054379"/>
                <a:gd name="connsiteX27" fmla="*/ 3112468 w 3619207"/>
                <a:gd name="connsiteY27" fmla="*/ 3248638 h 4054379"/>
                <a:gd name="connsiteX28" fmla="*/ 3382434 w 3619207"/>
                <a:gd name="connsiteY28" fmla="*/ 2734832 h 4054379"/>
                <a:gd name="connsiteX29" fmla="*/ 3617566 w 3619207"/>
                <a:gd name="connsiteY29" fmla="*/ 2116524 h 4054379"/>
                <a:gd name="connsiteX30" fmla="*/ 3478228 w 3619207"/>
                <a:gd name="connsiteY30" fmla="*/ 1637552 h 4054379"/>
                <a:gd name="connsiteX31" fmla="*/ 3312766 w 3619207"/>
                <a:gd name="connsiteY31" fmla="*/ 1210832 h 4054379"/>
                <a:gd name="connsiteX32" fmla="*/ 3574023 w 3619207"/>
                <a:gd name="connsiteY32" fmla="*/ 827655 h 4054379"/>
                <a:gd name="connsiteX33" fmla="*/ 3495646 w 3619207"/>
                <a:gd name="connsiteY33" fmla="*/ 322558 h 4054379"/>
                <a:gd name="connsiteX34" fmla="*/ 3147303 w 3619207"/>
                <a:gd name="connsiteY34" fmla="*/ 87427 h 4054379"/>
                <a:gd name="connsiteX35" fmla="*/ 2398366 w 3619207"/>
                <a:gd name="connsiteY35" fmla="*/ 341 h 4054379"/>
                <a:gd name="connsiteX36" fmla="*/ 2093566 w 3619207"/>
                <a:gd name="connsiteY36" fmla="*/ 87427 h 4054379"/>
                <a:gd name="connsiteX0" fmla="*/ 2093566 w 3618850"/>
                <a:gd name="connsiteY0" fmla="*/ 87427 h 4054379"/>
                <a:gd name="connsiteX1" fmla="*/ 1666846 w 3618850"/>
                <a:gd name="connsiteY1" fmla="*/ 122261 h 4054379"/>
                <a:gd name="connsiteX2" fmla="*/ 1423006 w 3618850"/>
                <a:gd name="connsiteY2" fmla="*/ 200638 h 4054379"/>
                <a:gd name="connsiteX3" fmla="*/ 1083371 w 3618850"/>
                <a:gd name="connsiteY3" fmla="*/ 305141 h 4054379"/>
                <a:gd name="connsiteX4" fmla="*/ 900491 w 3618850"/>
                <a:gd name="connsiteY4" fmla="*/ 575107 h 4054379"/>
                <a:gd name="connsiteX5" fmla="*/ 900491 w 3618850"/>
                <a:gd name="connsiteY5" fmla="*/ 879907 h 4054379"/>
                <a:gd name="connsiteX6" fmla="*/ 856948 w 3618850"/>
                <a:gd name="connsiteY6" fmla="*/ 1263084 h 4054379"/>
                <a:gd name="connsiteX7" fmla="*/ 769863 w 3618850"/>
                <a:gd name="connsiteY7" fmla="*/ 1332752 h 4054379"/>
                <a:gd name="connsiteX8" fmla="*/ 560857 w 3618850"/>
                <a:gd name="connsiteY8" fmla="*/ 1393712 h 4054379"/>
                <a:gd name="connsiteX9" fmla="*/ 430228 w 3618850"/>
                <a:gd name="connsiteY9" fmla="*/ 1524341 h 4054379"/>
                <a:gd name="connsiteX10" fmla="*/ 360560 w 3618850"/>
                <a:gd name="connsiteY10" fmla="*/ 1715930 h 4054379"/>
                <a:gd name="connsiteX11" fmla="*/ 404103 w 3618850"/>
                <a:gd name="connsiteY11" fmla="*/ 2064272 h 4054379"/>
                <a:gd name="connsiteX12" fmla="*/ 491188 w 3618850"/>
                <a:gd name="connsiteY12" fmla="*/ 2203610 h 4054379"/>
                <a:gd name="connsiteX13" fmla="*/ 813406 w 3618850"/>
                <a:gd name="connsiteY13" fmla="*/ 2395198 h 4054379"/>
                <a:gd name="connsiteX14" fmla="*/ 996286 w 3618850"/>
                <a:gd name="connsiteY14" fmla="*/ 2560661 h 4054379"/>
                <a:gd name="connsiteX15" fmla="*/ 1031120 w 3618850"/>
                <a:gd name="connsiteY15" fmla="*/ 2708707 h 4054379"/>
                <a:gd name="connsiteX16" fmla="*/ 1013703 w 3618850"/>
                <a:gd name="connsiteY16" fmla="*/ 2865461 h 4054379"/>
                <a:gd name="connsiteX17" fmla="*/ 726320 w 3618850"/>
                <a:gd name="connsiteY17" fmla="*/ 3118010 h 4054379"/>
                <a:gd name="connsiteX18" fmla="*/ 430228 w 3618850"/>
                <a:gd name="connsiteY18" fmla="*/ 3318307 h 4054379"/>
                <a:gd name="connsiteX19" fmla="*/ 151554 w 3618850"/>
                <a:gd name="connsiteY19" fmla="*/ 3466352 h 4054379"/>
                <a:gd name="connsiteX20" fmla="*/ 64468 w 3618850"/>
                <a:gd name="connsiteY20" fmla="*/ 3596981 h 4054379"/>
                <a:gd name="connsiteX21" fmla="*/ 12217 w 3618850"/>
                <a:gd name="connsiteY21" fmla="*/ 3823404 h 4054379"/>
                <a:gd name="connsiteX22" fmla="*/ 114751 w 3618850"/>
                <a:gd name="connsiteY22" fmla="*/ 4039081 h 4054379"/>
                <a:gd name="connsiteX23" fmla="*/ 1074663 w 3618850"/>
                <a:gd name="connsiteY23" fmla="*/ 4032410 h 4054379"/>
                <a:gd name="connsiteX24" fmla="*/ 1623303 w 3618850"/>
                <a:gd name="connsiteY24" fmla="*/ 3997575 h 4054379"/>
                <a:gd name="connsiteX25" fmla="*/ 2224194 w 3618850"/>
                <a:gd name="connsiteY25" fmla="*/ 3875655 h 4054379"/>
                <a:gd name="connsiteX26" fmla="*/ 2537703 w 3618850"/>
                <a:gd name="connsiteY26" fmla="*/ 3605690 h 4054379"/>
                <a:gd name="connsiteX27" fmla="*/ 3112468 w 3618850"/>
                <a:gd name="connsiteY27" fmla="*/ 3248638 h 4054379"/>
                <a:gd name="connsiteX28" fmla="*/ 3382434 w 3618850"/>
                <a:gd name="connsiteY28" fmla="*/ 2734832 h 4054379"/>
                <a:gd name="connsiteX29" fmla="*/ 3617566 w 3618850"/>
                <a:gd name="connsiteY29" fmla="*/ 2116524 h 4054379"/>
                <a:gd name="connsiteX30" fmla="*/ 3478228 w 3618850"/>
                <a:gd name="connsiteY30" fmla="*/ 1637552 h 4054379"/>
                <a:gd name="connsiteX31" fmla="*/ 3512323 w 3618850"/>
                <a:gd name="connsiteY31" fmla="*/ 1219287 h 4054379"/>
                <a:gd name="connsiteX32" fmla="*/ 3574023 w 3618850"/>
                <a:gd name="connsiteY32" fmla="*/ 827655 h 4054379"/>
                <a:gd name="connsiteX33" fmla="*/ 3495646 w 3618850"/>
                <a:gd name="connsiteY33" fmla="*/ 322558 h 4054379"/>
                <a:gd name="connsiteX34" fmla="*/ 3147303 w 3618850"/>
                <a:gd name="connsiteY34" fmla="*/ 87427 h 4054379"/>
                <a:gd name="connsiteX35" fmla="*/ 2398366 w 3618850"/>
                <a:gd name="connsiteY35" fmla="*/ 341 h 4054379"/>
                <a:gd name="connsiteX36" fmla="*/ 2093566 w 3618850"/>
                <a:gd name="connsiteY36" fmla="*/ 87427 h 4054379"/>
                <a:gd name="connsiteX0" fmla="*/ 2093566 w 3715411"/>
                <a:gd name="connsiteY0" fmla="*/ 87427 h 4054379"/>
                <a:gd name="connsiteX1" fmla="*/ 1666846 w 3715411"/>
                <a:gd name="connsiteY1" fmla="*/ 122261 h 4054379"/>
                <a:gd name="connsiteX2" fmla="*/ 1423006 w 3715411"/>
                <a:gd name="connsiteY2" fmla="*/ 200638 h 4054379"/>
                <a:gd name="connsiteX3" fmla="*/ 1083371 w 3715411"/>
                <a:gd name="connsiteY3" fmla="*/ 305141 h 4054379"/>
                <a:gd name="connsiteX4" fmla="*/ 900491 w 3715411"/>
                <a:gd name="connsiteY4" fmla="*/ 575107 h 4054379"/>
                <a:gd name="connsiteX5" fmla="*/ 900491 w 3715411"/>
                <a:gd name="connsiteY5" fmla="*/ 879907 h 4054379"/>
                <a:gd name="connsiteX6" fmla="*/ 856948 w 3715411"/>
                <a:gd name="connsiteY6" fmla="*/ 1263084 h 4054379"/>
                <a:gd name="connsiteX7" fmla="*/ 769863 w 3715411"/>
                <a:gd name="connsiteY7" fmla="*/ 1332752 h 4054379"/>
                <a:gd name="connsiteX8" fmla="*/ 560857 w 3715411"/>
                <a:gd name="connsiteY8" fmla="*/ 1393712 h 4054379"/>
                <a:gd name="connsiteX9" fmla="*/ 430228 w 3715411"/>
                <a:gd name="connsiteY9" fmla="*/ 1524341 h 4054379"/>
                <a:gd name="connsiteX10" fmla="*/ 360560 w 3715411"/>
                <a:gd name="connsiteY10" fmla="*/ 1715930 h 4054379"/>
                <a:gd name="connsiteX11" fmla="*/ 404103 w 3715411"/>
                <a:gd name="connsiteY11" fmla="*/ 2064272 h 4054379"/>
                <a:gd name="connsiteX12" fmla="*/ 491188 w 3715411"/>
                <a:gd name="connsiteY12" fmla="*/ 2203610 h 4054379"/>
                <a:gd name="connsiteX13" fmla="*/ 813406 w 3715411"/>
                <a:gd name="connsiteY13" fmla="*/ 2395198 h 4054379"/>
                <a:gd name="connsiteX14" fmla="*/ 996286 w 3715411"/>
                <a:gd name="connsiteY14" fmla="*/ 2560661 h 4054379"/>
                <a:gd name="connsiteX15" fmla="*/ 1031120 w 3715411"/>
                <a:gd name="connsiteY15" fmla="*/ 2708707 h 4054379"/>
                <a:gd name="connsiteX16" fmla="*/ 1013703 w 3715411"/>
                <a:gd name="connsiteY16" fmla="*/ 2865461 h 4054379"/>
                <a:gd name="connsiteX17" fmla="*/ 726320 w 3715411"/>
                <a:gd name="connsiteY17" fmla="*/ 3118010 h 4054379"/>
                <a:gd name="connsiteX18" fmla="*/ 430228 w 3715411"/>
                <a:gd name="connsiteY18" fmla="*/ 3318307 h 4054379"/>
                <a:gd name="connsiteX19" fmla="*/ 151554 w 3715411"/>
                <a:gd name="connsiteY19" fmla="*/ 3466352 h 4054379"/>
                <a:gd name="connsiteX20" fmla="*/ 64468 w 3715411"/>
                <a:gd name="connsiteY20" fmla="*/ 3596981 h 4054379"/>
                <a:gd name="connsiteX21" fmla="*/ 12217 w 3715411"/>
                <a:gd name="connsiteY21" fmla="*/ 3823404 h 4054379"/>
                <a:gd name="connsiteX22" fmla="*/ 114751 w 3715411"/>
                <a:gd name="connsiteY22" fmla="*/ 4039081 h 4054379"/>
                <a:gd name="connsiteX23" fmla="*/ 1074663 w 3715411"/>
                <a:gd name="connsiteY23" fmla="*/ 4032410 h 4054379"/>
                <a:gd name="connsiteX24" fmla="*/ 1623303 w 3715411"/>
                <a:gd name="connsiteY24" fmla="*/ 3997575 h 4054379"/>
                <a:gd name="connsiteX25" fmla="*/ 2224194 w 3715411"/>
                <a:gd name="connsiteY25" fmla="*/ 3875655 h 4054379"/>
                <a:gd name="connsiteX26" fmla="*/ 2537703 w 3715411"/>
                <a:gd name="connsiteY26" fmla="*/ 3605690 h 4054379"/>
                <a:gd name="connsiteX27" fmla="*/ 3112468 w 3715411"/>
                <a:gd name="connsiteY27" fmla="*/ 3248638 h 4054379"/>
                <a:gd name="connsiteX28" fmla="*/ 3382434 w 3715411"/>
                <a:gd name="connsiteY28" fmla="*/ 2734832 h 4054379"/>
                <a:gd name="connsiteX29" fmla="*/ 3617566 w 3715411"/>
                <a:gd name="connsiteY29" fmla="*/ 2116524 h 4054379"/>
                <a:gd name="connsiteX30" fmla="*/ 3478228 w 3715411"/>
                <a:gd name="connsiteY30" fmla="*/ 1637552 h 4054379"/>
                <a:gd name="connsiteX31" fmla="*/ 3512323 w 3715411"/>
                <a:gd name="connsiteY31" fmla="*/ 1219287 h 4054379"/>
                <a:gd name="connsiteX32" fmla="*/ 3715377 w 3715411"/>
                <a:gd name="connsiteY32" fmla="*/ 785386 h 4054379"/>
                <a:gd name="connsiteX33" fmla="*/ 3495646 w 3715411"/>
                <a:gd name="connsiteY33" fmla="*/ 322558 h 4054379"/>
                <a:gd name="connsiteX34" fmla="*/ 3147303 w 3715411"/>
                <a:gd name="connsiteY34" fmla="*/ 87427 h 4054379"/>
                <a:gd name="connsiteX35" fmla="*/ 2398366 w 3715411"/>
                <a:gd name="connsiteY35" fmla="*/ 341 h 4054379"/>
                <a:gd name="connsiteX36" fmla="*/ 2093566 w 3715411"/>
                <a:gd name="connsiteY36" fmla="*/ 87427 h 4054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3715411" h="4054379">
                  <a:moveTo>
                    <a:pt x="2093566" y="87427"/>
                  </a:moveTo>
                  <a:cubicBezTo>
                    <a:pt x="1971646" y="107747"/>
                    <a:pt x="1778606" y="103393"/>
                    <a:pt x="1666846" y="122261"/>
                  </a:cubicBezTo>
                  <a:cubicBezTo>
                    <a:pt x="1555086" y="141129"/>
                    <a:pt x="1423006" y="200638"/>
                    <a:pt x="1423006" y="200638"/>
                  </a:cubicBezTo>
                  <a:cubicBezTo>
                    <a:pt x="1325760" y="231118"/>
                    <a:pt x="1170457" y="242729"/>
                    <a:pt x="1083371" y="305141"/>
                  </a:cubicBezTo>
                  <a:cubicBezTo>
                    <a:pt x="996285" y="367553"/>
                    <a:pt x="930971" y="479313"/>
                    <a:pt x="900491" y="575107"/>
                  </a:cubicBezTo>
                  <a:cubicBezTo>
                    <a:pt x="870011" y="670901"/>
                    <a:pt x="907748" y="765244"/>
                    <a:pt x="900491" y="879907"/>
                  </a:cubicBezTo>
                  <a:cubicBezTo>
                    <a:pt x="893234" y="994570"/>
                    <a:pt x="878719" y="1187610"/>
                    <a:pt x="856948" y="1263084"/>
                  </a:cubicBezTo>
                  <a:cubicBezTo>
                    <a:pt x="835177" y="1338558"/>
                    <a:pt x="819211" y="1310981"/>
                    <a:pt x="769863" y="1332752"/>
                  </a:cubicBezTo>
                  <a:cubicBezTo>
                    <a:pt x="720515" y="1354523"/>
                    <a:pt x="617463" y="1361781"/>
                    <a:pt x="560857" y="1393712"/>
                  </a:cubicBezTo>
                  <a:cubicBezTo>
                    <a:pt x="504251" y="1425643"/>
                    <a:pt x="463611" y="1470638"/>
                    <a:pt x="430228" y="1524341"/>
                  </a:cubicBezTo>
                  <a:cubicBezTo>
                    <a:pt x="396845" y="1578044"/>
                    <a:pt x="364914" y="1625942"/>
                    <a:pt x="360560" y="1715930"/>
                  </a:cubicBezTo>
                  <a:cubicBezTo>
                    <a:pt x="356206" y="1805919"/>
                    <a:pt x="382332" y="1982992"/>
                    <a:pt x="404103" y="2064272"/>
                  </a:cubicBezTo>
                  <a:cubicBezTo>
                    <a:pt x="425874" y="2145552"/>
                    <a:pt x="422971" y="2148456"/>
                    <a:pt x="491188" y="2203610"/>
                  </a:cubicBezTo>
                  <a:cubicBezTo>
                    <a:pt x="559405" y="2258764"/>
                    <a:pt x="729223" y="2335690"/>
                    <a:pt x="813406" y="2395198"/>
                  </a:cubicBezTo>
                  <a:cubicBezTo>
                    <a:pt x="897589" y="2454706"/>
                    <a:pt x="960000" y="2508410"/>
                    <a:pt x="996286" y="2560661"/>
                  </a:cubicBezTo>
                  <a:cubicBezTo>
                    <a:pt x="1032572" y="2612912"/>
                    <a:pt x="1028217" y="2657907"/>
                    <a:pt x="1031120" y="2708707"/>
                  </a:cubicBezTo>
                  <a:cubicBezTo>
                    <a:pt x="1034023" y="2759507"/>
                    <a:pt x="1064503" y="2797244"/>
                    <a:pt x="1013703" y="2865461"/>
                  </a:cubicBezTo>
                  <a:cubicBezTo>
                    <a:pt x="962903" y="2933678"/>
                    <a:pt x="823566" y="3042536"/>
                    <a:pt x="726320" y="3118010"/>
                  </a:cubicBezTo>
                  <a:cubicBezTo>
                    <a:pt x="629074" y="3193484"/>
                    <a:pt x="526022" y="3260250"/>
                    <a:pt x="430228" y="3318307"/>
                  </a:cubicBezTo>
                  <a:cubicBezTo>
                    <a:pt x="334434" y="3376364"/>
                    <a:pt x="212514" y="3419906"/>
                    <a:pt x="151554" y="3466352"/>
                  </a:cubicBezTo>
                  <a:cubicBezTo>
                    <a:pt x="90594" y="3512798"/>
                    <a:pt x="87691" y="3537472"/>
                    <a:pt x="64468" y="3596981"/>
                  </a:cubicBezTo>
                  <a:cubicBezTo>
                    <a:pt x="41245" y="3656490"/>
                    <a:pt x="3837" y="3749721"/>
                    <a:pt x="12217" y="3823404"/>
                  </a:cubicBezTo>
                  <a:cubicBezTo>
                    <a:pt x="20597" y="3897087"/>
                    <a:pt x="-62323" y="4004247"/>
                    <a:pt x="114751" y="4039081"/>
                  </a:cubicBezTo>
                  <a:cubicBezTo>
                    <a:pt x="291825" y="4073915"/>
                    <a:pt x="823238" y="4039328"/>
                    <a:pt x="1074663" y="4032410"/>
                  </a:cubicBezTo>
                  <a:cubicBezTo>
                    <a:pt x="1326088" y="4025492"/>
                    <a:pt x="1431715" y="4023701"/>
                    <a:pt x="1623303" y="3997575"/>
                  </a:cubicBezTo>
                  <a:cubicBezTo>
                    <a:pt x="1814891" y="3971449"/>
                    <a:pt x="2071794" y="3940969"/>
                    <a:pt x="2224194" y="3875655"/>
                  </a:cubicBezTo>
                  <a:cubicBezTo>
                    <a:pt x="2376594" y="3810341"/>
                    <a:pt x="2389657" y="3710193"/>
                    <a:pt x="2537703" y="3605690"/>
                  </a:cubicBezTo>
                  <a:cubicBezTo>
                    <a:pt x="2685749" y="3501187"/>
                    <a:pt x="2971679" y="3393781"/>
                    <a:pt x="3112468" y="3248638"/>
                  </a:cubicBezTo>
                  <a:cubicBezTo>
                    <a:pt x="3253257" y="3103495"/>
                    <a:pt x="3298251" y="2923518"/>
                    <a:pt x="3382434" y="2734832"/>
                  </a:cubicBezTo>
                  <a:cubicBezTo>
                    <a:pt x="3466617" y="2546146"/>
                    <a:pt x="3601600" y="2299404"/>
                    <a:pt x="3617566" y="2116524"/>
                  </a:cubicBezTo>
                  <a:cubicBezTo>
                    <a:pt x="3633532" y="1933644"/>
                    <a:pt x="3495769" y="1787092"/>
                    <a:pt x="3478228" y="1637552"/>
                  </a:cubicBezTo>
                  <a:cubicBezTo>
                    <a:pt x="3460688" y="1488013"/>
                    <a:pt x="3472798" y="1361315"/>
                    <a:pt x="3512323" y="1219287"/>
                  </a:cubicBezTo>
                  <a:cubicBezTo>
                    <a:pt x="3551848" y="1077259"/>
                    <a:pt x="3718156" y="934841"/>
                    <a:pt x="3715377" y="785386"/>
                  </a:cubicBezTo>
                  <a:cubicBezTo>
                    <a:pt x="3712598" y="635931"/>
                    <a:pt x="3590325" y="438885"/>
                    <a:pt x="3495646" y="322558"/>
                  </a:cubicBezTo>
                  <a:cubicBezTo>
                    <a:pt x="3400967" y="206231"/>
                    <a:pt x="3330183" y="141130"/>
                    <a:pt x="3147303" y="87427"/>
                  </a:cubicBezTo>
                  <a:cubicBezTo>
                    <a:pt x="2964423" y="33724"/>
                    <a:pt x="2571086" y="-4013"/>
                    <a:pt x="2398366" y="341"/>
                  </a:cubicBezTo>
                  <a:cubicBezTo>
                    <a:pt x="2225646" y="4695"/>
                    <a:pt x="2215486" y="67107"/>
                    <a:pt x="2093566" y="87427"/>
                  </a:cubicBezTo>
                  <a:close/>
                </a:path>
              </a:pathLst>
            </a:cu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3C2930C-9841-4384-A6F7-1099148C4B61}"/>
                </a:ext>
              </a:extLst>
            </p:cNvPr>
            <p:cNvSpPr/>
            <p:nvPr/>
          </p:nvSpPr>
          <p:spPr>
            <a:xfrm>
              <a:off x="3928279" y="1264432"/>
              <a:ext cx="2470662" cy="3062792"/>
            </a:xfrm>
            <a:custGeom>
              <a:avLst/>
              <a:gdLst>
                <a:gd name="connsiteX0" fmla="*/ 0 w 2796880"/>
                <a:gd name="connsiteY0" fmla="*/ 3666309 h 3666309"/>
                <a:gd name="connsiteX1" fmla="*/ 1018903 w 2796880"/>
                <a:gd name="connsiteY1" fmla="*/ 3483429 h 3666309"/>
                <a:gd name="connsiteX2" fmla="*/ 1820091 w 2796880"/>
                <a:gd name="connsiteY2" fmla="*/ 3204755 h 3666309"/>
                <a:gd name="connsiteX3" fmla="*/ 2386149 w 2796880"/>
                <a:gd name="connsiteY3" fmla="*/ 2647406 h 3666309"/>
                <a:gd name="connsiteX4" fmla="*/ 2717074 w 2796880"/>
                <a:gd name="connsiteY4" fmla="*/ 1933303 h 3666309"/>
                <a:gd name="connsiteX5" fmla="*/ 2786743 w 2796880"/>
                <a:gd name="connsiteY5" fmla="*/ 1314995 h 3666309"/>
                <a:gd name="connsiteX6" fmla="*/ 2551611 w 2796880"/>
                <a:gd name="connsiteY6" fmla="*/ 766355 h 3666309"/>
                <a:gd name="connsiteX7" fmla="*/ 1837509 w 2796880"/>
                <a:gd name="connsiteY7" fmla="*/ 365760 h 3666309"/>
                <a:gd name="connsiteX8" fmla="*/ 1419497 w 2796880"/>
                <a:gd name="connsiteY8" fmla="*/ 313509 h 3666309"/>
                <a:gd name="connsiteX9" fmla="*/ 1210491 w 2796880"/>
                <a:gd name="connsiteY9" fmla="*/ 156755 h 3666309"/>
                <a:gd name="connsiteX10" fmla="*/ 1140823 w 2796880"/>
                <a:gd name="connsiteY10" fmla="*/ 0 h 3666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96880" h="3666309">
                  <a:moveTo>
                    <a:pt x="0" y="3666309"/>
                  </a:moveTo>
                  <a:cubicBezTo>
                    <a:pt x="357777" y="3613332"/>
                    <a:pt x="715555" y="3560355"/>
                    <a:pt x="1018903" y="3483429"/>
                  </a:cubicBezTo>
                  <a:cubicBezTo>
                    <a:pt x="1322251" y="3406503"/>
                    <a:pt x="1592217" y="3344092"/>
                    <a:pt x="1820091" y="3204755"/>
                  </a:cubicBezTo>
                  <a:cubicBezTo>
                    <a:pt x="2047965" y="3065418"/>
                    <a:pt x="2236652" y="2859315"/>
                    <a:pt x="2386149" y="2647406"/>
                  </a:cubicBezTo>
                  <a:cubicBezTo>
                    <a:pt x="2535646" y="2435497"/>
                    <a:pt x="2650308" y="2155371"/>
                    <a:pt x="2717074" y="1933303"/>
                  </a:cubicBezTo>
                  <a:cubicBezTo>
                    <a:pt x="2783840" y="1711234"/>
                    <a:pt x="2814320" y="1509486"/>
                    <a:pt x="2786743" y="1314995"/>
                  </a:cubicBezTo>
                  <a:cubicBezTo>
                    <a:pt x="2759166" y="1120504"/>
                    <a:pt x="2709817" y="924561"/>
                    <a:pt x="2551611" y="766355"/>
                  </a:cubicBezTo>
                  <a:cubicBezTo>
                    <a:pt x="2393405" y="608149"/>
                    <a:pt x="2026195" y="441234"/>
                    <a:pt x="1837509" y="365760"/>
                  </a:cubicBezTo>
                  <a:cubicBezTo>
                    <a:pt x="1648823" y="290286"/>
                    <a:pt x="1524000" y="348343"/>
                    <a:pt x="1419497" y="313509"/>
                  </a:cubicBezTo>
                  <a:cubicBezTo>
                    <a:pt x="1314994" y="278675"/>
                    <a:pt x="1256937" y="209006"/>
                    <a:pt x="1210491" y="156755"/>
                  </a:cubicBezTo>
                  <a:cubicBezTo>
                    <a:pt x="1164045" y="104504"/>
                    <a:pt x="1152434" y="52252"/>
                    <a:pt x="1140823" y="0"/>
                  </a:cubicBezTo>
                </a:path>
              </a:pathLst>
            </a:custGeom>
            <a:ln>
              <a:solidFill>
                <a:schemeClr val="accent1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BD9891C9-34F5-481D-AA44-7FA79998EBEB}"/>
                </a:ext>
              </a:extLst>
            </p:cNvPr>
            <p:cNvSpPr/>
            <p:nvPr/>
          </p:nvSpPr>
          <p:spPr>
            <a:xfrm>
              <a:off x="4428313" y="1373558"/>
              <a:ext cx="538498" cy="1498658"/>
            </a:xfrm>
            <a:custGeom>
              <a:avLst/>
              <a:gdLst>
                <a:gd name="connsiteX0" fmla="*/ 0 w 609600"/>
                <a:gd name="connsiteY0" fmla="*/ 1793966 h 1793966"/>
                <a:gd name="connsiteX1" fmla="*/ 435429 w 609600"/>
                <a:gd name="connsiteY1" fmla="*/ 1402080 h 1793966"/>
                <a:gd name="connsiteX2" fmla="*/ 531223 w 609600"/>
                <a:gd name="connsiteY2" fmla="*/ 940526 h 1793966"/>
                <a:gd name="connsiteX3" fmla="*/ 269966 w 609600"/>
                <a:gd name="connsiteY3" fmla="*/ 452846 h 1793966"/>
                <a:gd name="connsiteX4" fmla="*/ 261257 w 609600"/>
                <a:gd name="connsiteY4" fmla="*/ 174171 h 1793966"/>
                <a:gd name="connsiteX5" fmla="*/ 418012 w 609600"/>
                <a:gd name="connsiteY5" fmla="*/ 60960 h 1793966"/>
                <a:gd name="connsiteX6" fmla="*/ 609600 w 609600"/>
                <a:gd name="connsiteY6" fmla="*/ 0 h 1793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600" h="1793966">
                  <a:moveTo>
                    <a:pt x="0" y="1793966"/>
                  </a:moveTo>
                  <a:cubicBezTo>
                    <a:pt x="173446" y="1669143"/>
                    <a:pt x="346892" y="1544320"/>
                    <a:pt x="435429" y="1402080"/>
                  </a:cubicBezTo>
                  <a:cubicBezTo>
                    <a:pt x="523966" y="1259840"/>
                    <a:pt x="558800" y="1098732"/>
                    <a:pt x="531223" y="940526"/>
                  </a:cubicBezTo>
                  <a:cubicBezTo>
                    <a:pt x="503646" y="782320"/>
                    <a:pt x="314960" y="580572"/>
                    <a:pt x="269966" y="452846"/>
                  </a:cubicBezTo>
                  <a:cubicBezTo>
                    <a:pt x="224972" y="325120"/>
                    <a:pt x="236583" y="239485"/>
                    <a:pt x="261257" y="174171"/>
                  </a:cubicBezTo>
                  <a:cubicBezTo>
                    <a:pt x="285931" y="108857"/>
                    <a:pt x="359955" y="89988"/>
                    <a:pt x="418012" y="60960"/>
                  </a:cubicBezTo>
                  <a:cubicBezTo>
                    <a:pt x="476069" y="31931"/>
                    <a:pt x="542834" y="15965"/>
                    <a:pt x="609600" y="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64D09754-FF45-496B-B963-0F641EA504E6}"/>
                </a:ext>
              </a:extLst>
            </p:cNvPr>
            <p:cNvSpPr/>
            <p:nvPr/>
          </p:nvSpPr>
          <p:spPr>
            <a:xfrm>
              <a:off x="5236061" y="1577259"/>
              <a:ext cx="338485" cy="1374982"/>
            </a:xfrm>
            <a:custGeom>
              <a:avLst/>
              <a:gdLst>
                <a:gd name="connsiteX0" fmla="*/ 383177 w 383177"/>
                <a:gd name="connsiteY0" fmla="*/ 0 h 1645920"/>
                <a:gd name="connsiteX1" fmla="*/ 130629 w 383177"/>
                <a:gd name="connsiteY1" fmla="*/ 461555 h 1645920"/>
                <a:gd name="connsiteX2" fmla="*/ 60960 w 383177"/>
                <a:gd name="connsiteY2" fmla="*/ 896983 h 1645920"/>
                <a:gd name="connsiteX3" fmla="*/ 182880 w 383177"/>
                <a:gd name="connsiteY3" fmla="*/ 1245326 h 1645920"/>
                <a:gd name="connsiteX4" fmla="*/ 0 w 383177"/>
                <a:gd name="connsiteY4" fmla="*/ 1645920 h 1645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177" h="1645920">
                  <a:moveTo>
                    <a:pt x="383177" y="0"/>
                  </a:moveTo>
                  <a:cubicBezTo>
                    <a:pt x="283754" y="156029"/>
                    <a:pt x="184332" y="312058"/>
                    <a:pt x="130629" y="461555"/>
                  </a:cubicBezTo>
                  <a:cubicBezTo>
                    <a:pt x="76926" y="611052"/>
                    <a:pt x="52251" y="766355"/>
                    <a:pt x="60960" y="896983"/>
                  </a:cubicBezTo>
                  <a:cubicBezTo>
                    <a:pt x="69668" y="1027612"/>
                    <a:pt x="193040" y="1120503"/>
                    <a:pt x="182880" y="1245326"/>
                  </a:cubicBezTo>
                  <a:cubicBezTo>
                    <a:pt x="172720" y="1370149"/>
                    <a:pt x="86360" y="1508034"/>
                    <a:pt x="0" y="164592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C2104EAD-ACCE-4D1B-9B80-26151070F9BD}"/>
                </a:ext>
              </a:extLst>
            </p:cNvPr>
            <p:cNvSpPr/>
            <p:nvPr/>
          </p:nvSpPr>
          <p:spPr>
            <a:xfrm>
              <a:off x="6089964" y="1788235"/>
              <a:ext cx="753898" cy="110398"/>
            </a:xfrm>
            <a:custGeom>
              <a:avLst/>
              <a:gdLst>
                <a:gd name="connsiteX0" fmla="*/ 0 w 853440"/>
                <a:gd name="connsiteY0" fmla="*/ 43542 h 132152"/>
                <a:gd name="connsiteX1" fmla="*/ 400595 w 853440"/>
                <a:gd name="connsiteY1" fmla="*/ 69668 h 132152"/>
                <a:gd name="connsiteX2" fmla="*/ 670560 w 853440"/>
                <a:gd name="connsiteY2" fmla="*/ 130628 h 132152"/>
                <a:gd name="connsiteX3" fmla="*/ 853440 w 853440"/>
                <a:gd name="connsiteY3" fmla="*/ 0 h 132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3440" h="132152">
                  <a:moveTo>
                    <a:pt x="0" y="43542"/>
                  </a:moveTo>
                  <a:cubicBezTo>
                    <a:pt x="144417" y="49348"/>
                    <a:pt x="288835" y="55154"/>
                    <a:pt x="400595" y="69668"/>
                  </a:cubicBezTo>
                  <a:cubicBezTo>
                    <a:pt x="512355" y="84182"/>
                    <a:pt x="595086" y="142239"/>
                    <a:pt x="670560" y="130628"/>
                  </a:cubicBezTo>
                  <a:cubicBezTo>
                    <a:pt x="746034" y="119017"/>
                    <a:pt x="799737" y="59508"/>
                    <a:pt x="853440" y="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03FECCC-F547-4632-A124-B08F0855933C}"/>
                </a:ext>
              </a:extLst>
            </p:cNvPr>
            <p:cNvSpPr/>
            <p:nvPr/>
          </p:nvSpPr>
          <p:spPr>
            <a:xfrm>
              <a:off x="4689870" y="3345094"/>
              <a:ext cx="538498" cy="29838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CE4C7D31-5F10-470D-95B7-6CCA40DB4F8C}"/>
                </a:ext>
              </a:extLst>
            </p:cNvPr>
            <p:cNvSpPr/>
            <p:nvPr/>
          </p:nvSpPr>
          <p:spPr>
            <a:xfrm>
              <a:off x="5291071" y="3345094"/>
              <a:ext cx="538498" cy="29838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56F936F4-34A2-4354-AE79-F990479CB648}"/>
                </a:ext>
              </a:extLst>
            </p:cNvPr>
            <p:cNvSpPr/>
            <p:nvPr/>
          </p:nvSpPr>
          <p:spPr>
            <a:xfrm>
              <a:off x="5893849" y="3345094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4725590-8737-4AE7-87CB-A0CA97002BA8}"/>
                </a:ext>
              </a:extLst>
            </p:cNvPr>
            <p:cNvSpPr/>
            <p:nvPr/>
          </p:nvSpPr>
          <p:spPr>
            <a:xfrm>
              <a:off x="4689870" y="2991462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14BD57B-8D09-42C3-A53B-62B9C3F24445}"/>
                </a:ext>
              </a:extLst>
            </p:cNvPr>
            <p:cNvSpPr/>
            <p:nvPr/>
          </p:nvSpPr>
          <p:spPr>
            <a:xfrm>
              <a:off x="5291071" y="2991462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C85A9AE-2647-40E0-A622-DE17B095DD5D}"/>
                </a:ext>
              </a:extLst>
            </p:cNvPr>
            <p:cNvSpPr/>
            <p:nvPr/>
          </p:nvSpPr>
          <p:spPr>
            <a:xfrm>
              <a:off x="5893849" y="2991462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5D4F1C99-D907-4F45-BA07-A9CECE7E142A}"/>
                </a:ext>
              </a:extLst>
            </p:cNvPr>
            <p:cNvSpPr/>
            <p:nvPr/>
          </p:nvSpPr>
          <p:spPr>
            <a:xfrm>
              <a:off x="4689870" y="2613051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8C98FCEF-1DA8-4F05-B0EB-0D0BA673CE5D}"/>
                </a:ext>
              </a:extLst>
            </p:cNvPr>
            <p:cNvSpPr/>
            <p:nvPr/>
          </p:nvSpPr>
          <p:spPr>
            <a:xfrm>
              <a:off x="5291071" y="2613051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4DC85686-894C-4D6E-8B99-6AE65AB117F3}"/>
                </a:ext>
              </a:extLst>
            </p:cNvPr>
            <p:cNvSpPr/>
            <p:nvPr/>
          </p:nvSpPr>
          <p:spPr>
            <a:xfrm>
              <a:off x="5893849" y="2613051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E9E5EA3-ED44-4C6B-8EAB-A2BDA8F2558D}"/>
                </a:ext>
              </a:extLst>
            </p:cNvPr>
            <p:cNvSpPr/>
            <p:nvPr/>
          </p:nvSpPr>
          <p:spPr>
            <a:xfrm>
              <a:off x="5602849" y="1228972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5DCC7349-9B3F-450B-9594-6F269C083DAA}"/>
                </a:ext>
              </a:extLst>
            </p:cNvPr>
            <p:cNvSpPr/>
            <p:nvPr/>
          </p:nvSpPr>
          <p:spPr>
            <a:xfrm>
              <a:off x="4485048" y="2076376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A7B87A2-E5DE-4F1E-8244-96A8EC57B118}"/>
                </a:ext>
              </a:extLst>
            </p:cNvPr>
            <p:cNvSpPr/>
            <p:nvPr/>
          </p:nvSpPr>
          <p:spPr>
            <a:xfrm>
              <a:off x="5448245" y="2125460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84610BEF-D411-4360-94CA-D0A03CCF8B15}"/>
                </a:ext>
              </a:extLst>
            </p:cNvPr>
            <p:cNvSpPr/>
            <p:nvPr/>
          </p:nvSpPr>
          <p:spPr>
            <a:xfrm>
              <a:off x="6213708" y="1462227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A65C48EA-C908-40D0-B5A6-42B30E001661}"/>
                </a:ext>
              </a:extLst>
            </p:cNvPr>
            <p:cNvSpPr/>
            <p:nvPr/>
          </p:nvSpPr>
          <p:spPr>
            <a:xfrm>
              <a:off x="4485048" y="3913785"/>
              <a:ext cx="144000" cy="1440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dk1"/>
                </a:solidFill>
              </a:endParaRPr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B07CD1BA-BAA6-4F8B-8AC5-735E57FC021E}"/>
                </a:ext>
              </a:extLst>
            </p:cNvPr>
            <p:cNvSpPr/>
            <p:nvPr/>
          </p:nvSpPr>
          <p:spPr>
            <a:xfrm>
              <a:off x="5737114" y="3894494"/>
              <a:ext cx="144000" cy="1440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13825CAA-4CBE-48AA-8E1B-106F38C8FC76}"/>
                </a:ext>
              </a:extLst>
            </p:cNvPr>
            <p:cNvSpPr/>
            <p:nvPr/>
          </p:nvSpPr>
          <p:spPr>
            <a:xfrm>
              <a:off x="5249584" y="1333636"/>
              <a:ext cx="144000" cy="1440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dk1"/>
                </a:solidFill>
              </a:endParaRPr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1D10A8FB-C288-4561-8496-67F036646BA8}"/>
                </a:ext>
              </a:extLst>
            </p:cNvPr>
            <p:cNvSpPr/>
            <p:nvPr/>
          </p:nvSpPr>
          <p:spPr>
            <a:xfrm>
              <a:off x="5050255" y="1668152"/>
              <a:ext cx="144000" cy="1440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001180A8-DFFB-46A5-857C-ECAE4A40FEFC}"/>
                </a:ext>
              </a:extLst>
            </p:cNvPr>
            <p:cNvSpPr/>
            <p:nvPr/>
          </p:nvSpPr>
          <p:spPr>
            <a:xfrm>
              <a:off x="5202655" y="1820552"/>
              <a:ext cx="144000" cy="1440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48" name="Rectangle 47">
            <a:extLst>
              <a:ext uri="{FF2B5EF4-FFF2-40B4-BE49-F238E27FC236}">
                <a16:creationId xmlns:a16="http://schemas.microsoft.com/office/drawing/2014/main" id="{04636A1C-FB64-4318-8613-729911A2CC02}"/>
              </a:ext>
            </a:extLst>
          </p:cNvPr>
          <p:cNvSpPr/>
          <p:nvPr/>
        </p:nvSpPr>
        <p:spPr>
          <a:xfrm>
            <a:off x="9628698" y="5292436"/>
            <a:ext cx="231665" cy="1533307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47431F72-E228-415C-8239-58BB698306F2}"/>
              </a:ext>
            </a:extLst>
          </p:cNvPr>
          <p:cNvSpPr/>
          <p:nvPr/>
        </p:nvSpPr>
        <p:spPr>
          <a:xfrm>
            <a:off x="9634311" y="5595687"/>
            <a:ext cx="231665" cy="27091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118" name="Table 117">
            <a:extLst>
              <a:ext uri="{FF2B5EF4-FFF2-40B4-BE49-F238E27FC236}">
                <a16:creationId xmlns:a16="http://schemas.microsoft.com/office/drawing/2014/main" id="{6C111F5F-A9AD-461C-AE47-AD07F519F1A2}"/>
              </a:ext>
            </a:extLst>
          </p:cNvPr>
          <p:cNvGraphicFramePr>
            <a:graphicFrameLocks noGrp="1"/>
          </p:cNvGraphicFramePr>
          <p:nvPr/>
        </p:nvGraphicFramePr>
        <p:xfrm>
          <a:off x="8277225" y="429469"/>
          <a:ext cx="1538066" cy="228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9033">
                  <a:extLst>
                    <a:ext uri="{9D8B030D-6E8A-4147-A177-3AD203B41FA5}">
                      <a16:colId xmlns:a16="http://schemas.microsoft.com/office/drawing/2014/main" val="1294337786"/>
                    </a:ext>
                  </a:extLst>
                </a:gridCol>
                <a:gridCol w="769033">
                  <a:extLst>
                    <a:ext uri="{9D8B030D-6E8A-4147-A177-3AD203B41FA5}">
                      <a16:colId xmlns:a16="http://schemas.microsoft.com/office/drawing/2014/main" val="2005279972"/>
                    </a:ext>
                  </a:extLst>
                </a:gridCol>
              </a:tblGrid>
              <a:tr h="186890"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Map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Satellite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041495"/>
                  </a:ext>
                </a:extLst>
              </a:tr>
            </a:tbl>
          </a:graphicData>
        </a:graphic>
      </p:graphicFrame>
      <p:sp>
        <p:nvSpPr>
          <p:cNvPr id="126" name="Rectangle 125">
            <a:extLst>
              <a:ext uri="{FF2B5EF4-FFF2-40B4-BE49-F238E27FC236}">
                <a16:creationId xmlns:a16="http://schemas.microsoft.com/office/drawing/2014/main" id="{6451C4C1-D32A-4DBC-90A2-0A2C447479F6}"/>
              </a:ext>
            </a:extLst>
          </p:cNvPr>
          <p:cNvSpPr/>
          <p:nvPr/>
        </p:nvSpPr>
        <p:spPr>
          <a:xfrm>
            <a:off x="8272553" y="761317"/>
            <a:ext cx="1538164" cy="2360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50" dirty="0"/>
              <a:t>BMP Layers</a:t>
            </a:r>
          </a:p>
        </p:txBody>
      </p:sp>
      <p:sp>
        <p:nvSpPr>
          <p:cNvPr id="136" name="Isosceles Triangle 135">
            <a:extLst>
              <a:ext uri="{FF2B5EF4-FFF2-40B4-BE49-F238E27FC236}">
                <a16:creationId xmlns:a16="http://schemas.microsoft.com/office/drawing/2014/main" id="{3F5BC9F0-C2FC-48B7-AD34-11FD6A5DF9A0}"/>
              </a:ext>
            </a:extLst>
          </p:cNvPr>
          <p:cNvSpPr/>
          <p:nvPr/>
        </p:nvSpPr>
        <p:spPr>
          <a:xfrm rot="10800000">
            <a:off x="9680101" y="848164"/>
            <a:ext cx="80849" cy="66470"/>
          </a:xfrm>
          <a:prstGeom prst="triangl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400"/>
          </a:p>
        </p:txBody>
      </p:sp>
      <p:graphicFrame>
        <p:nvGraphicFramePr>
          <p:cNvPr id="51" name="Table 50">
            <a:extLst>
              <a:ext uri="{FF2B5EF4-FFF2-40B4-BE49-F238E27FC236}">
                <a16:creationId xmlns:a16="http://schemas.microsoft.com/office/drawing/2014/main" id="{070C9621-0048-4543-AD31-28AA9B469988}"/>
              </a:ext>
            </a:extLst>
          </p:cNvPr>
          <p:cNvGraphicFramePr>
            <a:graphicFrameLocks noGrp="1"/>
          </p:cNvGraphicFramePr>
          <p:nvPr/>
        </p:nvGraphicFramePr>
        <p:xfrm>
          <a:off x="8275836" y="997386"/>
          <a:ext cx="1530386" cy="1196408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439545">
                  <a:extLst>
                    <a:ext uri="{9D8B030D-6E8A-4147-A177-3AD203B41FA5}">
                      <a16:colId xmlns:a16="http://schemas.microsoft.com/office/drawing/2014/main" val="2586563298"/>
                    </a:ext>
                  </a:extLst>
                </a:gridCol>
                <a:gridCol w="1090841">
                  <a:extLst>
                    <a:ext uri="{9D8B030D-6E8A-4147-A177-3AD203B41FA5}">
                      <a16:colId xmlns:a16="http://schemas.microsoft.com/office/drawing/2014/main" val="1007114525"/>
                    </a:ext>
                  </a:extLst>
                </a:gridCol>
              </a:tblGrid>
              <a:tr h="299102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900" dirty="0">
                          <a:sym typeface="Wingdings 2" panose="05020102010507070707" pitchFamily="18" charset="2"/>
                        </a:rPr>
                        <a:t></a:t>
                      </a:r>
                      <a:endParaRPr lang="en-CA" sz="9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900" dirty="0"/>
                        <a:t>            BMP type 1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9325452"/>
                  </a:ext>
                </a:extLst>
              </a:tr>
              <a:tr h="299102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900" dirty="0">
                          <a:sym typeface="Wingdings 2" panose="05020102010507070707" pitchFamily="18" charset="2"/>
                        </a:rPr>
                        <a:t></a:t>
                      </a:r>
                      <a:endParaRPr lang="en-CA" sz="9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900" dirty="0"/>
                        <a:t>            BMP type 2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7138308"/>
                  </a:ext>
                </a:extLst>
              </a:tr>
              <a:tr h="299102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900" dirty="0">
                          <a:sym typeface="Wingdings 2" panose="05020102010507070707" pitchFamily="18" charset="2"/>
                        </a:rPr>
                        <a:t></a:t>
                      </a:r>
                      <a:endParaRPr lang="en-CA" sz="9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900" dirty="0"/>
                        <a:t>            BMP type 3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98218344"/>
                  </a:ext>
                </a:extLst>
              </a:tr>
              <a:tr h="299102">
                <a:tc>
                  <a:txBody>
                    <a:bodyPr/>
                    <a:lstStyle/>
                    <a:p>
                      <a:pPr algn="l"/>
                      <a:endParaRPr lang="en-CA" sz="9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900" dirty="0"/>
                        <a:t>…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1938830"/>
                  </a:ext>
                </a:extLst>
              </a:tr>
            </a:tbl>
          </a:graphicData>
        </a:graphic>
      </p:graphicFrame>
      <p:grpSp>
        <p:nvGrpSpPr>
          <p:cNvPr id="72" name="Group 71">
            <a:extLst>
              <a:ext uri="{FF2B5EF4-FFF2-40B4-BE49-F238E27FC236}">
                <a16:creationId xmlns:a16="http://schemas.microsoft.com/office/drawing/2014/main" id="{8A796DD4-2A7A-4F6F-A4B5-0655ED15DEE8}"/>
              </a:ext>
            </a:extLst>
          </p:cNvPr>
          <p:cNvGrpSpPr/>
          <p:nvPr/>
        </p:nvGrpSpPr>
        <p:grpSpPr>
          <a:xfrm>
            <a:off x="7236866" y="429468"/>
            <a:ext cx="886139" cy="205439"/>
            <a:chOff x="6600136" y="1807232"/>
            <a:chExt cx="1670074" cy="445057"/>
          </a:xfrm>
        </p:grpSpPr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79BDE6E0-9016-4696-97BB-586CB703E5FC}"/>
                </a:ext>
              </a:extLst>
            </p:cNvPr>
            <p:cNvSpPr/>
            <p:nvPr/>
          </p:nvSpPr>
          <p:spPr>
            <a:xfrm>
              <a:off x="6600136" y="1807232"/>
              <a:ext cx="1670074" cy="44505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900" dirty="0"/>
                <a:t>Legend</a:t>
              </a:r>
            </a:p>
          </p:txBody>
        </p:sp>
        <p:sp>
          <p:nvSpPr>
            <p:cNvPr id="74" name="Isosceles Triangle 73">
              <a:extLst>
                <a:ext uri="{FF2B5EF4-FFF2-40B4-BE49-F238E27FC236}">
                  <a16:creationId xmlns:a16="http://schemas.microsoft.com/office/drawing/2014/main" id="{FB7B505F-B669-4EDA-9E54-A5EC7C25D283}"/>
                </a:ext>
              </a:extLst>
            </p:cNvPr>
            <p:cNvSpPr/>
            <p:nvPr/>
          </p:nvSpPr>
          <p:spPr>
            <a:xfrm rot="10800000">
              <a:off x="7958571" y="1950338"/>
              <a:ext cx="144000" cy="143999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400"/>
            </a:p>
          </p:txBody>
        </p:sp>
      </p:grpSp>
      <p:sp>
        <p:nvSpPr>
          <p:cNvPr id="75" name="Rectangle 74">
            <a:extLst>
              <a:ext uri="{FF2B5EF4-FFF2-40B4-BE49-F238E27FC236}">
                <a16:creationId xmlns:a16="http://schemas.microsoft.com/office/drawing/2014/main" id="{8D244BDB-C67E-4C5B-8122-C79F58FBD68F}"/>
              </a:ext>
            </a:extLst>
          </p:cNvPr>
          <p:cNvSpPr/>
          <p:nvPr/>
        </p:nvSpPr>
        <p:spPr>
          <a:xfrm>
            <a:off x="8763770" y="1045626"/>
            <a:ext cx="252000" cy="1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28ED91F1-551C-4379-816A-335C1367C215}"/>
              </a:ext>
            </a:extLst>
          </p:cNvPr>
          <p:cNvSpPr/>
          <p:nvPr/>
        </p:nvSpPr>
        <p:spPr>
          <a:xfrm>
            <a:off x="8763770" y="1363128"/>
            <a:ext cx="252000" cy="180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D74E4AF3-DBB8-4F73-82DB-E9B53B5F5132}"/>
              </a:ext>
            </a:extLst>
          </p:cNvPr>
          <p:cNvSpPr/>
          <p:nvPr/>
        </p:nvSpPr>
        <p:spPr>
          <a:xfrm>
            <a:off x="8835770" y="1652461"/>
            <a:ext cx="144000" cy="1440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3251F3A1-741A-419B-811F-B73A795121D0}"/>
              </a:ext>
            </a:extLst>
          </p:cNvPr>
          <p:cNvSpPr/>
          <p:nvPr/>
        </p:nvSpPr>
        <p:spPr>
          <a:xfrm>
            <a:off x="9975274" y="6523688"/>
            <a:ext cx="2095626" cy="21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dirty="0"/>
              <a:t>Report </a:t>
            </a:r>
            <a:r>
              <a:rPr lang="en-CA" sz="1200" baseline="30000" dirty="0"/>
              <a:t>(?)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467A0F97-360B-4D7D-B099-488899F333F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3409E26F-D09E-4299-B816-F4FA2F9A8422}"/>
              </a:ext>
            </a:extLst>
          </p:cNvPr>
          <p:cNvGrpSpPr/>
          <p:nvPr/>
        </p:nvGrpSpPr>
        <p:grpSpPr>
          <a:xfrm>
            <a:off x="2362292" y="1401298"/>
            <a:ext cx="3700709" cy="1239492"/>
            <a:chOff x="2393071" y="973851"/>
            <a:chExt cx="3700709" cy="1239492"/>
          </a:xfrm>
        </p:grpSpPr>
        <p:sp>
          <p:nvSpPr>
            <p:cNvPr id="84" name="Speech Bubble: Rectangle 83">
              <a:extLst>
                <a:ext uri="{FF2B5EF4-FFF2-40B4-BE49-F238E27FC236}">
                  <a16:creationId xmlns:a16="http://schemas.microsoft.com/office/drawing/2014/main" id="{2A3A5FBE-101E-49B3-A737-64665F7E8794}"/>
                </a:ext>
              </a:extLst>
            </p:cNvPr>
            <p:cNvSpPr/>
            <p:nvPr/>
          </p:nvSpPr>
          <p:spPr>
            <a:xfrm rot="5400000">
              <a:off x="3623680" y="-256758"/>
              <a:ext cx="1239492" cy="3700709"/>
            </a:xfrm>
            <a:prstGeom prst="wedgeRectCallout">
              <a:avLst>
                <a:gd name="adj1" fmla="val -22507"/>
                <a:gd name="adj2" fmla="val 56439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t" anchorCtr="0"/>
            <a:lstStyle/>
            <a:p>
              <a:r>
                <a:rPr lang="en-CA" sz="1200" dirty="0"/>
                <a:t>BMP selection overview tool summarizes selected BMP(s) in each LSD or Parcel and their cost(s) and effectiveness</a:t>
              </a:r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45BA79F2-1BA1-4735-8888-C261F57C2CF3}"/>
                </a:ext>
              </a:extLst>
            </p:cNvPr>
            <p:cNvSpPr/>
            <p:nvPr/>
          </p:nvSpPr>
          <p:spPr>
            <a:xfrm>
              <a:off x="4043849" y="1866768"/>
              <a:ext cx="738139" cy="259165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100" dirty="0"/>
                <a:t>Dismiss</a:t>
              </a:r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F72EAACF-54A7-41AD-AA7A-4E45CD196656}"/>
                </a:ext>
              </a:extLst>
            </p:cNvPr>
            <p:cNvSpPr/>
            <p:nvPr/>
          </p:nvSpPr>
          <p:spPr>
            <a:xfrm>
              <a:off x="4886068" y="1867516"/>
              <a:ext cx="1186075" cy="259165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050" dirty="0"/>
                <a:t>Never show again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359571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A698550-FB6C-4999-9E14-EED704ECF00C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1998" cy="685102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90801">
                  <a:extLst>
                    <a:ext uri="{9D8B030D-6E8A-4147-A177-3AD203B41FA5}">
                      <a16:colId xmlns:a16="http://schemas.microsoft.com/office/drawing/2014/main" val="2745701971"/>
                    </a:ext>
                  </a:extLst>
                </a:gridCol>
                <a:gridCol w="7776144">
                  <a:extLst>
                    <a:ext uri="{9D8B030D-6E8A-4147-A177-3AD203B41FA5}">
                      <a16:colId xmlns:a16="http://schemas.microsoft.com/office/drawing/2014/main" val="3724013289"/>
                    </a:ext>
                  </a:extLst>
                </a:gridCol>
                <a:gridCol w="2325053">
                  <a:extLst>
                    <a:ext uri="{9D8B030D-6E8A-4147-A177-3AD203B41FA5}">
                      <a16:colId xmlns:a16="http://schemas.microsoft.com/office/drawing/2014/main" val="1431369543"/>
                    </a:ext>
                  </a:extLst>
                </a:gridCol>
              </a:tblGrid>
              <a:tr h="350982">
                <a:tc gridSpan="3">
                  <a:txBody>
                    <a:bodyPr/>
                    <a:lstStyle/>
                    <a:p>
                      <a:endParaRPr lang="en-CA" sz="18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95523167"/>
                  </a:ext>
                </a:extLst>
              </a:tr>
              <a:tr h="4542530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2000" dirty="0"/>
                        <a:t>Base map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8301362"/>
                  </a:ext>
                </a:extLst>
              </a:tr>
              <a:tr h="1942732">
                <a:tc vMerge="1">
                  <a:txBody>
                    <a:bodyPr/>
                    <a:lstStyle/>
                    <a:p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67190758"/>
                  </a:ext>
                </a:extLst>
              </a:tr>
            </a:tbl>
          </a:graphicData>
        </a:graphic>
      </p:graphicFrame>
      <p:graphicFrame>
        <p:nvGraphicFramePr>
          <p:cNvPr id="101" name="Table 100">
            <a:extLst>
              <a:ext uri="{FF2B5EF4-FFF2-40B4-BE49-F238E27FC236}">
                <a16:creationId xmlns:a16="http://schemas.microsoft.com/office/drawing/2014/main" id="{B797F3B5-324D-4013-93E1-C4C4900DA2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4387486"/>
              </p:ext>
            </p:extLst>
          </p:nvPr>
        </p:nvGraphicFramePr>
        <p:xfrm>
          <a:off x="9905504" y="4058155"/>
          <a:ext cx="2165396" cy="1588926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1395784">
                  <a:extLst>
                    <a:ext uri="{9D8B030D-6E8A-4147-A177-3AD203B41FA5}">
                      <a16:colId xmlns:a16="http://schemas.microsoft.com/office/drawing/2014/main" val="4226717433"/>
                    </a:ext>
                  </a:extLst>
                </a:gridCol>
                <a:gridCol w="769612">
                  <a:extLst>
                    <a:ext uri="{9D8B030D-6E8A-4147-A177-3AD203B41FA5}">
                      <a16:colId xmlns:a16="http://schemas.microsoft.com/office/drawing/2014/main" val="2569481145"/>
                    </a:ext>
                  </a:extLst>
                </a:gridCol>
              </a:tblGrid>
              <a:tr h="226074">
                <a:tc>
                  <a:txBody>
                    <a:bodyPr/>
                    <a:lstStyle/>
                    <a:p>
                      <a:r>
                        <a:rPr lang="en-CA" sz="1000" b="1" dirty="0">
                          <a:solidFill>
                            <a:schemeClr val="bg1"/>
                          </a:solidFill>
                        </a:rPr>
                        <a:t>Effectiveness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b="1" dirty="0">
                          <a:solidFill>
                            <a:schemeClr val="bg1"/>
                          </a:solidFill>
                        </a:rPr>
                        <a:t>Value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607"/>
                  </a:ext>
                </a:extLst>
              </a:tr>
              <a:tr h="226074">
                <a:tc>
                  <a:txBody>
                    <a:bodyPr/>
                    <a:lstStyle/>
                    <a:p>
                      <a:r>
                        <a:rPr lang="en-CA" sz="1000" dirty="0"/>
                        <a:t>Total P off-site (kg/</a:t>
                      </a:r>
                      <a:r>
                        <a:rPr lang="en-CA" sz="1000" dirty="0" err="1"/>
                        <a:t>yr</a:t>
                      </a:r>
                      <a:r>
                        <a:rPr lang="en-CA" sz="1000" dirty="0"/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-3,521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9618606"/>
                  </a:ext>
                </a:extLst>
              </a:tr>
              <a:tr h="283262">
                <a:tc>
                  <a:txBody>
                    <a:bodyPr/>
                    <a:lstStyle/>
                    <a:p>
                      <a:r>
                        <a:rPr lang="en-CA" sz="1000" dirty="0"/>
                        <a:t>Carbon (ton/</a:t>
                      </a:r>
                      <a:r>
                        <a:rPr lang="en-CA" sz="1000" dirty="0" err="1"/>
                        <a:t>yr</a:t>
                      </a:r>
                      <a:r>
                        <a:rPr lang="en-CA" sz="1000" dirty="0"/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151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527315"/>
                  </a:ext>
                </a:extLst>
              </a:tr>
              <a:tr h="283262">
                <a:tc>
                  <a:txBody>
                    <a:bodyPr/>
                    <a:lstStyle/>
                    <a:p>
                      <a:r>
                        <a:rPr lang="en-CA" sz="1000" dirty="0"/>
                        <a:t>Flood mitigation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403665"/>
                  </a:ext>
                </a:extLst>
              </a:tr>
              <a:tr h="283262">
                <a:tc>
                  <a:txBody>
                    <a:bodyPr/>
                    <a:lstStyle/>
                    <a:p>
                      <a:r>
                        <a:rPr lang="en-CA" sz="1000" dirty="0"/>
                        <a:t>Soil water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1411932"/>
                  </a:ext>
                </a:extLst>
              </a:tr>
              <a:tr h="226074">
                <a:tc>
                  <a:txBody>
                    <a:bodyPr/>
                    <a:lstStyle/>
                    <a:p>
                      <a:r>
                        <a:rPr lang="en-CA" sz="1050" dirty="0"/>
                        <a:t>…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5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6457140"/>
                  </a:ext>
                </a:extLst>
              </a:tr>
            </a:tbl>
          </a:graphicData>
        </a:graphic>
      </p:graphicFrame>
      <p:graphicFrame>
        <p:nvGraphicFramePr>
          <p:cNvPr id="106" name="Table 105">
            <a:extLst>
              <a:ext uri="{FF2B5EF4-FFF2-40B4-BE49-F238E27FC236}">
                <a16:creationId xmlns:a16="http://schemas.microsoft.com/office/drawing/2014/main" id="{E7A295FD-AB3A-4C2F-9484-23B44988F8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0579011"/>
              </p:ext>
            </p:extLst>
          </p:nvPr>
        </p:nvGraphicFramePr>
        <p:xfrm>
          <a:off x="9897758" y="633002"/>
          <a:ext cx="2257298" cy="2535695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758843">
                  <a:extLst>
                    <a:ext uri="{9D8B030D-6E8A-4147-A177-3AD203B41FA5}">
                      <a16:colId xmlns:a16="http://schemas.microsoft.com/office/drawing/2014/main" val="4226717433"/>
                    </a:ext>
                  </a:extLst>
                </a:gridCol>
                <a:gridCol w="559413">
                  <a:extLst>
                    <a:ext uri="{9D8B030D-6E8A-4147-A177-3AD203B41FA5}">
                      <a16:colId xmlns:a16="http://schemas.microsoft.com/office/drawing/2014/main" val="2569481145"/>
                    </a:ext>
                  </a:extLst>
                </a:gridCol>
                <a:gridCol w="473997">
                  <a:extLst>
                    <a:ext uri="{9D8B030D-6E8A-4147-A177-3AD203B41FA5}">
                      <a16:colId xmlns:a16="http://schemas.microsoft.com/office/drawing/2014/main" val="3485704139"/>
                    </a:ext>
                  </a:extLst>
                </a:gridCol>
                <a:gridCol w="465045">
                  <a:extLst>
                    <a:ext uri="{9D8B030D-6E8A-4147-A177-3AD203B41FA5}">
                      <a16:colId xmlns:a16="http://schemas.microsoft.com/office/drawing/2014/main" val="3680190404"/>
                    </a:ext>
                  </a:extLst>
                </a:gridCol>
              </a:tblGrid>
              <a:tr h="301675">
                <a:tc>
                  <a:txBody>
                    <a:bodyPr/>
                    <a:lstStyle/>
                    <a:p>
                      <a:r>
                        <a:rPr lang="en-CA" sz="800" b="1" dirty="0">
                          <a:solidFill>
                            <a:schemeClr val="bg1"/>
                          </a:solidFill>
                        </a:rPr>
                        <a:t>BMP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b="1" dirty="0">
                          <a:solidFill>
                            <a:schemeClr val="bg1"/>
                          </a:solidFill>
                        </a:rPr>
                        <a:t>Count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b="1" dirty="0">
                          <a:solidFill>
                            <a:schemeClr val="bg1"/>
                          </a:solidFill>
                        </a:rPr>
                        <a:t>Area (ha)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b="1" dirty="0">
                          <a:solidFill>
                            <a:schemeClr val="bg1"/>
                          </a:solidFill>
                        </a:rPr>
                        <a:t>Cost</a:t>
                      </a:r>
                    </a:p>
                    <a:p>
                      <a:r>
                        <a:rPr lang="en-CA" sz="800" b="1" dirty="0">
                          <a:solidFill>
                            <a:schemeClr val="bg1"/>
                          </a:solidFill>
                        </a:rPr>
                        <a:t>($/ha)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607"/>
                  </a:ext>
                </a:extLst>
              </a:tr>
              <a:tr h="345210">
                <a:tc>
                  <a:txBody>
                    <a:bodyPr/>
                    <a:lstStyle/>
                    <a:p>
                      <a:r>
                        <a:rPr lang="en-CA" sz="700" dirty="0"/>
                        <a:t>BMP type 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15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132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3,566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527315"/>
                  </a:ext>
                </a:extLst>
              </a:tr>
              <a:tr h="252265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700" dirty="0"/>
                        <a:t>BMP type 3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3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15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8,615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403665"/>
                  </a:ext>
                </a:extLst>
              </a:tr>
              <a:tr h="301675">
                <a:tc>
                  <a:txBody>
                    <a:bodyPr/>
                    <a:lstStyle/>
                    <a:p>
                      <a:r>
                        <a:rPr lang="en-CA" sz="700" dirty="0"/>
                        <a:t>…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6457140"/>
                  </a:ext>
                </a:extLst>
              </a:tr>
              <a:tr h="301675"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9403073"/>
                  </a:ext>
                </a:extLst>
              </a:tr>
              <a:tr h="301675"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1727525"/>
                  </a:ext>
                </a:extLst>
              </a:tr>
              <a:tr h="301675"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0374012"/>
                  </a:ext>
                </a:extLst>
              </a:tr>
              <a:tr h="388100">
                <a:tc>
                  <a:txBody>
                    <a:bodyPr/>
                    <a:lstStyle/>
                    <a:p>
                      <a:pPr algn="ctr"/>
                      <a:r>
                        <a:rPr lang="en-CA" sz="1000" b="1" dirty="0">
                          <a:solidFill>
                            <a:schemeClr val="bg1"/>
                          </a:solidFill>
                        </a:rPr>
                        <a:t>Total cost</a:t>
                      </a:r>
                    </a:p>
                    <a:p>
                      <a:pPr algn="ctr"/>
                      <a:r>
                        <a:rPr lang="en-CA" sz="1000" b="1" dirty="0">
                          <a:solidFill>
                            <a:schemeClr val="bg1"/>
                          </a:solidFill>
                        </a:rPr>
                        <a:t>($/</a:t>
                      </a:r>
                      <a:r>
                        <a:rPr lang="en-CA" sz="1000" b="1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1000" b="1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CA" sz="1200" b="1" dirty="0">
                          <a:solidFill>
                            <a:schemeClr val="bg1"/>
                          </a:solidFill>
                        </a:rPr>
                        <a:t>23,546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CA" sz="7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sz="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050421"/>
                  </a:ext>
                </a:extLst>
              </a:tr>
            </a:tbl>
          </a:graphicData>
        </a:graphic>
      </p:graphicFrame>
      <p:sp>
        <p:nvSpPr>
          <p:cNvPr id="16" name="Flowchart: Extract 15">
            <a:extLst>
              <a:ext uri="{FF2B5EF4-FFF2-40B4-BE49-F238E27FC236}">
                <a16:creationId xmlns:a16="http://schemas.microsoft.com/office/drawing/2014/main" id="{9337D849-34B8-4B17-95F2-D16AAD3E4D24}"/>
              </a:ext>
            </a:extLst>
          </p:cNvPr>
          <p:cNvSpPr/>
          <p:nvPr/>
        </p:nvSpPr>
        <p:spPr>
          <a:xfrm rot="5400000">
            <a:off x="2028313" y="3190366"/>
            <a:ext cx="223026" cy="98385"/>
          </a:xfrm>
          <a:prstGeom prst="flowChartExtra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686D646-B06A-4212-B79B-753EDF1FBD4D}"/>
              </a:ext>
            </a:extLst>
          </p:cNvPr>
          <p:cNvSpPr/>
          <p:nvPr/>
        </p:nvSpPr>
        <p:spPr>
          <a:xfrm>
            <a:off x="9407084" y="3799725"/>
            <a:ext cx="238478" cy="6984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+</a:t>
            </a:r>
          </a:p>
          <a:p>
            <a:pPr algn="ctr"/>
            <a:endParaRPr lang="en-CA" dirty="0"/>
          </a:p>
          <a:p>
            <a:pPr algn="ctr"/>
            <a:r>
              <a:rPr lang="en-CA" dirty="0">
                <a:sym typeface="Symbol" panose="05050102010706020507" pitchFamily="18" charset="2"/>
              </a:rPr>
              <a:t></a:t>
            </a:r>
            <a:endParaRPr lang="en-CA" dirty="0"/>
          </a:p>
        </p:txBody>
      </p:sp>
      <p:pic>
        <p:nvPicPr>
          <p:cNvPr id="23" name="Graphic 22" descr="World">
            <a:extLst>
              <a:ext uri="{FF2B5EF4-FFF2-40B4-BE49-F238E27FC236}">
                <a16:creationId xmlns:a16="http://schemas.microsoft.com/office/drawing/2014/main" id="{9507020A-1811-4735-A2F3-4B68E21537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69582" y="4552351"/>
            <a:ext cx="318011" cy="300740"/>
          </a:xfrm>
          <a:prstGeom prst="rect">
            <a:avLst/>
          </a:prstGeom>
        </p:spPr>
      </p:pic>
      <p:pic>
        <p:nvPicPr>
          <p:cNvPr id="43" name="Graphic 42" descr="Map compass">
            <a:extLst>
              <a:ext uri="{FF2B5EF4-FFF2-40B4-BE49-F238E27FC236}">
                <a16:creationId xmlns:a16="http://schemas.microsoft.com/office/drawing/2014/main" id="{DB381C0F-CC79-4181-B3E6-CE01523AE0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364105" y="3446094"/>
            <a:ext cx="318011" cy="300740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336F726D-84E8-40F9-ADB6-266FB2FA1F71}"/>
              </a:ext>
            </a:extLst>
          </p:cNvPr>
          <p:cNvSpPr txBox="1"/>
          <p:nvPr/>
        </p:nvSpPr>
        <p:spPr>
          <a:xfrm>
            <a:off x="9345185" y="3076126"/>
            <a:ext cx="294819" cy="3085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chemeClr val="accent1"/>
                </a:solidFill>
              </a:rPr>
              <a:t>N</a:t>
            </a:r>
          </a:p>
        </p:txBody>
      </p:sp>
      <p:graphicFrame>
        <p:nvGraphicFramePr>
          <p:cNvPr id="53" name="Table 52">
            <a:extLst>
              <a:ext uri="{FF2B5EF4-FFF2-40B4-BE49-F238E27FC236}">
                <a16:creationId xmlns:a16="http://schemas.microsoft.com/office/drawing/2014/main" id="{41F11B86-9BCB-4C23-9E2B-33A2AADA43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8923012"/>
              </p:ext>
            </p:extLst>
          </p:nvPr>
        </p:nvGraphicFramePr>
        <p:xfrm>
          <a:off x="2090632" y="4907313"/>
          <a:ext cx="7769732" cy="1961464"/>
        </p:xfrm>
        <a:graphic>
          <a:graphicData uri="http://schemas.openxmlformats.org/drawingml/2006/table">
            <a:tbl>
              <a:tblPr firstRow="1">
                <a:tableStyleId>{8799B23B-EC83-4686-B30A-512413B5E67A}</a:tableStyleId>
              </a:tblPr>
              <a:tblGrid>
                <a:gridCol w="759843">
                  <a:extLst>
                    <a:ext uri="{9D8B030D-6E8A-4147-A177-3AD203B41FA5}">
                      <a16:colId xmlns:a16="http://schemas.microsoft.com/office/drawing/2014/main" val="1196878192"/>
                    </a:ext>
                  </a:extLst>
                </a:gridCol>
                <a:gridCol w="2862484">
                  <a:extLst>
                    <a:ext uri="{9D8B030D-6E8A-4147-A177-3AD203B41FA5}">
                      <a16:colId xmlns:a16="http://schemas.microsoft.com/office/drawing/2014/main" val="4058391018"/>
                    </a:ext>
                  </a:extLst>
                </a:gridCol>
                <a:gridCol w="2849150">
                  <a:extLst>
                    <a:ext uri="{9D8B030D-6E8A-4147-A177-3AD203B41FA5}">
                      <a16:colId xmlns:a16="http://schemas.microsoft.com/office/drawing/2014/main" val="2407327584"/>
                    </a:ext>
                  </a:extLst>
                </a:gridCol>
                <a:gridCol w="1298255">
                  <a:extLst>
                    <a:ext uri="{9D8B030D-6E8A-4147-A177-3AD203B41FA5}">
                      <a16:colId xmlns:a16="http://schemas.microsoft.com/office/drawing/2014/main" val="3116716651"/>
                    </a:ext>
                  </a:extLst>
                </a:gridCol>
              </a:tblGrid>
              <a:tr h="383686">
                <a:tc>
                  <a:txBody>
                    <a:bodyPr/>
                    <a:lstStyle/>
                    <a:p>
                      <a:r>
                        <a:rPr lang="en-CA" sz="1100" dirty="0">
                          <a:solidFill>
                            <a:schemeClr val="bg1"/>
                          </a:solidFill>
                        </a:rPr>
                        <a:t>LSD or Parcel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100" dirty="0">
                          <a:solidFill>
                            <a:schemeClr val="bg1"/>
                          </a:solidFill>
                        </a:rPr>
                        <a:t>LSD or Parcel BMP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100" dirty="0">
                          <a:solidFill>
                            <a:schemeClr val="bg1"/>
                          </a:solidFill>
                        </a:rPr>
                        <a:t>Structural BMP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100" dirty="0">
                          <a:solidFill>
                            <a:schemeClr val="bg1"/>
                          </a:solidFill>
                        </a:rPr>
                        <a:t>Cost ($)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0991502"/>
                  </a:ext>
                </a:extLst>
              </a:tr>
              <a:tr h="383686">
                <a:tc>
                  <a:txBody>
                    <a:bodyPr/>
                    <a:lstStyle/>
                    <a:p>
                      <a:r>
                        <a:rPr lang="en-CA" sz="1100" dirty="0"/>
                        <a:t>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100" dirty="0"/>
                        <a:t>BMP type 1 (0.78 ha), BMP type 2 (1.55 ha)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100" dirty="0"/>
                        <a:t>None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100" dirty="0"/>
                        <a:t>850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5274275"/>
                  </a:ext>
                </a:extLst>
              </a:tr>
              <a:tr h="383686">
                <a:tc>
                  <a:txBody>
                    <a:bodyPr/>
                    <a:lstStyle/>
                    <a:p>
                      <a:r>
                        <a:rPr lang="en-CA" sz="1100" dirty="0"/>
                        <a:t>2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100" dirty="0"/>
                        <a:t>BMP type 1 (3.45 ha)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100" dirty="0"/>
                        <a:t>BMP type 3 (0.03 ha)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100" dirty="0"/>
                        <a:t>1,260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2186654"/>
                  </a:ext>
                </a:extLst>
              </a:tr>
              <a:tr h="38368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100" dirty="0"/>
                        <a:t>3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100" dirty="0"/>
                        <a:t>BMP type 1 (2.89 ha, baseline)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100" dirty="0"/>
                        <a:t>None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100" dirty="0"/>
                        <a:t>0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4765558"/>
                  </a:ext>
                </a:extLst>
              </a:tr>
              <a:tr h="38368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100" dirty="0"/>
                        <a:t>…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1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1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1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4712126"/>
                  </a:ext>
                </a:extLst>
              </a:tr>
            </a:tbl>
          </a:graphicData>
        </a:graphic>
      </p:graphicFrame>
      <p:sp>
        <p:nvSpPr>
          <p:cNvPr id="62" name="Flowchart: Extract 61">
            <a:extLst>
              <a:ext uri="{FF2B5EF4-FFF2-40B4-BE49-F238E27FC236}">
                <a16:creationId xmlns:a16="http://schemas.microsoft.com/office/drawing/2014/main" id="{7607E503-7C4E-4B9D-93A9-509E2108790B}"/>
              </a:ext>
            </a:extLst>
          </p:cNvPr>
          <p:cNvSpPr/>
          <p:nvPr/>
        </p:nvSpPr>
        <p:spPr>
          <a:xfrm rot="16200000">
            <a:off x="9681013" y="3191254"/>
            <a:ext cx="268556" cy="96607"/>
          </a:xfrm>
          <a:prstGeom prst="flowChartExtra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35EBD7FE-FD8A-4246-B9EE-C210AFE20AC2}"/>
              </a:ext>
            </a:extLst>
          </p:cNvPr>
          <p:cNvSpPr txBox="1"/>
          <p:nvPr/>
        </p:nvSpPr>
        <p:spPr>
          <a:xfrm>
            <a:off x="9873157" y="3841278"/>
            <a:ext cx="18751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/>
              <a:t>Effectiveness summary</a:t>
            </a:r>
            <a:r>
              <a:rPr lang="en-CA" sz="1100" b="1" baseline="30000" dirty="0"/>
              <a:t>(?)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4F8B3CD7-6DDC-48E9-8ADA-8297DD73B024}"/>
              </a:ext>
            </a:extLst>
          </p:cNvPr>
          <p:cNvSpPr txBox="1"/>
          <p:nvPr/>
        </p:nvSpPr>
        <p:spPr>
          <a:xfrm>
            <a:off x="9860364" y="390756"/>
            <a:ext cx="18004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/>
              <a:t>BMP summary </a:t>
            </a:r>
            <a:r>
              <a:rPr lang="en-CA" sz="1100" b="1" baseline="30000" dirty="0"/>
              <a:t>(?)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2AE91D97-143C-4431-9625-18B5850C5D2A}"/>
              </a:ext>
            </a:extLst>
          </p:cNvPr>
          <p:cNvSpPr txBox="1"/>
          <p:nvPr/>
        </p:nvSpPr>
        <p:spPr>
          <a:xfrm>
            <a:off x="584805" y="769356"/>
            <a:ext cx="1555021" cy="16927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lstStyle/>
          <a:p>
            <a:r>
              <a:rPr lang="en-CA" sz="1100" dirty="0"/>
              <a:t>Watershed information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64C097F1-F6D3-4AA5-A549-FA67AF0DCB52}"/>
              </a:ext>
            </a:extLst>
          </p:cNvPr>
          <p:cNvSpPr txBox="1"/>
          <p:nvPr/>
        </p:nvSpPr>
        <p:spPr>
          <a:xfrm>
            <a:off x="583873" y="1648989"/>
            <a:ext cx="1426514" cy="169277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lstStyle/>
          <a:p>
            <a:r>
              <a:rPr lang="en-CA" sz="1100" b="1" dirty="0">
                <a:solidFill>
                  <a:schemeClr val="accent1"/>
                </a:solidFill>
              </a:rPr>
              <a:t>BMP selection overview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0F2B8B90-353F-4E4E-B6AD-421723A71C80}"/>
              </a:ext>
            </a:extLst>
          </p:cNvPr>
          <p:cNvSpPr txBox="1"/>
          <p:nvPr/>
        </p:nvSpPr>
        <p:spPr>
          <a:xfrm>
            <a:off x="583873" y="1199501"/>
            <a:ext cx="1626354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CA" sz="1100" dirty="0"/>
              <a:t>Intelligent BMP selection</a:t>
            </a:r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6295ABE3-E73E-49CF-A065-8BE7C4B55E02}"/>
              </a:ext>
            </a:extLst>
          </p:cNvPr>
          <p:cNvGrpSpPr/>
          <p:nvPr/>
        </p:nvGrpSpPr>
        <p:grpSpPr>
          <a:xfrm>
            <a:off x="2972" y="-31959"/>
            <a:ext cx="12192001" cy="430887"/>
            <a:chOff x="0" y="2909500"/>
            <a:chExt cx="12192001" cy="430887"/>
          </a:xfrm>
        </p:grpSpPr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8D5BD3F6-2D74-4063-B10E-540114A998EE}"/>
                </a:ext>
              </a:extLst>
            </p:cNvPr>
            <p:cNvSpPr/>
            <p:nvPr/>
          </p:nvSpPr>
          <p:spPr>
            <a:xfrm>
              <a:off x="0" y="2939749"/>
              <a:ext cx="12192001" cy="36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93" name="Picture 2" descr="Related image">
              <a:extLst>
                <a:ext uri="{FF2B5EF4-FFF2-40B4-BE49-F238E27FC236}">
                  <a16:creationId xmlns:a16="http://schemas.microsoft.com/office/drawing/2014/main" id="{9012132D-3AF5-4409-B508-B500AC96F4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70182" y="2939749"/>
              <a:ext cx="381187" cy="3811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B45079A4-C082-48F7-8103-5A0960BF47B8}"/>
                </a:ext>
              </a:extLst>
            </p:cNvPr>
            <p:cNvSpPr txBox="1"/>
            <p:nvPr/>
          </p:nvSpPr>
          <p:spPr>
            <a:xfrm>
              <a:off x="9050284" y="2909500"/>
              <a:ext cx="275240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CA" sz="1100" dirty="0">
                  <a:solidFill>
                    <a:schemeClr val="bg1"/>
                  </a:solidFill>
                  <a:hlinkClick r:id="rId8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shawn-uoguelph@email.ca</a:t>
              </a:r>
              <a:r>
                <a:rPr lang="en-CA" sz="1100" dirty="0">
                  <a:solidFill>
                    <a:schemeClr val="bg1"/>
                  </a:solidFill>
                </a:rPr>
                <a:t> (admin)</a:t>
              </a:r>
            </a:p>
            <a:p>
              <a:pPr algn="r"/>
              <a:r>
                <a:rPr lang="en-CA" sz="1100" dirty="0">
                  <a:solidFill>
                    <a:schemeClr val="bg1"/>
                  </a:solidFill>
                </a:rPr>
                <a:t>UNIVERSITY OF GUELPH</a:t>
              </a:r>
            </a:p>
          </p:txBody>
        </p:sp>
        <p:pic>
          <p:nvPicPr>
            <p:cNvPr id="95" name="Graphic 94" descr="Smiling face with no fill">
              <a:extLst>
                <a:ext uri="{FF2B5EF4-FFF2-40B4-BE49-F238E27FC236}">
                  <a16:creationId xmlns:a16="http://schemas.microsoft.com/office/drawing/2014/main" id="{E62F91EE-339C-4843-8CA2-C1CD563F17D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232138" y="2951232"/>
              <a:ext cx="288000" cy="288000"/>
            </a:xfrm>
            <a:prstGeom prst="rect">
              <a:avLst/>
            </a:prstGeom>
          </p:spPr>
        </p:pic>
        <p:pic>
          <p:nvPicPr>
            <p:cNvPr id="96" name="Graphic 95" descr="Question mark">
              <a:extLst>
                <a:ext uri="{FF2B5EF4-FFF2-40B4-BE49-F238E27FC236}">
                  <a16:creationId xmlns:a16="http://schemas.microsoft.com/office/drawing/2014/main" id="{CD57FEE1-E177-44E3-B44A-246F80B5DF9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8760798" y="2962471"/>
              <a:ext cx="288000" cy="288000"/>
            </a:xfrm>
            <a:prstGeom prst="rect">
              <a:avLst/>
            </a:prstGeom>
          </p:spPr>
        </p:pic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65476391-437B-4289-A3A7-832D286EF9E1}"/>
                </a:ext>
              </a:extLst>
            </p:cNvPr>
            <p:cNvSpPr/>
            <p:nvPr/>
          </p:nvSpPr>
          <p:spPr>
            <a:xfrm>
              <a:off x="101210" y="2962472"/>
              <a:ext cx="288000" cy="288000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CA" sz="700" dirty="0"/>
                <a:t>Logo</a:t>
              </a:r>
              <a:endParaRPr lang="en-CA" sz="600" dirty="0"/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80A99E68-5D11-414D-92E9-E793E3340E0B}"/>
                </a:ext>
              </a:extLst>
            </p:cNvPr>
            <p:cNvSpPr txBox="1"/>
            <p:nvPr/>
          </p:nvSpPr>
          <p:spPr>
            <a:xfrm>
              <a:off x="383364" y="2983448"/>
              <a:ext cx="26078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200" dirty="0">
                  <a:solidFill>
                    <a:schemeClr val="bg1"/>
                  </a:solidFill>
                </a:rPr>
                <a:t>University of Guelph ESAT</a:t>
              </a:r>
            </a:p>
          </p:txBody>
        </p:sp>
      </p:grp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FA4214D8-4B56-4877-9691-968CDCA9730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904" y="747788"/>
            <a:ext cx="288000" cy="216000"/>
          </a:xfrm>
          <a:prstGeom prst="rect">
            <a:avLst/>
          </a:prstGeom>
        </p:spPr>
      </p:pic>
      <p:sp>
        <p:nvSpPr>
          <p:cNvPr id="11" name="Arrow: Chevron 10">
            <a:extLst>
              <a:ext uri="{FF2B5EF4-FFF2-40B4-BE49-F238E27FC236}">
                <a16:creationId xmlns:a16="http://schemas.microsoft.com/office/drawing/2014/main" id="{42D71B7B-51CF-4B20-A62C-05BDD7912EC6}"/>
              </a:ext>
            </a:extLst>
          </p:cNvPr>
          <p:cNvSpPr/>
          <p:nvPr/>
        </p:nvSpPr>
        <p:spPr>
          <a:xfrm>
            <a:off x="81997" y="794843"/>
            <a:ext cx="80962" cy="116681"/>
          </a:xfrm>
          <a:prstGeom prst="chevron">
            <a:avLst>
              <a:gd name="adj" fmla="val 5588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pic>
        <p:nvPicPr>
          <p:cNvPr id="13" name="Graphic 12" descr="Lightbulb and gear">
            <a:extLst>
              <a:ext uri="{FF2B5EF4-FFF2-40B4-BE49-F238E27FC236}">
                <a16:creationId xmlns:a16="http://schemas.microsoft.com/office/drawing/2014/main" id="{10466FA8-E122-4DB7-8581-B265656B685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32333" y="1148105"/>
            <a:ext cx="288000" cy="288000"/>
          </a:xfrm>
          <a:prstGeom prst="rect">
            <a:avLst/>
          </a:prstGeom>
        </p:spPr>
      </p:pic>
      <p:sp>
        <p:nvSpPr>
          <p:cNvPr id="108" name="Arrow: Chevron 107">
            <a:extLst>
              <a:ext uri="{FF2B5EF4-FFF2-40B4-BE49-F238E27FC236}">
                <a16:creationId xmlns:a16="http://schemas.microsoft.com/office/drawing/2014/main" id="{CC0F90EA-E630-4D74-95B1-2F0D0581BA2B}"/>
              </a:ext>
            </a:extLst>
          </p:cNvPr>
          <p:cNvSpPr/>
          <p:nvPr/>
        </p:nvSpPr>
        <p:spPr>
          <a:xfrm>
            <a:off x="78670" y="1228972"/>
            <a:ext cx="80962" cy="116681"/>
          </a:xfrm>
          <a:prstGeom prst="chevron">
            <a:avLst>
              <a:gd name="adj" fmla="val 5588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109" name="Arrow: Chevron 108">
            <a:extLst>
              <a:ext uri="{FF2B5EF4-FFF2-40B4-BE49-F238E27FC236}">
                <a16:creationId xmlns:a16="http://schemas.microsoft.com/office/drawing/2014/main" id="{1ED9DB02-D421-43C4-8606-4615FFEE2E12}"/>
              </a:ext>
            </a:extLst>
          </p:cNvPr>
          <p:cNvSpPr/>
          <p:nvPr/>
        </p:nvSpPr>
        <p:spPr>
          <a:xfrm rot="5400000">
            <a:off x="85126" y="1667864"/>
            <a:ext cx="80962" cy="116681"/>
          </a:xfrm>
          <a:prstGeom prst="chevron">
            <a:avLst>
              <a:gd name="adj" fmla="val 5588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pic>
        <p:nvPicPr>
          <p:cNvPr id="15" name="Graphic 14" descr="List">
            <a:extLst>
              <a:ext uri="{FF2B5EF4-FFF2-40B4-BE49-F238E27FC236}">
                <a16:creationId xmlns:a16="http://schemas.microsoft.com/office/drawing/2014/main" id="{B8F02FEA-4C06-418E-A8AB-4071ACC20A6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29904" y="1596014"/>
            <a:ext cx="288000" cy="288000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12B2F6F6-8B65-46C4-8954-8983E25F7520}"/>
              </a:ext>
            </a:extLst>
          </p:cNvPr>
          <p:cNvGrpSpPr/>
          <p:nvPr/>
        </p:nvGrpSpPr>
        <p:grpSpPr>
          <a:xfrm>
            <a:off x="352424" y="2020063"/>
            <a:ext cx="1530025" cy="180000"/>
            <a:chOff x="352424" y="1962913"/>
            <a:chExt cx="1530025" cy="180000"/>
          </a:xfrm>
        </p:grpSpPr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3AE9FD21-2C29-4848-8A9D-A10CEB7B93A2}"/>
                </a:ext>
              </a:extLst>
            </p:cNvPr>
            <p:cNvSpPr txBox="1"/>
            <p:nvPr/>
          </p:nvSpPr>
          <p:spPr>
            <a:xfrm>
              <a:off x="689431" y="1962914"/>
              <a:ext cx="1193018" cy="1692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>
                <a:defRPr sz="1100"/>
              </a:lvl1pPr>
            </a:lstStyle>
            <a:p>
              <a:r>
                <a:rPr lang="en-CA" dirty="0"/>
                <a:t>BMP Type 1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5FB82A2-ED0A-4DED-8255-95940F93001B}"/>
                </a:ext>
              </a:extLst>
            </p:cNvPr>
            <p:cNvSpPr/>
            <p:nvPr/>
          </p:nvSpPr>
          <p:spPr>
            <a:xfrm>
              <a:off x="352424" y="1962913"/>
              <a:ext cx="252000" cy="180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C1BBCD7-B825-4956-8DDF-2410B5187BA4}"/>
              </a:ext>
            </a:extLst>
          </p:cNvPr>
          <p:cNvGrpSpPr/>
          <p:nvPr/>
        </p:nvGrpSpPr>
        <p:grpSpPr>
          <a:xfrm>
            <a:off x="352424" y="2341719"/>
            <a:ext cx="1653932" cy="192137"/>
            <a:chOff x="352424" y="2313144"/>
            <a:chExt cx="1653932" cy="192137"/>
          </a:xfrm>
        </p:grpSpPr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3B09BE3A-66ED-4A9C-9265-B243533EC3A4}"/>
                </a:ext>
              </a:extLst>
            </p:cNvPr>
            <p:cNvSpPr txBox="1"/>
            <p:nvPr/>
          </p:nvSpPr>
          <p:spPr>
            <a:xfrm>
              <a:off x="685400" y="2313144"/>
              <a:ext cx="1320956" cy="1692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>
                <a:defRPr sz="1100">
                  <a:solidFill>
                    <a:schemeClr val="dk1"/>
                  </a:solidFill>
                </a:defRPr>
              </a:lvl1pPr>
              <a:lvl2pPr>
                <a:defRPr>
                  <a:solidFill>
                    <a:schemeClr val="dk1"/>
                  </a:solidFill>
                </a:defRPr>
              </a:lvl2pPr>
              <a:lvl3pPr>
                <a:defRPr>
                  <a:solidFill>
                    <a:schemeClr val="dk1"/>
                  </a:solidFill>
                </a:defRPr>
              </a:lvl3pPr>
              <a:lvl4pPr>
                <a:defRPr>
                  <a:solidFill>
                    <a:schemeClr val="dk1"/>
                  </a:solidFill>
                </a:defRPr>
              </a:lvl4pPr>
              <a:lvl5pPr>
                <a:defRPr>
                  <a:solidFill>
                    <a:schemeClr val="dk1"/>
                  </a:solidFill>
                </a:defRPr>
              </a:lvl5pPr>
              <a:lvl6pPr>
                <a:defRPr>
                  <a:solidFill>
                    <a:schemeClr val="dk1"/>
                  </a:solidFill>
                </a:defRPr>
              </a:lvl6pPr>
              <a:lvl7pPr>
                <a:defRPr>
                  <a:solidFill>
                    <a:schemeClr val="dk1"/>
                  </a:solidFill>
                </a:defRPr>
              </a:lvl7pPr>
              <a:lvl8pPr>
                <a:defRPr>
                  <a:solidFill>
                    <a:schemeClr val="dk1"/>
                  </a:solidFill>
                </a:defRPr>
              </a:lvl8pPr>
              <a:lvl9pPr>
                <a:defRPr>
                  <a:solidFill>
                    <a:schemeClr val="dk1"/>
                  </a:solidFill>
                </a:defRPr>
              </a:lvl9pPr>
            </a:lstStyle>
            <a:p>
              <a:r>
                <a:rPr lang="en-CA" dirty="0"/>
                <a:t>BMP Type 2</a:t>
              </a:r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BE687BBE-B3BC-47D5-96DB-6429B35CF6D6}"/>
                </a:ext>
              </a:extLst>
            </p:cNvPr>
            <p:cNvSpPr/>
            <p:nvPr/>
          </p:nvSpPr>
          <p:spPr>
            <a:xfrm>
              <a:off x="352424" y="2325281"/>
              <a:ext cx="252000" cy="18000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C609EBE-3A8F-42F0-9FA0-948F857F5421}"/>
              </a:ext>
            </a:extLst>
          </p:cNvPr>
          <p:cNvGrpSpPr/>
          <p:nvPr/>
        </p:nvGrpSpPr>
        <p:grpSpPr>
          <a:xfrm>
            <a:off x="411358" y="2675865"/>
            <a:ext cx="1599029" cy="169277"/>
            <a:chOff x="411358" y="2647290"/>
            <a:chExt cx="1599029" cy="169277"/>
          </a:xfrm>
        </p:grpSpPr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4B1C2128-B1D7-4BF1-946E-228D3DC30E27}"/>
                </a:ext>
              </a:extLst>
            </p:cNvPr>
            <p:cNvSpPr txBox="1"/>
            <p:nvPr/>
          </p:nvSpPr>
          <p:spPr>
            <a:xfrm>
              <a:off x="689431" y="2647290"/>
              <a:ext cx="1320956" cy="1692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>
                <a:defRPr sz="1100">
                  <a:solidFill>
                    <a:schemeClr val="dk1"/>
                  </a:solidFill>
                </a:defRPr>
              </a:lvl1pPr>
              <a:lvl2pPr>
                <a:defRPr>
                  <a:solidFill>
                    <a:schemeClr val="dk1"/>
                  </a:solidFill>
                </a:defRPr>
              </a:lvl2pPr>
              <a:lvl3pPr>
                <a:defRPr>
                  <a:solidFill>
                    <a:schemeClr val="dk1"/>
                  </a:solidFill>
                </a:defRPr>
              </a:lvl3pPr>
              <a:lvl4pPr>
                <a:defRPr>
                  <a:solidFill>
                    <a:schemeClr val="dk1"/>
                  </a:solidFill>
                </a:defRPr>
              </a:lvl4pPr>
              <a:lvl5pPr>
                <a:defRPr>
                  <a:solidFill>
                    <a:schemeClr val="dk1"/>
                  </a:solidFill>
                </a:defRPr>
              </a:lvl5pPr>
              <a:lvl6pPr>
                <a:defRPr>
                  <a:solidFill>
                    <a:schemeClr val="dk1"/>
                  </a:solidFill>
                </a:defRPr>
              </a:lvl6pPr>
              <a:lvl7pPr>
                <a:defRPr>
                  <a:solidFill>
                    <a:schemeClr val="dk1"/>
                  </a:solidFill>
                </a:defRPr>
              </a:lvl7pPr>
              <a:lvl8pPr>
                <a:defRPr>
                  <a:solidFill>
                    <a:schemeClr val="dk1"/>
                  </a:solidFill>
                </a:defRPr>
              </a:lvl8pPr>
              <a:lvl9pPr>
                <a:defRPr>
                  <a:solidFill>
                    <a:schemeClr val="dk1"/>
                  </a:solidFill>
                </a:defRPr>
              </a:lvl9pPr>
            </a:lstStyle>
            <a:p>
              <a:r>
                <a:rPr lang="en-CA" dirty="0"/>
                <a:t>BMP Type 3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8C63EF02-994A-499E-9675-9C04D1FA0B96}"/>
                </a:ext>
              </a:extLst>
            </p:cNvPr>
            <p:cNvSpPr/>
            <p:nvPr/>
          </p:nvSpPr>
          <p:spPr>
            <a:xfrm>
              <a:off x="411358" y="2662948"/>
              <a:ext cx="144000" cy="144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FA79F018-751B-4582-BD80-D7C5A2F5177F}"/>
              </a:ext>
            </a:extLst>
          </p:cNvPr>
          <p:cNvGrpSpPr/>
          <p:nvPr/>
        </p:nvGrpSpPr>
        <p:grpSpPr>
          <a:xfrm>
            <a:off x="3572343" y="1095315"/>
            <a:ext cx="3437456" cy="3489079"/>
            <a:chOff x="3572343" y="1095315"/>
            <a:chExt cx="3437456" cy="3489079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7FA3ECCB-EAD4-4CEC-9AA3-23E6992DCE8D}"/>
                </a:ext>
              </a:extLst>
            </p:cNvPr>
            <p:cNvSpPr/>
            <p:nvPr/>
          </p:nvSpPr>
          <p:spPr>
            <a:xfrm>
              <a:off x="3572343" y="1095315"/>
              <a:ext cx="3437456" cy="3489079"/>
            </a:xfrm>
            <a:custGeom>
              <a:avLst/>
              <a:gdLst>
                <a:gd name="connsiteX0" fmla="*/ 2118266 w 3643907"/>
                <a:gd name="connsiteY0" fmla="*/ 87427 h 4033235"/>
                <a:gd name="connsiteX1" fmla="*/ 1691546 w 3643907"/>
                <a:gd name="connsiteY1" fmla="*/ 122261 h 4033235"/>
                <a:gd name="connsiteX2" fmla="*/ 1447706 w 3643907"/>
                <a:gd name="connsiteY2" fmla="*/ 200638 h 4033235"/>
                <a:gd name="connsiteX3" fmla="*/ 1108071 w 3643907"/>
                <a:gd name="connsiteY3" fmla="*/ 305141 h 4033235"/>
                <a:gd name="connsiteX4" fmla="*/ 925191 w 3643907"/>
                <a:gd name="connsiteY4" fmla="*/ 575107 h 4033235"/>
                <a:gd name="connsiteX5" fmla="*/ 925191 w 3643907"/>
                <a:gd name="connsiteY5" fmla="*/ 879907 h 4033235"/>
                <a:gd name="connsiteX6" fmla="*/ 881648 w 3643907"/>
                <a:gd name="connsiteY6" fmla="*/ 1263084 h 4033235"/>
                <a:gd name="connsiteX7" fmla="*/ 794563 w 3643907"/>
                <a:gd name="connsiteY7" fmla="*/ 1332752 h 4033235"/>
                <a:gd name="connsiteX8" fmla="*/ 585557 w 3643907"/>
                <a:gd name="connsiteY8" fmla="*/ 1393712 h 4033235"/>
                <a:gd name="connsiteX9" fmla="*/ 454928 w 3643907"/>
                <a:gd name="connsiteY9" fmla="*/ 1524341 h 4033235"/>
                <a:gd name="connsiteX10" fmla="*/ 385260 w 3643907"/>
                <a:gd name="connsiteY10" fmla="*/ 1715930 h 4033235"/>
                <a:gd name="connsiteX11" fmla="*/ 428803 w 3643907"/>
                <a:gd name="connsiteY11" fmla="*/ 2064272 h 4033235"/>
                <a:gd name="connsiteX12" fmla="*/ 515888 w 3643907"/>
                <a:gd name="connsiteY12" fmla="*/ 2203610 h 4033235"/>
                <a:gd name="connsiteX13" fmla="*/ 838106 w 3643907"/>
                <a:gd name="connsiteY13" fmla="*/ 2395198 h 4033235"/>
                <a:gd name="connsiteX14" fmla="*/ 1020986 w 3643907"/>
                <a:gd name="connsiteY14" fmla="*/ 2560661 h 4033235"/>
                <a:gd name="connsiteX15" fmla="*/ 1055820 w 3643907"/>
                <a:gd name="connsiteY15" fmla="*/ 2708707 h 4033235"/>
                <a:gd name="connsiteX16" fmla="*/ 1038403 w 3643907"/>
                <a:gd name="connsiteY16" fmla="*/ 2865461 h 4033235"/>
                <a:gd name="connsiteX17" fmla="*/ 751020 w 3643907"/>
                <a:gd name="connsiteY17" fmla="*/ 3118010 h 4033235"/>
                <a:gd name="connsiteX18" fmla="*/ 454928 w 3643907"/>
                <a:gd name="connsiteY18" fmla="*/ 3318307 h 4033235"/>
                <a:gd name="connsiteX19" fmla="*/ 176254 w 3643907"/>
                <a:gd name="connsiteY19" fmla="*/ 3466352 h 4033235"/>
                <a:gd name="connsiteX20" fmla="*/ 89168 w 3643907"/>
                <a:gd name="connsiteY20" fmla="*/ 3596981 h 4033235"/>
                <a:gd name="connsiteX21" fmla="*/ 36917 w 3643907"/>
                <a:gd name="connsiteY21" fmla="*/ 3823404 h 4033235"/>
                <a:gd name="connsiteX22" fmla="*/ 97877 w 3643907"/>
                <a:gd name="connsiteY22" fmla="*/ 3971450 h 4033235"/>
                <a:gd name="connsiteX23" fmla="*/ 1099363 w 3643907"/>
                <a:gd name="connsiteY23" fmla="*/ 4032410 h 4033235"/>
                <a:gd name="connsiteX24" fmla="*/ 1648003 w 3643907"/>
                <a:gd name="connsiteY24" fmla="*/ 3997575 h 4033235"/>
                <a:gd name="connsiteX25" fmla="*/ 2248894 w 3643907"/>
                <a:gd name="connsiteY25" fmla="*/ 3875655 h 4033235"/>
                <a:gd name="connsiteX26" fmla="*/ 2562403 w 3643907"/>
                <a:gd name="connsiteY26" fmla="*/ 3605690 h 4033235"/>
                <a:gd name="connsiteX27" fmla="*/ 3137168 w 3643907"/>
                <a:gd name="connsiteY27" fmla="*/ 3248638 h 4033235"/>
                <a:gd name="connsiteX28" fmla="*/ 3407134 w 3643907"/>
                <a:gd name="connsiteY28" fmla="*/ 2734832 h 4033235"/>
                <a:gd name="connsiteX29" fmla="*/ 3642266 w 3643907"/>
                <a:gd name="connsiteY29" fmla="*/ 2116524 h 4033235"/>
                <a:gd name="connsiteX30" fmla="*/ 3502928 w 3643907"/>
                <a:gd name="connsiteY30" fmla="*/ 1637552 h 4033235"/>
                <a:gd name="connsiteX31" fmla="*/ 3337466 w 3643907"/>
                <a:gd name="connsiteY31" fmla="*/ 1210832 h 4033235"/>
                <a:gd name="connsiteX32" fmla="*/ 3598723 w 3643907"/>
                <a:gd name="connsiteY32" fmla="*/ 827655 h 4033235"/>
                <a:gd name="connsiteX33" fmla="*/ 3520346 w 3643907"/>
                <a:gd name="connsiteY33" fmla="*/ 322558 h 4033235"/>
                <a:gd name="connsiteX34" fmla="*/ 3172003 w 3643907"/>
                <a:gd name="connsiteY34" fmla="*/ 87427 h 4033235"/>
                <a:gd name="connsiteX35" fmla="*/ 2423066 w 3643907"/>
                <a:gd name="connsiteY35" fmla="*/ 341 h 4033235"/>
                <a:gd name="connsiteX36" fmla="*/ 2118266 w 3643907"/>
                <a:gd name="connsiteY36" fmla="*/ 87427 h 4033235"/>
                <a:gd name="connsiteX0" fmla="*/ 2093566 w 3619207"/>
                <a:gd name="connsiteY0" fmla="*/ 87427 h 4054379"/>
                <a:gd name="connsiteX1" fmla="*/ 1666846 w 3619207"/>
                <a:gd name="connsiteY1" fmla="*/ 122261 h 4054379"/>
                <a:gd name="connsiteX2" fmla="*/ 1423006 w 3619207"/>
                <a:gd name="connsiteY2" fmla="*/ 200638 h 4054379"/>
                <a:gd name="connsiteX3" fmla="*/ 1083371 w 3619207"/>
                <a:gd name="connsiteY3" fmla="*/ 305141 h 4054379"/>
                <a:gd name="connsiteX4" fmla="*/ 900491 w 3619207"/>
                <a:gd name="connsiteY4" fmla="*/ 575107 h 4054379"/>
                <a:gd name="connsiteX5" fmla="*/ 900491 w 3619207"/>
                <a:gd name="connsiteY5" fmla="*/ 879907 h 4054379"/>
                <a:gd name="connsiteX6" fmla="*/ 856948 w 3619207"/>
                <a:gd name="connsiteY6" fmla="*/ 1263084 h 4054379"/>
                <a:gd name="connsiteX7" fmla="*/ 769863 w 3619207"/>
                <a:gd name="connsiteY7" fmla="*/ 1332752 h 4054379"/>
                <a:gd name="connsiteX8" fmla="*/ 560857 w 3619207"/>
                <a:gd name="connsiteY8" fmla="*/ 1393712 h 4054379"/>
                <a:gd name="connsiteX9" fmla="*/ 430228 w 3619207"/>
                <a:gd name="connsiteY9" fmla="*/ 1524341 h 4054379"/>
                <a:gd name="connsiteX10" fmla="*/ 360560 w 3619207"/>
                <a:gd name="connsiteY10" fmla="*/ 1715930 h 4054379"/>
                <a:gd name="connsiteX11" fmla="*/ 404103 w 3619207"/>
                <a:gd name="connsiteY11" fmla="*/ 2064272 h 4054379"/>
                <a:gd name="connsiteX12" fmla="*/ 491188 w 3619207"/>
                <a:gd name="connsiteY12" fmla="*/ 2203610 h 4054379"/>
                <a:gd name="connsiteX13" fmla="*/ 813406 w 3619207"/>
                <a:gd name="connsiteY13" fmla="*/ 2395198 h 4054379"/>
                <a:gd name="connsiteX14" fmla="*/ 996286 w 3619207"/>
                <a:gd name="connsiteY14" fmla="*/ 2560661 h 4054379"/>
                <a:gd name="connsiteX15" fmla="*/ 1031120 w 3619207"/>
                <a:gd name="connsiteY15" fmla="*/ 2708707 h 4054379"/>
                <a:gd name="connsiteX16" fmla="*/ 1013703 w 3619207"/>
                <a:gd name="connsiteY16" fmla="*/ 2865461 h 4054379"/>
                <a:gd name="connsiteX17" fmla="*/ 726320 w 3619207"/>
                <a:gd name="connsiteY17" fmla="*/ 3118010 h 4054379"/>
                <a:gd name="connsiteX18" fmla="*/ 430228 w 3619207"/>
                <a:gd name="connsiteY18" fmla="*/ 3318307 h 4054379"/>
                <a:gd name="connsiteX19" fmla="*/ 151554 w 3619207"/>
                <a:gd name="connsiteY19" fmla="*/ 3466352 h 4054379"/>
                <a:gd name="connsiteX20" fmla="*/ 64468 w 3619207"/>
                <a:gd name="connsiteY20" fmla="*/ 3596981 h 4054379"/>
                <a:gd name="connsiteX21" fmla="*/ 12217 w 3619207"/>
                <a:gd name="connsiteY21" fmla="*/ 3823404 h 4054379"/>
                <a:gd name="connsiteX22" fmla="*/ 114751 w 3619207"/>
                <a:gd name="connsiteY22" fmla="*/ 4039081 h 4054379"/>
                <a:gd name="connsiteX23" fmla="*/ 1074663 w 3619207"/>
                <a:gd name="connsiteY23" fmla="*/ 4032410 h 4054379"/>
                <a:gd name="connsiteX24" fmla="*/ 1623303 w 3619207"/>
                <a:gd name="connsiteY24" fmla="*/ 3997575 h 4054379"/>
                <a:gd name="connsiteX25" fmla="*/ 2224194 w 3619207"/>
                <a:gd name="connsiteY25" fmla="*/ 3875655 h 4054379"/>
                <a:gd name="connsiteX26" fmla="*/ 2537703 w 3619207"/>
                <a:gd name="connsiteY26" fmla="*/ 3605690 h 4054379"/>
                <a:gd name="connsiteX27" fmla="*/ 3112468 w 3619207"/>
                <a:gd name="connsiteY27" fmla="*/ 3248638 h 4054379"/>
                <a:gd name="connsiteX28" fmla="*/ 3382434 w 3619207"/>
                <a:gd name="connsiteY28" fmla="*/ 2734832 h 4054379"/>
                <a:gd name="connsiteX29" fmla="*/ 3617566 w 3619207"/>
                <a:gd name="connsiteY29" fmla="*/ 2116524 h 4054379"/>
                <a:gd name="connsiteX30" fmla="*/ 3478228 w 3619207"/>
                <a:gd name="connsiteY30" fmla="*/ 1637552 h 4054379"/>
                <a:gd name="connsiteX31" fmla="*/ 3312766 w 3619207"/>
                <a:gd name="connsiteY31" fmla="*/ 1210832 h 4054379"/>
                <a:gd name="connsiteX32" fmla="*/ 3574023 w 3619207"/>
                <a:gd name="connsiteY32" fmla="*/ 827655 h 4054379"/>
                <a:gd name="connsiteX33" fmla="*/ 3495646 w 3619207"/>
                <a:gd name="connsiteY33" fmla="*/ 322558 h 4054379"/>
                <a:gd name="connsiteX34" fmla="*/ 3147303 w 3619207"/>
                <a:gd name="connsiteY34" fmla="*/ 87427 h 4054379"/>
                <a:gd name="connsiteX35" fmla="*/ 2398366 w 3619207"/>
                <a:gd name="connsiteY35" fmla="*/ 341 h 4054379"/>
                <a:gd name="connsiteX36" fmla="*/ 2093566 w 3619207"/>
                <a:gd name="connsiteY36" fmla="*/ 87427 h 4054379"/>
                <a:gd name="connsiteX0" fmla="*/ 2093566 w 3618850"/>
                <a:gd name="connsiteY0" fmla="*/ 87427 h 4054379"/>
                <a:gd name="connsiteX1" fmla="*/ 1666846 w 3618850"/>
                <a:gd name="connsiteY1" fmla="*/ 122261 h 4054379"/>
                <a:gd name="connsiteX2" fmla="*/ 1423006 w 3618850"/>
                <a:gd name="connsiteY2" fmla="*/ 200638 h 4054379"/>
                <a:gd name="connsiteX3" fmla="*/ 1083371 w 3618850"/>
                <a:gd name="connsiteY3" fmla="*/ 305141 h 4054379"/>
                <a:gd name="connsiteX4" fmla="*/ 900491 w 3618850"/>
                <a:gd name="connsiteY4" fmla="*/ 575107 h 4054379"/>
                <a:gd name="connsiteX5" fmla="*/ 900491 w 3618850"/>
                <a:gd name="connsiteY5" fmla="*/ 879907 h 4054379"/>
                <a:gd name="connsiteX6" fmla="*/ 856948 w 3618850"/>
                <a:gd name="connsiteY6" fmla="*/ 1263084 h 4054379"/>
                <a:gd name="connsiteX7" fmla="*/ 769863 w 3618850"/>
                <a:gd name="connsiteY7" fmla="*/ 1332752 h 4054379"/>
                <a:gd name="connsiteX8" fmla="*/ 560857 w 3618850"/>
                <a:gd name="connsiteY8" fmla="*/ 1393712 h 4054379"/>
                <a:gd name="connsiteX9" fmla="*/ 430228 w 3618850"/>
                <a:gd name="connsiteY9" fmla="*/ 1524341 h 4054379"/>
                <a:gd name="connsiteX10" fmla="*/ 360560 w 3618850"/>
                <a:gd name="connsiteY10" fmla="*/ 1715930 h 4054379"/>
                <a:gd name="connsiteX11" fmla="*/ 404103 w 3618850"/>
                <a:gd name="connsiteY11" fmla="*/ 2064272 h 4054379"/>
                <a:gd name="connsiteX12" fmla="*/ 491188 w 3618850"/>
                <a:gd name="connsiteY12" fmla="*/ 2203610 h 4054379"/>
                <a:gd name="connsiteX13" fmla="*/ 813406 w 3618850"/>
                <a:gd name="connsiteY13" fmla="*/ 2395198 h 4054379"/>
                <a:gd name="connsiteX14" fmla="*/ 996286 w 3618850"/>
                <a:gd name="connsiteY14" fmla="*/ 2560661 h 4054379"/>
                <a:gd name="connsiteX15" fmla="*/ 1031120 w 3618850"/>
                <a:gd name="connsiteY15" fmla="*/ 2708707 h 4054379"/>
                <a:gd name="connsiteX16" fmla="*/ 1013703 w 3618850"/>
                <a:gd name="connsiteY16" fmla="*/ 2865461 h 4054379"/>
                <a:gd name="connsiteX17" fmla="*/ 726320 w 3618850"/>
                <a:gd name="connsiteY17" fmla="*/ 3118010 h 4054379"/>
                <a:gd name="connsiteX18" fmla="*/ 430228 w 3618850"/>
                <a:gd name="connsiteY18" fmla="*/ 3318307 h 4054379"/>
                <a:gd name="connsiteX19" fmla="*/ 151554 w 3618850"/>
                <a:gd name="connsiteY19" fmla="*/ 3466352 h 4054379"/>
                <a:gd name="connsiteX20" fmla="*/ 64468 w 3618850"/>
                <a:gd name="connsiteY20" fmla="*/ 3596981 h 4054379"/>
                <a:gd name="connsiteX21" fmla="*/ 12217 w 3618850"/>
                <a:gd name="connsiteY21" fmla="*/ 3823404 h 4054379"/>
                <a:gd name="connsiteX22" fmla="*/ 114751 w 3618850"/>
                <a:gd name="connsiteY22" fmla="*/ 4039081 h 4054379"/>
                <a:gd name="connsiteX23" fmla="*/ 1074663 w 3618850"/>
                <a:gd name="connsiteY23" fmla="*/ 4032410 h 4054379"/>
                <a:gd name="connsiteX24" fmla="*/ 1623303 w 3618850"/>
                <a:gd name="connsiteY24" fmla="*/ 3997575 h 4054379"/>
                <a:gd name="connsiteX25" fmla="*/ 2224194 w 3618850"/>
                <a:gd name="connsiteY25" fmla="*/ 3875655 h 4054379"/>
                <a:gd name="connsiteX26" fmla="*/ 2537703 w 3618850"/>
                <a:gd name="connsiteY26" fmla="*/ 3605690 h 4054379"/>
                <a:gd name="connsiteX27" fmla="*/ 3112468 w 3618850"/>
                <a:gd name="connsiteY27" fmla="*/ 3248638 h 4054379"/>
                <a:gd name="connsiteX28" fmla="*/ 3382434 w 3618850"/>
                <a:gd name="connsiteY28" fmla="*/ 2734832 h 4054379"/>
                <a:gd name="connsiteX29" fmla="*/ 3617566 w 3618850"/>
                <a:gd name="connsiteY29" fmla="*/ 2116524 h 4054379"/>
                <a:gd name="connsiteX30" fmla="*/ 3478228 w 3618850"/>
                <a:gd name="connsiteY30" fmla="*/ 1637552 h 4054379"/>
                <a:gd name="connsiteX31" fmla="*/ 3512323 w 3618850"/>
                <a:gd name="connsiteY31" fmla="*/ 1219287 h 4054379"/>
                <a:gd name="connsiteX32" fmla="*/ 3574023 w 3618850"/>
                <a:gd name="connsiteY32" fmla="*/ 827655 h 4054379"/>
                <a:gd name="connsiteX33" fmla="*/ 3495646 w 3618850"/>
                <a:gd name="connsiteY33" fmla="*/ 322558 h 4054379"/>
                <a:gd name="connsiteX34" fmla="*/ 3147303 w 3618850"/>
                <a:gd name="connsiteY34" fmla="*/ 87427 h 4054379"/>
                <a:gd name="connsiteX35" fmla="*/ 2398366 w 3618850"/>
                <a:gd name="connsiteY35" fmla="*/ 341 h 4054379"/>
                <a:gd name="connsiteX36" fmla="*/ 2093566 w 3618850"/>
                <a:gd name="connsiteY36" fmla="*/ 87427 h 4054379"/>
                <a:gd name="connsiteX0" fmla="*/ 2093566 w 3715411"/>
                <a:gd name="connsiteY0" fmla="*/ 87427 h 4054379"/>
                <a:gd name="connsiteX1" fmla="*/ 1666846 w 3715411"/>
                <a:gd name="connsiteY1" fmla="*/ 122261 h 4054379"/>
                <a:gd name="connsiteX2" fmla="*/ 1423006 w 3715411"/>
                <a:gd name="connsiteY2" fmla="*/ 200638 h 4054379"/>
                <a:gd name="connsiteX3" fmla="*/ 1083371 w 3715411"/>
                <a:gd name="connsiteY3" fmla="*/ 305141 h 4054379"/>
                <a:gd name="connsiteX4" fmla="*/ 900491 w 3715411"/>
                <a:gd name="connsiteY4" fmla="*/ 575107 h 4054379"/>
                <a:gd name="connsiteX5" fmla="*/ 900491 w 3715411"/>
                <a:gd name="connsiteY5" fmla="*/ 879907 h 4054379"/>
                <a:gd name="connsiteX6" fmla="*/ 856948 w 3715411"/>
                <a:gd name="connsiteY6" fmla="*/ 1263084 h 4054379"/>
                <a:gd name="connsiteX7" fmla="*/ 769863 w 3715411"/>
                <a:gd name="connsiteY7" fmla="*/ 1332752 h 4054379"/>
                <a:gd name="connsiteX8" fmla="*/ 560857 w 3715411"/>
                <a:gd name="connsiteY8" fmla="*/ 1393712 h 4054379"/>
                <a:gd name="connsiteX9" fmla="*/ 430228 w 3715411"/>
                <a:gd name="connsiteY9" fmla="*/ 1524341 h 4054379"/>
                <a:gd name="connsiteX10" fmla="*/ 360560 w 3715411"/>
                <a:gd name="connsiteY10" fmla="*/ 1715930 h 4054379"/>
                <a:gd name="connsiteX11" fmla="*/ 404103 w 3715411"/>
                <a:gd name="connsiteY11" fmla="*/ 2064272 h 4054379"/>
                <a:gd name="connsiteX12" fmla="*/ 491188 w 3715411"/>
                <a:gd name="connsiteY12" fmla="*/ 2203610 h 4054379"/>
                <a:gd name="connsiteX13" fmla="*/ 813406 w 3715411"/>
                <a:gd name="connsiteY13" fmla="*/ 2395198 h 4054379"/>
                <a:gd name="connsiteX14" fmla="*/ 996286 w 3715411"/>
                <a:gd name="connsiteY14" fmla="*/ 2560661 h 4054379"/>
                <a:gd name="connsiteX15" fmla="*/ 1031120 w 3715411"/>
                <a:gd name="connsiteY15" fmla="*/ 2708707 h 4054379"/>
                <a:gd name="connsiteX16" fmla="*/ 1013703 w 3715411"/>
                <a:gd name="connsiteY16" fmla="*/ 2865461 h 4054379"/>
                <a:gd name="connsiteX17" fmla="*/ 726320 w 3715411"/>
                <a:gd name="connsiteY17" fmla="*/ 3118010 h 4054379"/>
                <a:gd name="connsiteX18" fmla="*/ 430228 w 3715411"/>
                <a:gd name="connsiteY18" fmla="*/ 3318307 h 4054379"/>
                <a:gd name="connsiteX19" fmla="*/ 151554 w 3715411"/>
                <a:gd name="connsiteY19" fmla="*/ 3466352 h 4054379"/>
                <a:gd name="connsiteX20" fmla="*/ 64468 w 3715411"/>
                <a:gd name="connsiteY20" fmla="*/ 3596981 h 4054379"/>
                <a:gd name="connsiteX21" fmla="*/ 12217 w 3715411"/>
                <a:gd name="connsiteY21" fmla="*/ 3823404 h 4054379"/>
                <a:gd name="connsiteX22" fmla="*/ 114751 w 3715411"/>
                <a:gd name="connsiteY22" fmla="*/ 4039081 h 4054379"/>
                <a:gd name="connsiteX23" fmla="*/ 1074663 w 3715411"/>
                <a:gd name="connsiteY23" fmla="*/ 4032410 h 4054379"/>
                <a:gd name="connsiteX24" fmla="*/ 1623303 w 3715411"/>
                <a:gd name="connsiteY24" fmla="*/ 3997575 h 4054379"/>
                <a:gd name="connsiteX25" fmla="*/ 2224194 w 3715411"/>
                <a:gd name="connsiteY25" fmla="*/ 3875655 h 4054379"/>
                <a:gd name="connsiteX26" fmla="*/ 2537703 w 3715411"/>
                <a:gd name="connsiteY26" fmla="*/ 3605690 h 4054379"/>
                <a:gd name="connsiteX27" fmla="*/ 3112468 w 3715411"/>
                <a:gd name="connsiteY27" fmla="*/ 3248638 h 4054379"/>
                <a:gd name="connsiteX28" fmla="*/ 3382434 w 3715411"/>
                <a:gd name="connsiteY28" fmla="*/ 2734832 h 4054379"/>
                <a:gd name="connsiteX29" fmla="*/ 3617566 w 3715411"/>
                <a:gd name="connsiteY29" fmla="*/ 2116524 h 4054379"/>
                <a:gd name="connsiteX30" fmla="*/ 3478228 w 3715411"/>
                <a:gd name="connsiteY30" fmla="*/ 1637552 h 4054379"/>
                <a:gd name="connsiteX31" fmla="*/ 3512323 w 3715411"/>
                <a:gd name="connsiteY31" fmla="*/ 1219287 h 4054379"/>
                <a:gd name="connsiteX32" fmla="*/ 3715377 w 3715411"/>
                <a:gd name="connsiteY32" fmla="*/ 785386 h 4054379"/>
                <a:gd name="connsiteX33" fmla="*/ 3495646 w 3715411"/>
                <a:gd name="connsiteY33" fmla="*/ 322558 h 4054379"/>
                <a:gd name="connsiteX34" fmla="*/ 3147303 w 3715411"/>
                <a:gd name="connsiteY34" fmla="*/ 87427 h 4054379"/>
                <a:gd name="connsiteX35" fmla="*/ 2398366 w 3715411"/>
                <a:gd name="connsiteY35" fmla="*/ 341 h 4054379"/>
                <a:gd name="connsiteX36" fmla="*/ 2093566 w 3715411"/>
                <a:gd name="connsiteY36" fmla="*/ 87427 h 4054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3715411" h="4054379">
                  <a:moveTo>
                    <a:pt x="2093566" y="87427"/>
                  </a:moveTo>
                  <a:cubicBezTo>
                    <a:pt x="1971646" y="107747"/>
                    <a:pt x="1778606" y="103393"/>
                    <a:pt x="1666846" y="122261"/>
                  </a:cubicBezTo>
                  <a:cubicBezTo>
                    <a:pt x="1555086" y="141129"/>
                    <a:pt x="1423006" y="200638"/>
                    <a:pt x="1423006" y="200638"/>
                  </a:cubicBezTo>
                  <a:cubicBezTo>
                    <a:pt x="1325760" y="231118"/>
                    <a:pt x="1170457" y="242729"/>
                    <a:pt x="1083371" y="305141"/>
                  </a:cubicBezTo>
                  <a:cubicBezTo>
                    <a:pt x="996285" y="367553"/>
                    <a:pt x="930971" y="479313"/>
                    <a:pt x="900491" y="575107"/>
                  </a:cubicBezTo>
                  <a:cubicBezTo>
                    <a:pt x="870011" y="670901"/>
                    <a:pt x="907748" y="765244"/>
                    <a:pt x="900491" y="879907"/>
                  </a:cubicBezTo>
                  <a:cubicBezTo>
                    <a:pt x="893234" y="994570"/>
                    <a:pt x="878719" y="1187610"/>
                    <a:pt x="856948" y="1263084"/>
                  </a:cubicBezTo>
                  <a:cubicBezTo>
                    <a:pt x="835177" y="1338558"/>
                    <a:pt x="819211" y="1310981"/>
                    <a:pt x="769863" y="1332752"/>
                  </a:cubicBezTo>
                  <a:cubicBezTo>
                    <a:pt x="720515" y="1354523"/>
                    <a:pt x="617463" y="1361781"/>
                    <a:pt x="560857" y="1393712"/>
                  </a:cubicBezTo>
                  <a:cubicBezTo>
                    <a:pt x="504251" y="1425643"/>
                    <a:pt x="463611" y="1470638"/>
                    <a:pt x="430228" y="1524341"/>
                  </a:cubicBezTo>
                  <a:cubicBezTo>
                    <a:pt x="396845" y="1578044"/>
                    <a:pt x="364914" y="1625942"/>
                    <a:pt x="360560" y="1715930"/>
                  </a:cubicBezTo>
                  <a:cubicBezTo>
                    <a:pt x="356206" y="1805919"/>
                    <a:pt x="382332" y="1982992"/>
                    <a:pt x="404103" y="2064272"/>
                  </a:cubicBezTo>
                  <a:cubicBezTo>
                    <a:pt x="425874" y="2145552"/>
                    <a:pt x="422971" y="2148456"/>
                    <a:pt x="491188" y="2203610"/>
                  </a:cubicBezTo>
                  <a:cubicBezTo>
                    <a:pt x="559405" y="2258764"/>
                    <a:pt x="729223" y="2335690"/>
                    <a:pt x="813406" y="2395198"/>
                  </a:cubicBezTo>
                  <a:cubicBezTo>
                    <a:pt x="897589" y="2454706"/>
                    <a:pt x="960000" y="2508410"/>
                    <a:pt x="996286" y="2560661"/>
                  </a:cubicBezTo>
                  <a:cubicBezTo>
                    <a:pt x="1032572" y="2612912"/>
                    <a:pt x="1028217" y="2657907"/>
                    <a:pt x="1031120" y="2708707"/>
                  </a:cubicBezTo>
                  <a:cubicBezTo>
                    <a:pt x="1034023" y="2759507"/>
                    <a:pt x="1064503" y="2797244"/>
                    <a:pt x="1013703" y="2865461"/>
                  </a:cubicBezTo>
                  <a:cubicBezTo>
                    <a:pt x="962903" y="2933678"/>
                    <a:pt x="823566" y="3042536"/>
                    <a:pt x="726320" y="3118010"/>
                  </a:cubicBezTo>
                  <a:cubicBezTo>
                    <a:pt x="629074" y="3193484"/>
                    <a:pt x="526022" y="3260250"/>
                    <a:pt x="430228" y="3318307"/>
                  </a:cubicBezTo>
                  <a:cubicBezTo>
                    <a:pt x="334434" y="3376364"/>
                    <a:pt x="212514" y="3419906"/>
                    <a:pt x="151554" y="3466352"/>
                  </a:cubicBezTo>
                  <a:cubicBezTo>
                    <a:pt x="90594" y="3512798"/>
                    <a:pt x="87691" y="3537472"/>
                    <a:pt x="64468" y="3596981"/>
                  </a:cubicBezTo>
                  <a:cubicBezTo>
                    <a:pt x="41245" y="3656490"/>
                    <a:pt x="3837" y="3749721"/>
                    <a:pt x="12217" y="3823404"/>
                  </a:cubicBezTo>
                  <a:cubicBezTo>
                    <a:pt x="20597" y="3897087"/>
                    <a:pt x="-62323" y="4004247"/>
                    <a:pt x="114751" y="4039081"/>
                  </a:cubicBezTo>
                  <a:cubicBezTo>
                    <a:pt x="291825" y="4073915"/>
                    <a:pt x="823238" y="4039328"/>
                    <a:pt x="1074663" y="4032410"/>
                  </a:cubicBezTo>
                  <a:cubicBezTo>
                    <a:pt x="1326088" y="4025492"/>
                    <a:pt x="1431715" y="4023701"/>
                    <a:pt x="1623303" y="3997575"/>
                  </a:cubicBezTo>
                  <a:cubicBezTo>
                    <a:pt x="1814891" y="3971449"/>
                    <a:pt x="2071794" y="3940969"/>
                    <a:pt x="2224194" y="3875655"/>
                  </a:cubicBezTo>
                  <a:cubicBezTo>
                    <a:pt x="2376594" y="3810341"/>
                    <a:pt x="2389657" y="3710193"/>
                    <a:pt x="2537703" y="3605690"/>
                  </a:cubicBezTo>
                  <a:cubicBezTo>
                    <a:pt x="2685749" y="3501187"/>
                    <a:pt x="2971679" y="3393781"/>
                    <a:pt x="3112468" y="3248638"/>
                  </a:cubicBezTo>
                  <a:cubicBezTo>
                    <a:pt x="3253257" y="3103495"/>
                    <a:pt x="3298251" y="2923518"/>
                    <a:pt x="3382434" y="2734832"/>
                  </a:cubicBezTo>
                  <a:cubicBezTo>
                    <a:pt x="3466617" y="2546146"/>
                    <a:pt x="3601600" y="2299404"/>
                    <a:pt x="3617566" y="2116524"/>
                  </a:cubicBezTo>
                  <a:cubicBezTo>
                    <a:pt x="3633532" y="1933644"/>
                    <a:pt x="3495769" y="1787092"/>
                    <a:pt x="3478228" y="1637552"/>
                  </a:cubicBezTo>
                  <a:cubicBezTo>
                    <a:pt x="3460688" y="1488013"/>
                    <a:pt x="3472798" y="1361315"/>
                    <a:pt x="3512323" y="1219287"/>
                  </a:cubicBezTo>
                  <a:cubicBezTo>
                    <a:pt x="3551848" y="1077259"/>
                    <a:pt x="3718156" y="934841"/>
                    <a:pt x="3715377" y="785386"/>
                  </a:cubicBezTo>
                  <a:cubicBezTo>
                    <a:pt x="3712598" y="635931"/>
                    <a:pt x="3590325" y="438885"/>
                    <a:pt x="3495646" y="322558"/>
                  </a:cubicBezTo>
                  <a:cubicBezTo>
                    <a:pt x="3400967" y="206231"/>
                    <a:pt x="3330183" y="141130"/>
                    <a:pt x="3147303" y="87427"/>
                  </a:cubicBezTo>
                  <a:cubicBezTo>
                    <a:pt x="2964423" y="33724"/>
                    <a:pt x="2571086" y="-4013"/>
                    <a:pt x="2398366" y="341"/>
                  </a:cubicBezTo>
                  <a:cubicBezTo>
                    <a:pt x="2225646" y="4695"/>
                    <a:pt x="2215486" y="67107"/>
                    <a:pt x="2093566" y="87427"/>
                  </a:cubicBezTo>
                  <a:close/>
                </a:path>
              </a:pathLst>
            </a:cu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3C2930C-9841-4384-A6F7-1099148C4B61}"/>
                </a:ext>
              </a:extLst>
            </p:cNvPr>
            <p:cNvSpPr/>
            <p:nvPr/>
          </p:nvSpPr>
          <p:spPr>
            <a:xfrm>
              <a:off x="3928279" y="1264432"/>
              <a:ext cx="2470662" cy="3062792"/>
            </a:xfrm>
            <a:custGeom>
              <a:avLst/>
              <a:gdLst>
                <a:gd name="connsiteX0" fmla="*/ 0 w 2796880"/>
                <a:gd name="connsiteY0" fmla="*/ 3666309 h 3666309"/>
                <a:gd name="connsiteX1" fmla="*/ 1018903 w 2796880"/>
                <a:gd name="connsiteY1" fmla="*/ 3483429 h 3666309"/>
                <a:gd name="connsiteX2" fmla="*/ 1820091 w 2796880"/>
                <a:gd name="connsiteY2" fmla="*/ 3204755 h 3666309"/>
                <a:gd name="connsiteX3" fmla="*/ 2386149 w 2796880"/>
                <a:gd name="connsiteY3" fmla="*/ 2647406 h 3666309"/>
                <a:gd name="connsiteX4" fmla="*/ 2717074 w 2796880"/>
                <a:gd name="connsiteY4" fmla="*/ 1933303 h 3666309"/>
                <a:gd name="connsiteX5" fmla="*/ 2786743 w 2796880"/>
                <a:gd name="connsiteY5" fmla="*/ 1314995 h 3666309"/>
                <a:gd name="connsiteX6" fmla="*/ 2551611 w 2796880"/>
                <a:gd name="connsiteY6" fmla="*/ 766355 h 3666309"/>
                <a:gd name="connsiteX7" fmla="*/ 1837509 w 2796880"/>
                <a:gd name="connsiteY7" fmla="*/ 365760 h 3666309"/>
                <a:gd name="connsiteX8" fmla="*/ 1419497 w 2796880"/>
                <a:gd name="connsiteY8" fmla="*/ 313509 h 3666309"/>
                <a:gd name="connsiteX9" fmla="*/ 1210491 w 2796880"/>
                <a:gd name="connsiteY9" fmla="*/ 156755 h 3666309"/>
                <a:gd name="connsiteX10" fmla="*/ 1140823 w 2796880"/>
                <a:gd name="connsiteY10" fmla="*/ 0 h 3666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96880" h="3666309">
                  <a:moveTo>
                    <a:pt x="0" y="3666309"/>
                  </a:moveTo>
                  <a:cubicBezTo>
                    <a:pt x="357777" y="3613332"/>
                    <a:pt x="715555" y="3560355"/>
                    <a:pt x="1018903" y="3483429"/>
                  </a:cubicBezTo>
                  <a:cubicBezTo>
                    <a:pt x="1322251" y="3406503"/>
                    <a:pt x="1592217" y="3344092"/>
                    <a:pt x="1820091" y="3204755"/>
                  </a:cubicBezTo>
                  <a:cubicBezTo>
                    <a:pt x="2047965" y="3065418"/>
                    <a:pt x="2236652" y="2859315"/>
                    <a:pt x="2386149" y="2647406"/>
                  </a:cubicBezTo>
                  <a:cubicBezTo>
                    <a:pt x="2535646" y="2435497"/>
                    <a:pt x="2650308" y="2155371"/>
                    <a:pt x="2717074" y="1933303"/>
                  </a:cubicBezTo>
                  <a:cubicBezTo>
                    <a:pt x="2783840" y="1711234"/>
                    <a:pt x="2814320" y="1509486"/>
                    <a:pt x="2786743" y="1314995"/>
                  </a:cubicBezTo>
                  <a:cubicBezTo>
                    <a:pt x="2759166" y="1120504"/>
                    <a:pt x="2709817" y="924561"/>
                    <a:pt x="2551611" y="766355"/>
                  </a:cubicBezTo>
                  <a:cubicBezTo>
                    <a:pt x="2393405" y="608149"/>
                    <a:pt x="2026195" y="441234"/>
                    <a:pt x="1837509" y="365760"/>
                  </a:cubicBezTo>
                  <a:cubicBezTo>
                    <a:pt x="1648823" y="290286"/>
                    <a:pt x="1524000" y="348343"/>
                    <a:pt x="1419497" y="313509"/>
                  </a:cubicBezTo>
                  <a:cubicBezTo>
                    <a:pt x="1314994" y="278675"/>
                    <a:pt x="1256937" y="209006"/>
                    <a:pt x="1210491" y="156755"/>
                  </a:cubicBezTo>
                  <a:cubicBezTo>
                    <a:pt x="1164045" y="104504"/>
                    <a:pt x="1152434" y="52252"/>
                    <a:pt x="1140823" y="0"/>
                  </a:cubicBezTo>
                </a:path>
              </a:pathLst>
            </a:custGeom>
            <a:ln>
              <a:solidFill>
                <a:schemeClr val="accent1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BD9891C9-34F5-481D-AA44-7FA79998EBEB}"/>
                </a:ext>
              </a:extLst>
            </p:cNvPr>
            <p:cNvSpPr/>
            <p:nvPr/>
          </p:nvSpPr>
          <p:spPr>
            <a:xfrm>
              <a:off x="4428313" y="1373558"/>
              <a:ext cx="538498" cy="1498658"/>
            </a:xfrm>
            <a:custGeom>
              <a:avLst/>
              <a:gdLst>
                <a:gd name="connsiteX0" fmla="*/ 0 w 609600"/>
                <a:gd name="connsiteY0" fmla="*/ 1793966 h 1793966"/>
                <a:gd name="connsiteX1" fmla="*/ 435429 w 609600"/>
                <a:gd name="connsiteY1" fmla="*/ 1402080 h 1793966"/>
                <a:gd name="connsiteX2" fmla="*/ 531223 w 609600"/>
                <a:gd name="connsiteY2" fmla="*/ 940526 h 1793966"/>
                <a:gd name="connsiteX3" fmla="*/ 269966 w 609600"/>
                <a:gd name="connsiteY3" fmla="*/ 452846 h 1793966"/>
                <a:gd name="connsiteX4" fmla="*/ 261257 w 609600"/>
                <a:gd name="connsiteY4" fmla="*/ 174171 h 1793966"/>
                <a:gd name="connsiteX5" fmla="*/ 418012 w 609600"/>
                <a:gd name="connsiteY5" fmla="*/ 60960 h 1793966"/>
                <a:gd name="connsiteX6" fmla="*/ 609600 w 609600"/>
                <a:gd name="connsiteY6" fmla="*/ 0 h 1793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600" h="1793966">
                  <a:moveTo>
                    <a:pt x="0" y="1793966"/>
                  </a:moveTo>
                  <a:cubicBezTo>
                    <a:pt x="173446" y="1669143"/>
                    <a:pt x="346892" y="1544320"/>
                    <a:pt x="435429" y="1402080"/>
                  </a:cubicBezTo>
                  <a:cubicBezTo>
                    <a:pt x="523966" y="1259840"/>
                    <a:pt x="558800" y="1098732"/>
                    <a:pt x="531223" y="940526"/>
                  </a:cubicBezTo>
                  <a:cubicBezTo>
                    <a:pt x="503646" y="782320"/>
                    <a:pt x="314960" y="580572"/>
                    <a:pt x="269966" y="452846"/>
                  </a:cubicBezTo>
                  <a:cubicBezTo>
                    <a:pt x="224972" y="325120"/>
                    <a:pt x="236583" y="239485"/>
                    <a:pt x="261257" y="174171"/>
                  </a:cubicBezTo>
                  <a:cubicBezTo>
                    <a:pt x="285931" y="108857"/>
                    <a:pt x="359955" y="89988"/>
                    <a:pt x="418012" y="60960"/>
                  </a:cubicBezTo>
                  <a:cubicBezTo>
                    <a:pt x="476069" y="31931"/>
                    <a:pt x="542834" y="15965"/>
                    <a:pt x="609600" y="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64D09754-FF45-496B-B963-0F641EA504E6}"/>
                </a:ext>
              </a:extLst>
            </p:cNvPr>
            <p:cNvSpPr/>
            <p:nvPr/>
          </p:nvSpPr>
          <p:spPr>
            <a:xfrm>
              <a:off x="5236061" y="1577259"/>
              <a:ext cx="338485" cy="1374982"/>
            </a:xfrm>
            <a:custGeom>
              <a:avLst/>
              <a:gdLst>
                <a:gd name="connsiteX0" fmla="*/ 383177 w 383177"/>
                <a:gd name="connsiteY0" fmla="*/ 0 h 1645920"/>
                <a:gd name="connsiteX1" fmla="*/ 130629 w 383177"/>
                <a:gd name="connsiteY1" fmla="*/ 461555 h 1645920"/>
                <a:gd name="connsiteX2" fmla="*/ 60960 w 383177"/>
                <a:gd name="connsiteY2" fmla="*/ 896983 h 1645920"/>
                <a:gd name="connsiteX3" fmla="*/ 182880 w 383177"/>
                <a:gd name="connsiteY3" fmla="*/ 1245326 h 1645920"/>
                <a:gd name="connsiteX4" fmla="*/ 0 w 383177"/>
                <a:gd name="connsiteY4" fmla="*/ 1645920 h 1645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177" h="1645920">
                  <a:moveTo>
                    <a:pt x="383177" y="0"/>
                  </a:moveTo>
                  <a:cubicBezTo>
                    <a:pt x="283754" y="156029"/>
                    <a:pt x="184332" y="312058"/>
                    <a:pt x="130629" y="461555"/>
                  </a:cubicBezTo>
                  <a:cubicBezTo>
                    <a:pt x="76926" y="611052"/>
                    <a:pt x="52251" y="766355"/>
                    <a:pt x="60960" y="896983"/>
                  </a:cubicBezTo>
                  <a:cubicBezTo>
                    <a:pt x="69668" y="1027612"/>
                    <a:pt x="193040" y="1120503"/>
                    <a:pt x="182880" y="1245326"/>
                  </a:cubicBezTo>
                  <a:cubicBezTo>
                    <a:pt x="172720" y="1370149"/>
                    <a:pt x="86360" y="1508034"/>
                    <a:pt x="0" y="164592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C2104EAD-ACCE-4D1B-9B80-26151070F9BD}"/>
                </a:ext>
              </a:extLst>
            </p:cNvPr>
            <p:cNvSpPr/>
            <p:nvPr/>
          </p:nvSpPr>
          <p:spPr>
            <a:xfrm>
              <a:off x="6089964" y="1788235"/>
              <a:ext cx="753898" cy="110398"/>
            </a:xfrm>
            <a:custGeom>
              <a:avLst/>
              <a:gdLst>
                <a:gd name="connsiteX0" fmla="*/ 0 w 853440"/>
                <a:gd name="connsiteY0" fmla="*/ 43542 h 132152"/>
                <a:gd name="connsiteX1" fmla="*/ 400595 w 853440"/>
                <a:gd name="connsiteY1" fmla="*/ 69668 h 132152"/>
                <a:gd name="connsiteX2" fmla="*/ 670560 w 853440"/>
                <a:gd name="connsiteY2" fmla="*/ 130628 h 132152"/>
                <a:gd name="connsiteX3" fmla="*/ 853440 w 853440"/>
                <a:gd name="connsiteY3" fmla="*/ 0 h 132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3440" h="132152">
                  <a:moveTo>
                    <a:pt x="0" y="43542"/>
                  </a:moveTo>
                  <a:cubicBezTo>
                    <a:pt x="144417" y="49348"/>
                    <a:pt x="288835" y="55154"/>
                    <a:pt x="400595" y="69668"/>
                  </a:cubicBezTo>
                  <a:cubicBezTo>
                    <a:pt x="512355" y="84182"/>
                    <a:pt x="595086" y="142239"/>
                    <a:pt x="670560" y="130628"/>
                  </a:cubicBezTo>
                  <a:cubicBezTo>
                    <a:pt x="746034" y="119017"/>
                    <a:pt x="799737" y="59508"/>
                    <a:pt x="853440" y="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03FECCC-F547-4632-A124-B08F0855933C}"/>
                </a:ext>
              </a:extLst>
            </p:cNvPr>
            <p:cNvSpPr/>
            <p:nvPr/>
          </p:nvSpPr>
          <p:spPr>
            <a:xfrm>
              <a:off x="4689870" y="3345094"/>
              <a:ext cx="538498" cy="29838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CE4C7D31-5F10-470D-95B7-6CCA40DB4F8C}"/>
                </a:ext>
              </a:extLst>
            </p:cNvPr>
            <p:cNvSpPr/>
            <p:nvPr/>
          </p:nvSpPr>
          <p:spPr>
            <a:xfrm>
              <a:off x="5291071" y="3345094"/>
              <a:ext cx="538498" cy="29838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56F936F4-34A2-4354-AE79-F990479CB648}"/>
                </a:ext>
              </a:extLst>
            </p:cNvPr>
            <p:cNvSpPr/>
            <p:nvPr/>
          </p:nvSpPr>
          <p:spPr>
            <a:xfrm>
              <a:off x="5893849" y="3345094"/>
              <a:ext cx="538498" cy="298386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dirty="0"/>
                <a:t>M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4725590-8737-4AE7-87CB-A0CA97002BA8}"/>
                </a:ext>
              </a:extLst>
            </p:cNvPr>
            <p:cNvSpPr/>
            <p:nvPr/>
          </p:nvSpPr>
          <p:spPr>
            <a:xfrm>
              <a:off x="4689870" y="2991462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14BD57B-8D09-42C3-A53B-62B9C3F24445}"/>
                </a:ext>
              </a:extLst>
            </p:cNvPr>
            <p:cNvSpPr/>
            <p:nvPr/>
          </p:nvSpPr>
          <p:spPr>
            <a:xfrm>
              <a:off x="5291071" y="2991462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C85A9AE-2647-40E0-A622-DE17B095DD5D}"/>
                </a:ext>
              </a:extLst>
            </p:cNvPr>
            <p:cNvSpPr/>
            <p:nvPr/>
          </p:nvSpPr>
          <p:spPr>
            <a:xfrm>
              <a:off x="5893849" y="2991462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5D4F1C99-D907-4F45-BA07-A9CECE7E142A}"/>
                </a:ext>
              </a:extLst>
            </p:cNvPr>
            <p:cNvSpPr/>
            <p:nvPr/>
          </p:nvSpPr>
          <p:spPr>
            <a:xfrm>
              <a:off x="4689870" y="2613051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8C98FCEF-1DA8-4F05-B0EB-0D0BA673CE5D}"/>
                </a:ext>
              </a:extLst>
            </p:cNvPr>
            <p:cNvSpPr/>
            <p:nvPr/>
          </p:nvSpPr>
          <p:spPr>
            <a:xfrm>
              <a:off x="5291071" y="2613051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4DC85686-894C-4D6E-8B99-6AE65AB117F3}"/>
                </a:ext>
              </a:extLst>
            </p:cNvPr>
            <p:cNvSpPr/>
            <p:nvPr/>
          </p:nvSpPr>
          <p:spPr>
            <a:xfrm>
              <a:off x="5893849" y="2613051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E9E5EA3-ED44-4C6B-8EAB-A2BDA8F2558D}"/>
                </a:ext>
              </a:extLst>
            </p:cNvPr>
            <p:cNvSpPr/>
            <p:nvPr/>
          </p:nvSpPr>
          <p:spPr>
            <a:xfrm>
              <a:off x="5602849" y="1228972"/>
              <a:ext cx="538498" cy="298386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dirty="0"/>
                <a:t>M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5DCC7349-9B3F-450B-9594-6F269C083DAA}"/>
                </a:ext>
              </a:extLst>
            </p:cNvPr>
            <p:cNvSpPr/>
            <p:nvPr/>
          </p:nvSpPr>
          <p:spPr>
            <a:xfrm>
              <a:off x="4485048" y="2076376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A7B87A2-E5DE-4F1E-8244-96A8EC57B118}"/>
                </a:ext>
              </a:extLst>
            </p:cNvPr>
            <p:cNvSpPr/>
            <p:nvPr/>
          </p:nvSpPr>
          <p:spPr>
            <a:xfrm>
              <a:off x="5448245" y="2125460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84610BEF-D411-4360-94CA-D0A03CCF8B15}"/>
                </a:ext>
              </a:extLst>
            </p:cNvPr>
            <p:cNvSpPr/>
            <p:nvPr/>
          </p:nvSpPr>
          <p:spPr>
            <a:xfrm>
              <a:off x="6213708" y="1462227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A65C48EA-C908-40D0-B5A6-42B30E001661}"/>
                </a:ext>
              </a:extLst>
            </p:cNvPr>
            <p:cNvSpPr/>
            <p:nvPr/>
          </p:nvSpPr>
          <p:spPr>
            <a:xfrm>
              <a:off x="4485048" y="3913785"/>
              <a:ext cx="144000" cy="144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B07CD1BA-BAA6-4F8B-8AC5-735E57FC021E}"/>
                </a:ext>
              </a:extLst>
            </p:cNvPr>
            <p:cNvSpPr/>
            <p:nvPr/>
          </p:nvSpPr>
          <p:spPr>
            <a:xfrm>
              <a:off x="5737114" y="3894494"/>
              <a:ext cx="144000" cy="1440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13825CAA-4CBE-48AA-8E1B-106F38C8FC76}"/>
                </a:ext>
              </a:extLst>
            </p:cNvPr>
            <p:cNvSpPr/>
            <p:nvPr/>
          </p:nvSpPr>
          <p:spPr>
            <a:xfrm>
              <a:off x="5249584" y="1333636"/>
              <a:ext cx="144000" cy="144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1D10A8FB-C288-4561-8496-67F036646BA8}"/>
                </a:ext>
              </a:extLst>
            </p:cNvPr>
            <p:cNvSpPr/>
            <p:nvPr/>
          </p:nvSpPr>
          <p:spPr>
            <a:xfrm>
              <a:off x="5050255" y="1668152"/>
              <a:ext cx="144000" cy="1440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001180A8-DFFB-46A5-857C-ECAE4A40FEFC}"/>
                </a:ext>
              </a:extLst>
            </p:cNvPr>
            <p:cNvSpPr/>
            <p:nvPr/>
          </p:nvSpPr>
          <p:spPr>
            <a:xfrm>
              <a:off x="5202655" y="1820552"/>
              <a:ext cx="144000" cy="1440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48" name="Rectangle 47">
            <a:extLst>
              <a:ext uri="{FF2B5EF4-FFF2-40B4-BE49-F238E27FC236}">
                <a16:creationId xmlns:a16="http://schemas.microsoft.com/office/drawing/2014/main" id="{04636A1C-FB64-4318-8613-729911A2CC02}"/>
              </a:ext>
            </a:extLst>
          </p:cNvPr>
          <p:cNvSpPr/>
          <p:nvPr/>
        </p:nvSpPr>
        <p:spPr>
          <a:xfrm>
            <a:off x="9628698" y="5316713"/>
            <a:ext cx="231665" cy="150903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47431F72-E228-415C-8239-58BB698306F2}"/>
              </a:ext>
            </a:extLst>
          </p:cNvPr>
          <p:cNvSpPr/>
          <p:nvPr/>
        </p:nvSpPr>
        <p:spPr>
          <a:xfrm>
            <a:off x="9634311" y="5595687"/>
            <a:ext cx="231665" cy="27091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118" name="Table 117">
            <a:extLst>
              <a:ext uri="{FF2B5EF4-FFF2-40B4-BE49-F238E27FC236}">
                <a16:creationId xmlns:a16="http://schemas.microsoft.com/office/drawing/2014/main" id="{6C111F5F-A9AD-461C-AE47-AD07F519F1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5365204"/>
              </p:ext>
            </p:extLst>
          </p:nvPr>
        </p:nvGraphicFramePr>
        <p:xfrm>
          <a:off x="8277225" y="429469"/>
          <a:ext cx="1538066" cy="228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9033">
                  <a:extLst>
                    <a:ext uri="{9D8B030D-6E8A-4147-A177-3AD203B41FA5}">
                      <a16:colId xmlns:a16="http://schemas.microsoft.com/office/drawing/2014/main" val="1294337786"/>
                    </a:ext>
                  </a:extLst>
                </a:gridCol>
                <a:gridCol w="769033">
                  <a:extLst>
                    <a:ext uri="{9D8B030D-6E8A-4147-A177-3AD203B41FA5}">
                      <a16:colId xmlns:a16="http://schemas.microsoft.com/office/drawing/2014/main" val="2005279972"/>
                    </a:ext>
                  </a:extLst>
                </a:gridCol>
              </a:tblGrid>
              <a:tr h="186890"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Map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Satellite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041495"/>
                  </a:ext>
                </a:extLst>
              </a:tr>
            </a:tbl>
          </a:graphicData>
        </a:graphic>
      </p:graphicFrame>
      <p:graphicFrame>
        <p:nvGraphicFramePr>
          <p:cNvPr id="81" name="Table 80">
            <a:extLst>
              <a:ext uri="{FF2B5EF4-FFF2-40B4-BE49-F238E27FC236}">
                <a16:creationId xmlns:a16="http://schemas.microsoft.com/office/drawing/2014/main" id="{33355051-0459-46B9-B0D8-0EAD5F4431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8275106"/>
              </p:ext>
            </p:extLst>
          </p:nvPr>
        </p:nvGraphicFramePr>
        <p:xfrm>
          <a:off x="7021606" y="642463"/>
          <a:ext cx="1218677" cy="2027568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240110">
                  <a:extLst>
                    <a:ext uri="{9D8B030D-6E8A-4147-A177-3AD203B41FA5}">
                      <a16:colId xmlns:a16="http://schemas.microsoft.com/office/drawing/2014/main" val="2586563298"/>
                    </a:ext>
                  </a:extLst>
                </a:gridCol>
                <a:gridCol w="978567">
                  <a:extLst>
                    <a:ext uri="{9D8B030D-6E8A-4147-A177-3AD203B41FA5}">
                      <a16:colId xmlns:a16="http://schemas.microsoft.com/office/drawing/2014/main" val="1007114525"/>
                    </a:ext>
                  </a:extLst>
                </a:gridCol>
              </a:tblGrid>
              <a:tr h="271180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Boundary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9325452"/>
                  </a:ext>
                </a:extLst>
              </a:tr>
              <a:tr h="23808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Stream 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8218344"/>
                  </a:ext>
                </a:extLst>
              </a:tr>
              <a:tr h="299102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/>
                        <a:t>LSD or Parcel</a:t>
                      </a:r>
                    </a:p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/>
                        <a:t>BMP type 1</a:t>
                      </a:r>
                    </a:p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/>
                        <a:t>BMP type 2</a:t>
                      </a:r>
                    </a:p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/>
                        <a:t>Multiple BMP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7544534"/>
                  </a:ext>
                </a:extLst>
              </a:tr>
              <a:tr h="299102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BMP type 3</a:t>
                      </a:r>
                    </a:p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Selected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723172"/>
                  </a:ext>
                </a:extLst>
              </a:tr>
              <a:tr h="299102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…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6047010"/>
                  </a:ext>
                </a:extLst>
              </a:tr>
            </a:tbl>
          </a:graphicData>
        </a:graphic>
      </p:graphicFrame>
      <p:sp>
        <p:nvSpPr>
          <p:cNvPr id="100" name="Rectangle 99">
            <a:extLst>
              <a:ext uri="{FF2B5EF4-FFF2-40B4-BE49-F238E27FC236}">
                <a16:creationId xmlns:a16="http://schemas.microsoft.com/office/drawing/2014/main" id="{B16B5461-7202-4D04-A0F0-0DD7D07BD117}"/>
              </a:ext>
            </a:extLst>
          </p:cNvPr>
          <p:cNvSpPr/>
          <p:nvPr/>
        </p:nvSpPr>
        <p:spPr>
          <a:xfrm>
            <a:off x="9975274" y="6523688"/>
            <a:ext cx="2095626" cy="21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dirty="0"/>
              <a:t>Report </a:t>
            </a:r>
            <a:r>
              <a:rPr lang="en-CA" sz="1200" baseline="30000" dirty="0"/>
              <a:t>(?)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C08C91E-FA95-4384-BE63-7998273F7AD6}"/>
              </a:ext>
            </a:extLst>
          </p:cNvPr>
          <p:cNvGrpSpPr/>
          <p:nvPr/>
        </p:nvGrpSpPr>
        <p:grpSpPr>
          <a:xfrm>
            <a:off x="7018629" y="437025"/>
            <a:ext cx="1218677" cy="1874807"/>
            <a:chOff x="6889233" y="429469"/>
            <a:chExt cx="1218677" cy="1874807"/>
          </a:xfrm>
        </p:grpSpPr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367871CD-3424-4549-A92D-F453951C6CC5}"/>
                </a:ext>
              </a:extLst>
            </p:cNvPr>
            <p:cNvGrpSpPr/>
            <p:nvPr/>
          </p:nvGrpSpPr>
          <p:grpSpPr>
            <a:xfrm>
              <a:off x="6889233" y="429469"/>
              <a:ext cx="1218677" cy="205437"/>
              <a:chOff x="6528872" y="1807230"/>
              <a:chExt cx="1795701" cy="449218"/>
            </a:xfrm>
          </p:grpSpPr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1C137446-2A90-4D23-A45D-B759358B49AE}"/>
                  </a:ext>
                </a:extLst>
              </p:cNvPr>
              <p:cNvSpPr/>
              <p:nvPr/>
            </p:nvSpPr>
            <p:spPr>
              <a:xfrm>
                <a:off x="6528872" y="1807230"/>
                <a:ext cx="1795701" cy="44921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sz="900" dirty="0"/>
                  <a:t>Legend</a:t>
                </a:r>
              </a:p>
            </p:txBody>
          </p:sp>
          <p:sp>
            <p:nvSpPr>
              <p:cNvPr id="80" name="Isosceles Triangle 79">
                <a:extLst>
                  <a:ext uri="{FF2B5EF4-FFF2-40B4-BE49-F238E27FC236}">
                    <a16:creationId xmlns:a16="http://schemas.microsoft.com/office/drawing/2014/main" id="{7DAE6FF7-F748-4B7D-B55A-7572331477B2}"/>
                  </a:ext>
                </a:extLst>
              </p:cNvPr>
              <p:cNvSpPr/>
              <p:nvPr/>
            </p:nvSpPr>
            <p:spPr>
              <a:xfrm rot="10800000">
                <a:off x="7958571" y="1950338"/>
                <a:ext cx="144000" cy="14399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</p:grp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89D20655-90C3-4DEE-A1F8-5950B153AB22}"/>
                </a:ext>
              </a:extLst>
            </p:cNvPr>
            <p:cNvSpPr/>
            <p:nvPr/>
          </p:nvSpPr>
          <p:spPr>
            <a:xfrm>
              <a:off x="7202201" y="1196673"/>
              <a:ext cx="180000" cy="108000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dk1"/>
                </a:solidFill>
              </a:endParaRPr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5BAF188E-908B-4455-B0AF-6BB57619DB18}"/>
                </a:ext>
              </a:extLst>
            </p:cNvPr>
            <p:cNvSpPr/>
            <p:nvPr/>
          </p:nvSpPr>
          <p:spPr>
            <a:xfrm>
              <a:off x="7219926" y="970881"/>
              <a:ext cx="180000" cy="72000"/>
            </a:xfrm>
            <a:custGeom>
              <a:avLst/>
              <a:gdLst>
                <a:gd name="connsiteX0" fmla="*/ 0 w 192882"/>
                <a:gd name="connsiteY0" fmla="*/ 83344 h 85725"/>
                <a:gd name="connsiteX1" fmla="*/ 76200 w 192882"/>
                <a:gd name="connsiteY1" fmla="*/ 0 h 85725"/>
                <a:gd name="connsiteX2" fmla="*/ 123825 w 192882"/>
                <a:gd name="connsiteY2" fmla="*/ 85725 h 85725"/>
                <a:gd name="connsiteX3" fmla="*/ 192882 w 192882"/>
                <a:gd name="connsiteY3" fmla="*/ 9525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882" h="85725">
                  <a:moveTo>
                    <a:pt x="0" y="83344"/>
                  </a:moveTo>
                  <a:lnTo>
                    <a:pt x="76200" y="0"/>
                  </a:lnTo>
                  <a:lnTo>
                    <a:pt x="123825" y="85725"/>
                  </a:lnTo>
                  <a:lnTo>
                    <a:pt x="192882" y="9525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14C13765-E5AD-4C5D-8A3C-9C24C714EB54}"/>
                </a:ext>
              </a:extLst>
            </p:cNvPr>
            <p:cNvSpPr/>
            <p:nvPr/>
          </p:nvSpPr>
          <p:spPr>
            <a:xfrm>
              <a:off x="7225483" y="665248"/>
              <a:ext cx="180000" cy="144000"/>
            </a:xfrm>
            <a:custGeom>
              <a:avLst/>
              <a:gdLst>
                <a:gd name="connsiteX0" fmla="*/ 9525 w 187325"/>
                <a:gd name="connsiteY0" fmla="*/ 149225 h 196850"/>
                <a:gd name="connsiteX1" fmla="*/ 0 w 187325"/>
                <a:gd name="connsiteY1" fmla="*/ 53975 h 196850"/>
                <a:gd name="connsiteX2" fmla="*/ 31750 w 187325"/>
                <a:gd name="connsiteY2" fmla="*/ 15875 h 196850"/>
                <a:gd name="connsiteX3" fmla="*/ 101600 w 187325"/>
                <a:gd name="connsiteY3" fmla="*/ 0 h 196850"/>
                <a:gd name="connsiteX4" fmla="*/ 155575 w 187325"/>
                <a:gd name="connsiteY4" fmla="*/ 57150 h 196850"/>
                <a:gd name="connsiteX5" fmla="*/ 187325 w 187325"/>
                <a:gd name="connsiteY5" fmla="*/ 123825 h 196850"/>
                <a:gd name="connsiteX6" fmla="*/ 114300 w 187325"/>
                <a:gd name="connsiteY6" fmla="*/ 168275 h 196850"/>
                <a:gd name="connsiteX7" fmla="*/ 53975 w 187325"/>
                <a:gd name="connsiteY7" fmla="*/ 196850 h 196850"/>
                <a:gd name="connsiteX8" fmla="*/ 9525 w 187325"/>
                <a:gd name="connsiteY8" fmla="*/ 149225 h 19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7325" h="196850">
                  <a:moveTo>
                    <a:pt x="9525" y="149225"/>
                  </a:moveTo>
                  <a:lnTo>
                    <a:pt x="0" y="53975"/>
                  </a:lnTo>
                  <a:lnTo>
                    <a:pt x="31750" y="15875"/>
                  </a:lnTo>
                  <a:lnTo>
                    <a:pt x="101600" y="0"/>
                  </a:lnTo>
                  <a:lnTo>
                    <a:pt x="155575" y="57150"/>
                  </a:lnTo>
                  <a:lnTo>
                    <a:pt x="187325" y="123825"/>
                  </a:lnTo>
                  <a:lnTo>
                    <a:pt x="114300" y="168275"/>
                  </a:lnTo>
                  <a:lnTo>
                    <a:pt x="53975" y="196850"/>
                  </a:lnTo>
                  <a:lnTo>
                    <a:pt x="9525" y="149225"/>
                  </a:lnTo>
                  <a:close/>
                </a:path>
              </a:pathLst>
            </a:cu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>
                <a:solidFill>
                  <a:schemeClr val="dk1"/>
                </a:solidFill>
              </a:endParaRPr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F6E3C495-6B41-4D03-92EC-D60162D31F1B}"/>
                </a:ext>
              </a:extLst>
            </p:cNvPr>
            <p:cNvSpPr/>
            <p:nvPr/>
          </p:nvSpPr>
          <p:spPr>
            <a:xfrm>
              <a:off x="7249311" y="1994011"/>
              <a:ext cx="108000" cy="1080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362323AC-EE61-4DFB-B34D-4E005DF4C668}"/>
                </a:ext>
              </a:extLst>
            </p:cNvPr>
            <p:cNvSpPr/>
            <p:nvPr/>
          </p:nvSpPr>
          <p:spPr>
            <a:xfrm>
              <a:off x="7203263" y="1381915"/>
              <a:ext cx="180000" cy="108000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dk1"/>
                </a:solidFill>
              </a:endParaRPr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53CF61C6-B5B2-46AA-B557-16926113C6A5}"/>
                </a:ext>
              </a:extLst>
            </p:cNvPr>
            <p:cNvSpPr/>
            <p:nvPr/>
          </p:nvSpPr>
          <p:spPr>
            <a:xfrm>
              <a:off x="7202234" y="1590960"/>
              <a:ext cx="180000" cy="108000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dk1"/>
                </a:solidFill>
              </a:endParaRPr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C9226E64-EC22-4DEB-A024-E82ABA3D217E}"/>
                </a:ext>
              </a:extLst>
            </p:cNvPr>
            <p:cNvSpPr/>
            <p:nvPr/>
          </p:nvSpPr>
          <p:spPr>
            <a:xfrm>
              <a:off x="7202201" y="1797906"/>
              <a:ext cx="180000" cy="108000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CA" sz="900" dirty="0">
                  <a:solidFill>
                    <a:schemeClr val="bg1"/>
                  </a:solidFill>
                </a:rPr>
                <a:t>M</a:t>
              </a:r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531EC4D9-F3CE-4201-A475-6DEB3668C9E2}"/>
                </a:ext>
              </a:extLst>
            </p:cNvPr>
            <p:cNvSpPr/>
            <p:nvPr/>
          </p:nvSpPr>
          <p:spPr>
            <a:xfrm>
              <a:off x="7249311" y="2196276"/>
              <a:ext cx="108000" cy="108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</p:spTree>
    <p:extLst>
      <p:ext uri="{BB962C8B-B14F-4D97-AF65-F5344CB8AC3E}">
        <p14:creationId xmlns:p14="http://schemas.microsoft.com/office/powerpoint/2010/main" val="14811858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A698550-FB6C-4999-9E14-EED704ECF0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7810871"/>
              </p:ext>
            </p:extLst>
          </p:nvPr>
        </p:nvGraphicFramePr>
        <p:xfrm>
          <a:off x="0" y="0"/>
          <a:ext cx="12191998" cy="685102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90801">
                  <a:extLst>
                    <a:ext uri="{9D8B030D-6E8A-4147-A177-3AD203B41FA5}">
                      <a16:colId xmlns:a16="http://schemas.microsoft.com/office/drawing/2014/main" val="2745701971"/>
                    </a:ext>
                  </a:extLst>
                </a:gridCol>
                <a:gridCol w="7776144">
                  <a:extLst>
                    <a:ext uri="{9D8B030D-6E8A-4147-A177-3AD203B41FA5}">
                      <a16:colId xmlns:a16="http://schemas.microsoft.com/office/drawing/2014/main" val="3724013289"/>
                    </a:ext>
                  </a:extLst>
                </a:gridCol>
                <a:gridCol w="2325053">
                  <a:extLst>
                    <a:ext uri="{9D8B030D-6E8A-4147-A177-3AD203B41FA5}">
                      <a16:colId xmlns:a16="http://schemas.microsoft.com/office/drawing/2014/main" val="1431369543"/>
                    </a:ext>
                  </a:extLst>
                </a:gridCol>
              </a:tblGrid>
              <a:tr h="350982">
                <a:tc gridSpan="3">
                  <a:txBody>
                    <a:bodyPr/>
                    <a:lstStyle/>
                    <a:p>
                      <a:endParaRPr lang="en-CA" sz="18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95523167"/>
                  </a:ext>
                </a:extLst>
              </a:tr>
              <a:tr h="4542530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2000" dirty="0"/>
                        <a:t>Base map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8301362"/>
                  </a:ext>
                </a:extLst>
              </a:tr>
              <a:tr h="1942732">
                <a:tc vMerge="1">
                  <a:txBody>
                    <a:bodyPr/>
                    <a:lstStyle/>
                    <a:p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67190758"/>
                  </a:ext>
                </a:extLst>
              </a:tr>
            </a:tbl>
          </a:graphicData>
        </a:graphic>
      </p:graphicFrame>
      <p:graphicFrame>
        <p:nvGraphicFramePr>
          <p:cNvPr id="101" name="Table 100">
            <a:extLst>
              <a:ext uri="{FF2B5EF4-FFF2-40B4-BE49-F238E27FC236}">
                <a16:creationId xmlns:a16="http://schemas.microsoft.com/office/drawing/2014/main" id="{B797F3B5-324D-4013-93E1-C4C4900DA29F}"/>
              </a:ext>
            </a:extLst>
          </p:cNvPr>
          <p:cNvGraphicFramePr>
            <a:graphicFrameLocks noGrp="1"/>
          </p:cNvGraphicFramePr>
          <p:nvPr/>
        </p:nvGraphicFramePr>
        <p:xfrm>
          <a:off x="9905504" y="4058155"/>
          <a:ext cx="2165396" cy="1588926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1395784">
                  <a:extLst>
                    <a:ext uri="{9D8B030D-6E8A-4147-A177-3AD203B41FA5}">
                      <a16:colId xmlns:a16="http://schemas.microsoft.com/office/drawing/2014/main" val="4226717433"/>
                    </a:ext>
                  </a:extLst>
                </a:gridCol>
                <a:gridCol w="769612">
                  <a:extLst>
                    <a:ext uri="{9D8B030D-6E8A-4147-A177-3AD203B41FA5}">
                      <a16:colId xmlns:a16="http://schemas.microsoft.com/office/drawing/2014/main" val="2569481145"/>
                    </a:ext>
                  </a:extLst>
                </a:gridCol>
              </a:tblGrid>
              <a:tr h="226074">
                <a:tc>
                  <a:txBody>
                    <a:bodyPr/>
                    <a:lstStyle/>
                    <a:p>
                      <a:r>
                        <a:rPr lang="en-CA" sz="1000" b="1" dirty="0">
                          <a:solidFill>
                            <a:schemeClr val="bg1"/>
                          </a:solidFill>
                        </a:rPr>
                        <a:t>Effectiveness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b="1" dirty="0">
                          <a:solidFill>
                            <a:schemeClr val="bg1"/>
                          </a:solidFill>
                        </a:rPr>
                        <a:t>Value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607"/>
                  </a:ext>
                </a:extLst>
              </a:tr>
              <a:tr h="226074">
                <a:tc>
                  <a:txBody>
                    <a:bodyPr/>
                    <a:lstStyle/>
                    <a:p>
                      <a:r>
                        <a:rPr lang="en-CA" sz="1000" dirty="0"/>
                        <a:t>Total P off-site (kg/</a:t>
                      </a:r>
                      <a:r>
                        <a:rPr lang="en-CA" sz="1000" dirty="0" err="1"/>
                        <a:t>yr</a:t>
                      </a:r>
                      <a:r>
                        <a:rPr lang="en-CA" sz="1000" dirty="0"/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-3,521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9618606"/>
                  </a:ext>
                </a:extLst>
              </a:tr>
              <a:tr h="283262">
                <a:tc>
                  <a:txBody>
                    <a:bodyPr/>
                    <a:lstStyle/>
                    <a:p>
                      <a:r>
                        <a:rPr lang="en-CA" sz="1000" dirty="0"/>
                        <a:t>Carbon (ton/</a:t>
                      </a:r>
                      <a:r>
                        <a:rPr lang="en-CA" sz="1000" dirty="0" err="1"/>
                        <a:t>yr</a:t>
                      </a:r>
                      <a:r>
                        <a:rPr lang="en-CA" sz="1000" dirty="0"/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151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527315"/>
                  </a:ext>
                </a:extLst>
              </a:tr>
              <a:tr h="283262">
                <a:tc>
                  <a:txBody>
                    <a:bodyPr/>
                    <a:lstStyle/>
                    <a:p>
                      <a:r>
                        <a:rPr lang="en-CA" sz="1000" dirty="0"/>
                        <a:t>Flood mitigation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403665"/>
                  </a:ext>
                </a:extLst>
              </a:tr>
              <a:tr h="283262">
                <a:tc>
                  <a:txBody>
                    <a:bodyPr/>
                    <a:lstStyle/>
                    <a:p>
                      <a:r>
                        <a:rPr lang="en-CA" sz="1000" dirty="0"/>
                        <a:t>Soil water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1411932"/>
                  </a:ext>
                </a:extLst>
              </a:tr>
              <a:tr h="226074">
                <a:tc>
                  <a:txBody>
                    <a:bodyPr/>
                    <a:lstStyle/>
                    <a:p>
                      <a:r>
                        <a:rPr lang="en-CA" sz="1050" dirty="0"/>
                        <a:t>…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5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6457140"/>
                  </a:ext>
                </a:extLst>
              </a:tr>
            </a:tbl>
          </a:graphicData>
        </a:graphic>
      </p:graphicFrame>
      <p:graphicFrame>
        <p:nvGraphicFramePr>
          <p:cNvPr id="106" name="Table 105">
            <a:extLst>
              <a:ext uri="{FF2B5EF4-FFF2-40B4-BE49-F238E27FC236}">
                <a16:creationId xmlns:a16="http://schemas.microsoft.com/office/drawing/2014/main" id="{E7A295FD-AB3A-4C2F-9484-23B44988F8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6794882"/>
              </p:ext>
            </p:extLst>
          </p:nvPr>
        </p:nvGraphicFramePr>
        <p:xfrm>
          <a:off x="9897758" y="633002"/>
          <a:ext cx="2257298" cy="2535695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758843">
                  <a:extLst>
                    <a:ext uri="{9D8B030D-6E8A-4147-A177-3AD203B41FA5}">
                      <a16:colId xmlns:a16="http://schemas.microsoft.com/office/drawing/2014/main" val="4226717433"/>
                    </a:ext>
                  </a:extLst>
                </a:gridCol>
                <a:gridCol w="559413">
                  <a:extLst>
                    <a:ext uri="{9D8B030D-6E8A-4147-A177-3AD203B41FA5}">
                      <a16:colId xmlns:a16="http://schemas.microsoft.com/office/drawing/2014/main" val="2569481145"/>
                    </a:ext>
                  </a:extLst>
                </a:gridCol>
                <a:gridCol w="473997">
                  <a:extLst>
                    <a:ext uri="{9D8B030D-6E8A-4147-A177-3AD203B41FA5}">
                      <a16:colId xmlns:a16="http://schemas.microsoft.com/office/drawing/2014/main" val="3485704139"/>
                    </a:ext>
                  </a:extLst>
                </a:gridCol>
                <a:gridCol w="465045">
                  <a:extLst>
                    <a:ext uri="{9D8B030D-6E8A-4147-A177-3AD203B41FA5}">
                      <a16:colId xmlns:a16="http://schemas.microsoft.com/office/drawing/2014/main" val="3680190404"/>
                    </a:ext>
                  </a:extLst>
                </a:gridCol>
              </a:tblGrid>
              <a:tr h="301675">
                <a:tc>
                  <a:txBody>
                    <a:bodyPr/>
                    <a:lstStyle/>
                    <a:p>
                      <a:r>
                        <a:rPr lang="en-CA" sz="800" b="1" dirty="0">
                          <a:solidFill>
                            <a:schemeClr val="bg1"/>
                          </a:solidFill>
                        </a:rPr>
                        <a:t>BMP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b="1" dirty="0">
                          <a:solidFill>
                            <a:schemeClr val="bg1"/>
                          </a:solidFill>
                        </a:rPr>
                        <a:t>Count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b="1" dirty="0">
                          <a:solidFill>
                            <a:schemeClr val="bg1"/>
                          </a:solidFill>
                        </a:rPr>
                        <a:t>Area (ha)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b="1" dirty="0">
                          <a:solidFill>
                            <a:schemeClr val="bg1"/>
                          </a:solidFill>
                        </a:rPr>
                        <a:t>Cost</a:t>
                      </a:r>
                    </a:p>
                    <a:p>
                      <a:r>
                        <a:rPr lang="en-CA" sz="800" b="1" dirty="0">
                          <a:solidFill>
                            <a:schemeClr val="bg1"/>
                          </a:solidFill>
                        </a:rPr>
                        <a:t>($/ha)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607"/>
                  </a:ext>
                </a:extLst>
              </a:tr>
              <a:tr h="345210">
                <a:tc>
                  <a:txBody>
                    <a:bodyPr/>
                    <a:lstStyle/>
                    <a:p>
                      <a:r>
                        <a:rPr lang="en-CA" sz="700" dirty="0"/>
                        <a:t>BMP type 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15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132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3,566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527315"/>
                  </a:ext>
                </a:extLst>
              </a:tr>
              <a:tr h="252265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700" dirty="0"/>
                        <a:t>BMP type 3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3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15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8,615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403665"/>
                  </a:ext>
                </a:extLst>
              </a:tr>
              <a:tr h="301675">
                <a:tc>
                  <a:txBody>
                    <a:bodyPr/>
                    <a:lstStyle/>
                    <a:p>
                      <a:r>
                        <a:rPr lang="en-CA" sz="700" dirty="0"/>
                        <a:t>…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6457140"/>
                  </a:ext>
                </a:extLst>
              </a:tr>
              <a:tr h="301675"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9403073"/>
                  </a:ext>
                </a:extLst>
              </a:tr>
              <a:tr h="301675"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1727525"/>
                  </a:ext>
                </a:extLst>
              </a:tr>
              <a:tr h="301675"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0374012"/>
                  </a:ext>
                </a:extLst>
              </a:tr>
              <a:tr h="388100">
                <a:tc>
                  <a:txBody>
                    <a:bodyPr/>
                    <a:lstStyle/>
                    <a:p>
                      <a:pPr algn="ctr"/>
                      <a:r>
                        <a:rPr lang="en-CA" sz="1000" b="1" dirty="0">
                          <a:solidFill>
                            <a:schemeClr val="bg1"/>
                          </a:solidFill>
                        </a:rPr>
                        <a:t>Total cost</a:t>
                      </a:r>
                    </a:p>
                    <a:p>
                      <a:pPr algn="ctr"/>
                      <a:r>
                        <a:rPr lang="en-CA" sz="1000" b="1" dirty="0">
                          <a:solidFill>
                            <a:schemeClr val="bg1"/>
                          </a:solidFill>
                        </a:rPr>
                        <a:t>($/</a:t>
                      </a:r>
                      <a:r>
                        <a:rPr lang="en-CA" sz="1000" b="1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1000" b="1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CA" sz="1200" b="1" dirty="0">
                          <a:solidFill>
                            <a:schemeClr val="bg1"/>
                          </a:solidFill>
                        </a:rPr>
                        <a:t>23,546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CA" sz="7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sz="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050421"/>
                  </a:ext>
                </a:extLst>
              </a:tr>
            </a:tbl>
          </a:graphicData>
        </a:graphic>
      </p:graphicFrame>
      <p:sp>
        <p:nvSpPr>
          <p:cNvPr id="16" name="Flowchart: Extract 15">
            <a:extLst>
              <a:ext uri="{FF2B5EF4-FFF2-40B4-BE49-F238E27FC236}">
                <a16:creationId xmlns:a16="http://schemas.microsoft.com/office/drawing/2014/main" id="{9337D849-34B8-4B17-95F2-D16AAD3E4D24}"/>
              </a:ext>
            </a:extLst>
          </p:cNvPr>
          <p:cNvSpPr/>
          <p:nvPr/>
        </p:nvSpPr>
        <p:spPr>
          <a:xfrm rot="5400000">
            <a:off x="2028313" y="3190366"/>
            <a:ext cx="223026" cy="98385"/>
          </a:xfrm>
          <a:prstGeom prst="flowChartExtra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686D646-B06A-4212-B79B-753EDF1FBD4D}"/>
              </a:ext>
            </a:extLst>
          </p:cNvPr>
          <p:cNvSpPr/>
          <p:nvPr/>
        </p:nvSpPr>
        <p:spPr>
          <a:xfrm>
            <a:off x="9407084" y="3799725"/>
            <a:ext cx="238478" cy="6984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+</a:t>
            </a:r>
          </a:p>
          <a:p>
            <a:pPr algn="ctr"/>
            <a:endParaRPr lang="en-CA" dirty="0"/>
          </a:p>
          <a:p>
            <a:pPr algn="ctr"/>
            <a:r>
              <a:rPr lang="en-CA" dirty="0">
                <a:sym typeface="Symbol" panose="05050102010706020507" pitchFamily="18" charset="2"/>
              </a:rPr>
              <a:t></a:t>
            </a:r>
            <a:endParaRPr lang="en-CA" dirty="0"/>
          </a:p>
        </p:txBody>
      </p:sp>
      <p:pic>
        <p:nvPicPr>
          <p:cNvPr id="23" name="Graphic 22" descr="World">
            <a:extLst>
              <a:ext uri="{FF2B5EF4-FFF2-40B4-BE49-F238E27FC236}">
                <a16:creationId xmlns:a16="http://schemas.microsoft.com/office/drawing/2014/main" id="{9507020A-1811-4735-A2F3-4B68E21537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69582" y="4552351"/>
            <a:ext cx="318011" cy="30074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E960B1AA-4CBA-42F0-8B56-8DFF6D655D9D}"/>
              </a:ext>
            </a:extLst>
          </p:cNvPr>
          <p:cNvGrpSpPr/>
          <p:nvPr/>
        </p:nvGrpSpPr>
        <p:grpSpPr>
          <a:xfrm>
            <a:off x="3572343" y="1095315"/>
            <a:ext cx="3437456" cy="3489079"/>
            <a:chOff x="3269673" y="1219200"/>
            <a:chExt cx="3437456" cy="3489079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7FA3ECCB-EAD4-4CEC-9AA3-23E6992DCE8D}"/>
                </a:ext>
              </a:extLst>
            </p:cNvPr>
            <p:cNvSpPr/>
            <p:nvPr/>
          </p:nvSpPr>
          <p:spPr>
            <a:xfrm>
              <a:off x="3269673" y="1219200"/>
              <a:ext cx="3437456" cy="3489079"/>
            </a:xfrm>
            <a:custGeom>
              <a:avLst/>
              <a:gdLst>
                <a:gd name="connsiteX0" fmla="*/ 2118266 w 3643907"/>
                <a:gd name="connsiteY0" fmla="*/ 87427 h 4033235"/>
                <a:gd name="connsiteX1" fmla="*/ 1691546 w 3643907"/>
                <a:gd name="connsiteY1" fmla="*/ 122261 h 4033235"/>
                <a:gd name="connsiteX2" fmla="*/ 1447706 w 3643907"/>
                <a:gd name="connsiteY2" fmla="*/ 200638 h 4033235"/>
                <a:gd name="connsiteX3" fmla="*/ 1108071 w 3643907"/>
                <a:gd name="connsiteY3" fmla="*/ 305141 h 4033235"/>
                <a:gd name="connsiteX4" fmla="*/ 925191 w 3643907"/>
                <a:gd name="connsiteY4" fmla="*/ 575107 h 4033235"/>
                <a:gd name="connsiteX5" fmla="*/ 925191 w 3643907"/>
                <a:gd name="connsiteY5" fmla="*/ 879907 h 4033235"/>
                <a:gd name="connsiteX6" fmla="*/ 881648 w 3643907"/>
                <a:gd name="connsiteY6" fmla="*/ 1263084 h 4033235"/>
                <a:gd name="connsiteX7" fmla="*/ 794563 w 3643907"/>
                <a:gd name="connsiteY7" fmla="*/ 1332752 h 4033235"/>
                <a:gd name="connsiteX8" fmla="*/ 585557 w 3643907"/>
                <a:gd name="connsiteY8" fmla="*/ 1393712 h 4033235"/>
                <a:gd name="connsiteX9" fmla="*/ 454928 w 3643907"/>
                <a:gd name="connsiteY9" fmla="*/ 1524341 h 4033235"/>
                <a:gd name="connsiteX10" fmla="*/ 385260 w 3643907"/>
                <a:gd name="connsiteY10" fmla="*/ 1715930 h 4033235"/>
                <a:gd name="connsiteX11" fmla="*/ 428803 w 3643907"/>
                <a:gd name="connsiteY11" fmla="*/ 2064272 h 4033235"/>
                <a:gd name="connsiteX12" fmla="*/ 515888 w 3643907"/>
                <a:gd name="connsiteY12" fmla="*/ 2203610 h 4033235"/>
                <a:gd name="connsiteX13" fmla="*/ 838106 w 3643907"/>
                <a:gd name="connsiteY13" fmla="*/ 2395198 h 4033235"/>
                <a:gd name="connsiteX14" fmla="*/ 1020986 w 3643907"/>
                <a:gd name="connsiteY14" fmla="*/ 2560661 h 4033235"/>
                <a:gd name="connsiteX15" fmla="*/ 1055820 w 3643907"/>
                <a:gd name="connsiteY15" fmla="*/ 2708707 h 4033235"/>
                <a:gd name="connsiteX16" fmla="*/ 1038403 w 3643907"/>
                <a:gd name="connsiteY16" fmla="*/ 2865461 h 4033235"/>
                <a:gd name="connsiteX17" fmla="*/ 751020 w 3643907"/>
                <a:gd name="connsiteY17" fmla="*/ 3118010 h 4033235"/>
                <a:gd name="connsiteX18" fmla="*/ 454928 w 3643907"/>
                <a:gd name="connsiteY18" fmla="*/ 3318307 h 4033235"/>
                <a:gd name="connsiteX19" fmla="*/ 176254 w 3643907"/>
                <a:gd name="connsiteY19" fmla="*/ 3466352 h 4033235"/>
                <a:gd name="connsiteX20" fmla="*/ 89168 w 3643907"/>
                <a:gd name="connsiteY20" fmla="*/ 3596981 h 4033235"/>
                <a:gd name="connsiteX21" fmla="*/ 36917 w 3643907"/>
                <a:gd name="connsiteY21" fmla="*/ 3823404 h 4033235"/>
                <a:gd name="connsiteX22" fmla="*/ 97877 w 3643907"/>
                <a:gd name="connsiteY22" fmla="*/ 3971450 h 4033235"/>
                <a:gd name="connsiteX23" fmla="*/ 1099363 w 3643907"/>
                <a:gd name="connsiteY23" fmla="*/ 4032410 h 4033235"/>
                <a:gd name="connsiteX24" fmla="*/ 1648003 w 3643907"/>
                <a:gd name="connsiteY24" fmla="*/ 3997575 h 4033235"/>
                <a:gd name="connsiteX25" fmla="*/ 2248894 w 3643907"/>
                <a:gd name="connsiteY25" fmla="*/ 3875655 h 4033235"/>
                <a:gd name="connsiteX26" fmla="*/ 2562403 w 3643907"/>
                <a:gd name="connsiteY26" fmla="*/ 3605690 h 4033235"/>
                <a:gd name="connsiteX27" fmla="*/ 3137168 w 3643907"/>
                <a:gd name="connsiteY27" fmla="*/ 3248638 h 4033235"/>
                <a:gd name="connsiteX28" fmla="*/ 3407134 w 3643907"/>
                <a:gd name="connsiteY28" fmla="*/ 2734832 h 4033235"/>
                <a:gd name="connsiteX29" fmla="*/ 3642266 w 3643907"/>
                <a:gd name="connsiteY29" fmla="*/ 2116524 h 4033235"/>
                <a:gd name="connsiteX30" fmla="*/ 3502928 w 3643907"/>
                <a:gd name="connsiteY30" fmla="*/ 1637552 h 4033235"/>
                <a:gd name="connsiteX31" fmla="*/ 3337466 w 3643907"/>
                <a:gd name="connsiteY31" fmla="*/ 1210832 h 4033235"/>
                <a:gd name="connsiteX32" fmla="*/ 3598723 w 3643907"/>
                <a:gd name="connsiteY32" fmla="*/ 827655 h 4033235"/>
                <a:gd name="connsiteX33" fmla="*/ 3520346 w 3643907"/>
                <a:gd name="connsiteY33" fmla="*/ 322558 h 4033235"/>
                <a:gd name="connsiteX34" fmla="*/ 3172003 w 3643907"/>
                <a:gd name="connsiteY34" fmla="*/ 87427 h 4033235"/>
                <a:gd name="connsiteX35" fmla="*/ 2423066 w 3643907"/>
                <a:gd name="connsiteY35" fmla="*/ 341 h 4033235"/>
                <a:gd name="connsiteX36" fmla="*/ 2118266 w 3643907"/>
                <a:gd name="connsiteY36" fmla="*/ 87427 h 4033235"/>
                <a:gd name="connsiteX0" fmla="*/ 2093566 w 3619207"/>
                <a:gd name="connsiteY0" fmla="*/ 87427 h 4054379"/>
                <a:gd name="connsiteX1" fmla="*/ 1666846 w 3619207"/>
                <a:gd name="connsiteY1" fmla="*/ 122261 h 4054379"/>
                <a:gd name="connsiteX2" fmla="*/ 1423006 w 3619207"/>
                <a:gd name="connsiteY2" fmla="*/ 200638 h 4054379"/>
                <a:gd name="connsiteX3" fmla="*/ 1083371 w 3619207"/>
                <a:gd name="connsiteY3" fmla="*/ 305141 h 4054379"/>
                <a:gd name="connsiteX4" fmla="*/ 900491 w 3619207"/>
                <a:gd name="connsiteY4" fmla="*/ 575107 h 4054379"/>
                <a:gd name="connsiteX5" fmla="*/ 900491 w 3619207"/>
                <a:gd name="connsiteY5" fmla="*/ 879907 h 4054379"/>
                <a:gd name="connsiteX6" fmla="*/ 856948 w 3619207"/>
                <a:gd name="connsiteY6" fmla="*/ 1263084 h 4054379"/>
                <a:gd name="connsiteX7" fmla="*/ 769863 w 3619207"/>
                <a:gd name="connsiteY7" fmla="*/ 1332752 h 4054379"/>
                <a:gd name="connsiteX8" fmla="*/ 560857 w 3619207"/>
                <a:gd name="connsiteY8" fmla="*/ 1393712 h 4054379"/>
                <a:gd name="connsiteX9" fmla="*/ 430228 w 3619207"/>
                <a:gd name="connsiteY9" fmla="*/ 1524341 h 4054379"/>
                <a:gd name="connsiteX10" fmla="*/ 360560 w 3619207"/>
                <a:gd name="connsiteY10" fmla="*/ 1715930 h 4054379"/>
                <a:gd name="connsiteX11" fmla="*/ 404103 w 3619207"/>
                <a:gd name="connsiteY11" fmla="*/ 2064272 h 4054379"/>
                <a:gd name="connsiteX12" fmla="*/ 491188 w 3619207"/>
                <a:gd name="connsiteY12" fmla="*/ 2203610 h 4054379"/>
                <a:gd name="connsiteX13" fmla="*/ 813406 w 3619207"/>
                <a:gd name="connsiteY13" fmla="*/ 2395198 h 4054379"/>
                <a:gd name="connsiteX14" fmla="*/ 996286 w 3619207"/>
                <a:gd name="connsiteY14" fmla="*/ 2560661 h 4054379"/>
                <a:gd name="connsiteX15" fmla="*/ 1031120 w 3619207"/>
                <a:gd name="connsiteY15" fmla="*/ 2708707 h 4054379"/>
                <a:gd name="connsiteX16" fmla="*/ 1013703 w 3619207"/>
                <a:gd name="connsiteY16" fmla="*/ 2865461 h 4054379"/>
                <a:gd name="connsiteX17" fmla="*/ 726320 w 3619207"/>
                <a:gd name="connsiteY17" fmla="*/ 3118010 h 4054379"/>
                <a:gd name="connsiteX18" fmla="*/ 430228 w 3619207"/>
                <a:gd name="connsiteY18" fmla="*/ 3318307 h 4054379"/>
                <a:gd name="connsiteX19" fmla="*/ 151554 w 3619207"/>
                <a:gd name="connsiteY19" fmla="*/ 3466352 h 4054379"/>
                <a:gd name="connsiteX20" fmla="*/ 64468 w 3619207"/>
                <a:gd name="connsiteY20" fmla="*/ 3596981 h 4054379"/>
                <a:gd name="connsiteX21" fmla="*/ 12217 w 3619207"/>
                <a:gd name="connsiteY21" fmla="*/ 3823404 h 4054379"/>
                <a:gd name="connsiteX22" fmla="*/ 114751 w 3619207"/>
                <a:gd name="connsiteY22" fmla="*/ 4039081 h 4054379"/>
                <a:gd name="connsiteX23" fmla="*/ 1074663 w 3619207"/>
                <a:gd name="connsiteY23" fmla="*/ 4032410 h 4054379"/>
                <a:gd name="connsiteX24" fmla="*/ 1623303 w 3619207"/>
                <a:gd name="connsiteY24" fmla="*/ 3997575 h 4054379"/>
                <a:gd name="connsiteX25" fmla="*/ 2224194 w 3619207"/>
                <a:gd name="connsiteY25" fmla="*/ 3875655 h 4054379"/>
                <a:gd name="connsiteX26" fmla="*/ 2537703 w 3619207"/>
                <a:gd name="connsiteY26" fmla="*/ 3605690 h 4054379"/>
                <a:gd name="connsiteX27" fmla="*/ 3112468 w 3619207"/>
                <a:gd name="connsiteY27" fmla="*/ 3248638 h 4054379"/>
                <a:gd name="connsiteX28" fmla="*/ 3382434 w 3619207"/>
                <a:gd name="connsiteY28" fmla="*/ 2734832 h 4054379"/>
                <a:gd name="connsiteX29" fmla="*/ 3617566 w 3619207"/>
                <a:gd name="connsiteY29" fmla="*/ 2116524 h 4054379"/>
                <a:gd name="connsiteX30" fmla="*/ 3478228 w 3619207"/>
                <a:gd name="connsiteY30" fmla="*/ 1637552 h 4054379"/>
                <a:gd name="connsiteX31" fmla="*/ 3312766 w 3619207"/>
                <a:gd name="connsiteY31" fmla="*/ 1210832 h 4054379"/>
                <a:gd name="connsiteX32" fmla="*/ 3574023 w 3619207"/>
                <a:gd name="connsiteY32" fmla="*/ 827655 h 4054379"/>
                <a:gd name="connsiteX33" fmla="*/ 3495646 w 3619207"/>
                <a:gd name="connsiteY33" fmla="*/ 322558 h 4054379"/>
                <a:gd name="connsiteX34" fmla="*/ 3147303 w 3619207"/>
                <a:gd name="connsiteY34" fmla="*/ 87427 h 4054379"/>
                <a:gd name="connsiteX35" fmla="*/ 2398366 w 3619207"/>
                <a:gd name="connsiteY35" fmla="*/ 341 h 4054379"/>
                <a:gd name="connsiteX36" fmla="*/ 2093566 w 3619207"/>
                <a:gd name="connsiteY36" fmla="*/ 87427 h 4054379"/>
                <a:gd name="connsiteX0" fmla="*/ 2093566 w 3618850"/>
                <a:gd name="connsiteY0" fmla="*/ 87427 h 4054379"/>
                <a:gd name="connsiteX1" fmla="*/ 1666846 w 3618850"/>
                <a:gd name="connsiteY1" fmla="*/ 122261 h 4054379"/>
                <a:gd name="connsiteX2" fmla="*/ 1423006 w 3618850"/>
                <a:gd name="connsiteY2" fmla="*/ 200638 h 4054379"/>
                <a:gd name="connsiteX3" fmla="*/ 1083371 w 3618850"/>
                <a:gd name="connsiteY3" fmla="*/ 305141 h 4054379"/>
                <a:gd name="connsiteX4" fmla="*/ 900491 w 3618850"/>
                <a:gd name="connsiteY4" fmla="*/ 575107 h 4054379"/>
                <a:gd name="connsiteX5" fmla="*/ 900491 w 3618850"/>
                <a:gd name="connsiteY5" fmla="*/ 879907 h 4054379"/>
                <a:gd name="connsiteX6" fmla="*/ 856948 w 3618850"/>
                <a:gd name="connsiteY6" fmla="*/ 1263084 h 4054379"/>
                <a:gd name="connsiteX7" fmla="*/ 769863 w 3618850"/>
                <a:gd name="connsiteY7" fmla="*/ 1332752 h 4054379"/>
                <a:gd name="connsiteX8" fmla="*/ 560857 w 3618850"/>
                <a:gd name="connsiteY8" fmla="*/ 1393712 h 4054379"/>
                <a:gd name="connsiteX9" fmla="*/ 430228 w 3618850"/>
                <a:gd name="connsiteY9" fmla="*/ 1524341 h 4054379"/>
                <a:gd name="connsiteX10" fmla="*/ 360560 w 3618850"/>
                <a:gd name="connsiteY10" fmla="*/ 1715930 h 4054379"/>
                <a:gd name="connsiteX11" fmla="*/ 404103 w 3618850"/>
                <a:gd name="connsiteY11" fmla="*/ 2064272 h 4054379"/>
                <a:gd name="connsiteX12" fmla="*/ 491188 w 3618850"/>
                <a:gd name="connsiteY12" fmla="*/ 2203610 h 4054379"/>
                <a:gd name="connsiteX13" fmla="*/ 813406 w 3618850"/>
                <a:gd name="connsiteY13" fmla="*/ 2395198 h 4054379"/>
                <a:gd name="connsiteX14" fmla="*/ 996286 w 3618850"/>
                <a:gd name="connsiteY14" fmla="*/ 2560661 h 4054379"/>
                <a:gd name="connsiteX15" fmla="*/ 1031120 w 3618850"/>
                <a:gd name="connsiteY15" fmla="*/ 2708707 h 4054379"/>
                <a:gd name="connsiteX16" fmla="*/ 1013703 w 3618850"/>
                <a:gd name="connsiteY16" fmla="*/ 2865461 h 4054379"/>
                <a:gd name="connsiteX17" fmla="*/ 726320 w 3618850"/>
                <a:gd name="connsiteY17" fmla="*/ 3118010 h 4054379"/>
                <a:gd name="connsiteX18" fmla="*/ 430228 w 3618850"/>
                <a:gd name="connsiteY18" fmla="*/ 3318307 h 4054379"/>
                <a:gd name="connsiteX19" fmla="*/ 151554 w 3618850"/>
                <a:gd name="connsiteY19" fmla="*/ 3466352 h 4054379"/>
                <a:gd name="connsiteX20" fmla="*/ 64468 w 3618850"/>
                <a:gd name="connsiteY20" fmla="*/ 3596981 h 4054379"/>
                <a:gd name="connsiteX21" fmla="*/ 12217 w 3618850"/>
                <a:gd name="connsiteY21" fmla="*/ 3823404 h 4054379"/>
                <a:gd name="connsiteX22" fmla="*/ 114751 w 3618850"/>
                <a:gd name="connsiteY22" fmla="*/ 4039081 h 4054379"/>
                <a:gd name="connsiteX23" fmla="*/ 1074663 w 3618850"/>
                <a:gd name="connsiteY23" fmla="*/ 4032410 h 4054379"/>
                <a:gd name="connsiteX24" fmla="*/ 1623303 w 3618850"/>
                <a:gd name="connsiteY24" fmla="*/ 3997575 h 4054379"/>
                <a:gd name="connsiteX25" fmla="*/ 2224194 w 3618850"/>
                <a:gd name="connsiteY25" fmla="*/ 3875655 h 4054379"/>
                <a:gd name="connsiteX26" fmla="*/ 2537703 w 3618850"/>
                <a:gd name="connsiteY26" fmla="*/ 3605690 h 4054379"/>
                <a:gd name="connsiteX27" fmla="*/ 3112468 w 3618850"/>
                <a:gd name="connsiteY27" fmla="*/ 3248638 h 4054379"/>
                <a:gd name="connsiteX28" fmla="*/ 3382434 w 3618850"/>
                <a:gd name="connsiteY28" fmla="*/ 2734832 h 4054379"/>
                <a:gd name="connsiteX29" fmla="*/ 3617566 w 3618850"/>
                <a:gd name="connsiteY29" fmla="*/ 2116524 h 4054379"/>
                <a:gd name="connsiteX30" fmla="*/ 3478228 w 3618850"/>
                <a:gd name="connsiteY30" fmla="*/ 1637552 h 4054379"/>
                <a:gd name="connsiteX31" fmla="*/ 3512323 w 3618850"/>
                <a:gd name="connsiteY31" fmla="*/ 1219287 h 4054379"/>
                <a:gd name="connsiteX32" fmla="*/ 3574023 w 3618850"/>
                <a:gd name="connsiteY32" fmla="*/ 827655 h 4054379"/>
                <a:gd name="connsiteX33" fmla="*/ 3495646 w 3618850"/>
                <a:gd name="connsiteY33" fmla="*/ 322558 h 4054379"/>
                <a:gd name="connsiteX34" fmla="*/ 3147303 w 3618850"/>
                <a:gd name="connsiteY34" fmla="*/ 87427 h 4054379"/>
                <a:gd name="connsiteX35" fmla="*/ 2398366 w 3618850"/>
                <a:gd name="connsiteY35" fmla="*/ 341 h 4054379"/>
                <a:gd name="connsiteX36" fmla="*/ 2093566 w 3618850"/>
                <a:gd name="connsiteY36" fmla="*/ 87427 h 4054379"/>
                <a:gd name="connsiteX0" fmla="*/ 2093566 w 3715411"/>
                <a:gd name="connsiteY0" fmla="*/ 87427 h 4054379"/>
                <a:gd name="connsiteX1" fmla="*/ 1666846 w 3715411"/>
                <a:gd name="connsiteY1" fmla="*/ 122261 h 4054379"/>
                <a:gd name="connsiteX2" fmla="*/ 1423006 w 3715411"/>
                <a:gd name="connsiteY2" fmla="*/ 200638 h 4054379"/>
                <a:gd name="connsiteX3" fmla="*/ 1083371 w 3715411"/>
                <a:gd name="connsiteY3" fmla="*/ 305141 h 4054379"/>
                <a:gd name="connsiteX4" fmla="*/ 900491 w 3715411"/>
                <a:gd name="connsiteY4" fmla="*/ 575107 h 4054379"/>
                <a:gd name="connsiteX5" fmla="*/ 900491 w 3715411"/>
                <a:gd name="connsiteY5" fmla="*/ 879907 h 4054379"/>
                <a:gd name="connsiteX6" fmla="*/ 856948 w 3715411"/>
                <a:gd name="connsiteY6" fmla="*/ 1263084 h 4054379"/>
                <a:gd name="connsiteX7" fmla="*/ 769863 w 3715411"/>
                <a:gd name="connsiteY7" fmla="*/ 1332752 h 4054379"/>
                <a:gd name="connsiteX8" fmla="*/ 560857 w 3715411"/>
                <a:gd name="connsiteY8" fmla="*/ 1393712 h 4054379"/>
                <a:gd name="connsiteX9" fmla="*/ 430228 w 3715411"/>
                <a:gd name="connsiteY9" fmla="*/ 1524341 h 4054379"/>
                <a:gd name="connsiteX10" fmla="*/ 360560 w 3715411"/>
                <a:gd name="connsiteY10" fmla="*/ 1715930 h 4054379"/>
                <a:gd name="connsiteX11" fmla="*/ 404103 w 3715411"/>
                <a:gd name="connsiteY11" fmla="*/ 2064272 h 4054379"/>
                <a:gd name="connsiteX12" fmla="*/ 491188 w 3715411"/>
                <a:gd name="connsiteY12" fmla="*/ 2203610 h 4054379"/>
                <a:gd name="connsiteX13" fmla="*/ 813406 w 3715411"/>
                <a:gd name="connsiteY13" fmla="*/ 2395198 h 4054379"/>
                <a:gd name="connsiteX14" fmla="*/ 996286 w 3715411"/>
                <a:gd name="connsiteY14" fmla="*/ 2560661 h 4054379"/>
                <a:gd name="connsiteX15" fmla="*/ 1031120 w 3715411"/>
                <a:gd name="connsiteY15" fmla="*/ 2708707 h 4054379"/>
                <a:gd name="connsiteX16" fmla="*/ 1013703 w 3715411"/>
                <a:gd name="connsiteY16" fmla="*/ 2865461 h 4054379"/>
                <a:gd name="connsiteX17" fmla="*/ 726320 w 3715411"/>
                <a:gd name="connsiteY17" fmla="*/ 3118010 h 4054379"/>
                <a:gd name="connsiteX18" fmla="*/ 430228 w 3715411"/>
                <a:gd name="connsiteY18" fmla="*/ 3318307 h 4054379"/>
                <a:gd name="connsiteX19" fmla="*/ 151554 w 3715411"/>
                <a:gd name="connsiteY19" fmla="*/ 3466352 h 4054379"/>
                <a:gd name="connsiteX20" fmla="*/ 64468 w 3715411"/>
                <a:gd name="connsiteY20" fmla="*/ 3596981 h 4054379"/>
                <a:gd name="connsiteX21" fmla="*/ 12217 w 3715411"/>
                <a:gd name="connsiteY21" fmla="*/ 3823404 h 4054379"/>
                <a:gd name="connsiteX22" fmla="*/ 114751 w 3715411"/>
                <a:gd name="connsiteY22" fmla="*/ 4039081 h 4054379"/>
                <a:gd name="connsiteX23" fmla="*/ 1074663 w 3715411"/>
                <a:gd name="connsiteY23" fmla="*/ 4032410 h 4054379"/>
                <a:gd name="connsiteX24" fmla="*/ 1623303 w 3715411"/>
                <a:gd name="connsiteY24" fmla="*/ 3997575 h 4054379"/>
                <a:gd name="connsiteX25" fmla="*/ 2224194 w 3715411"/>
                <a:gd name="connsiteY25" fmla="*/ 3875655 h 4054379"/>
                <a:gd name="connsiteX26" fmla="*/ 2537703 w 3715411"/>
                <a:gd name="connsiteY26" fmla="*/ 3605690 h 4054379"/>
                <a:gd name="connsiteX27" fmla="*/ 3112468 w 3715411"/>
                <a:gd name="connsiteY27" fmla="*/ 3248638 h 4054379"/>
                <a:gd name="connsiteX28" fmla="*/ 3382434 w 3715411"/>
                <a:gd name="connsiteY28" fmla="*/ 2734832 h 4054379"/>
                <a:gd name="connsiteX29" fmla="*/ 3617566 w 3715411"/>
                <a:gd name="connsiteY29" fmla="*/ 2116524 h 4054379"/>
                <a:gd name="connsiteX30" fmla="*/ 3478228 w 3715411"/>
                <a:gd name="connsiteY30" fmla="*/ 1637552 h 4054379"/>
                <a:gd name="connsiteX31" fmla="*/ 3512323 w 3715411"/>
                <a:gd name="connsiteY31" fmla="*/ 1219287 h 4054379"/>
                <a:gd name="connsiteX32" fmla="*/ 3715377 w 3715411"/>
                <a:gd name="connsiteY32" fmla="*/ 785386 h 4054379"/>
                <a:gd name="connsiteX33" fmla="*/ 3495646 w 3715411"/>
                <a:gd name="connsiteY33" fmla="*/ 322558 h 4054379"/>
                <a:gd name="connsiteX34" fmla="*/ 3147303 w 3715411"/>
                <a:gd name="connsiteY34" fmla="*/ 87427 h 4054379"/>
                <a:gd name="connsiteX35" fmla="*/ 2398366 w 3715411"/>
                <a:gd name="connsiteY35" fmla="*/ 341 h 4054379"/>
                <a:gd name="connsiteX36" fmla="*/ 2093566 w 3715411"/>
                <a:gd name="connsiteY36" fmla="*/ 87427 h 4054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3715411" h="4054379">
                  <a:moveTo>
                    <a:pt x="2093566" y="87427"/>
                  </a:moveTo>
                  <a:cubicBezTo>
                    <a:pt x="1971646" y="107747"/>
                    <a:pt x="1778606" y="103393"/>
                    <a:pt x="1666846" y="122261"/>
                  </a:cubicBezTo>
                  <a:cubicBezTo>
                    <a:pt x="1555086" y="141129"/>
                    <a:pt x="1423006" y="200638"/>
                    <a:pt x="1423006" y="200638"/>
                  </a:cubicBezTo>
                  <a:cubicBezTo>
                    <a:pt x="1325760" y="231118"/>
                    <a:pt x="1170457" y="242729"/>
                    <a:pt x="1083371" y="305141"/>
                  </a:cubicBezTo>
                  <a:cubicBezTo>
                    <a:pt x="996285" y="367553"/>
                    <a:pt x="930971" y="479313"/>
                    <a:pt x="900491" y="575107"/>
                  </a:cubicBezTo>
                  <a:cubicBezTo>
                    <a:pt x="870011" y="670901"/>
                    <a:pt x="907748" y="765244"/>
                    <a:pt x="900491" y="879907"/>
                  </a:cubicBezTo>
                  <a:cubicBezTo>
                    <a:pt x="893234" y="994570"/>
                    <a:pt x="878719" y="1187610"/>
                    <a:pt x="856948" y="1263084"/>
                  </a:cubicBezTo>
                  <a:cubicBezTo>
                    <a:pt x="835177" y="1338558"/>
                    <a:pt x="819211" y="1310981"/>
                    <a:pt x="769863" y="1332752"/>
                  </a:cubicBezTo>
                  <a:cubicBezTo>
                    <a:pt x="720515" y="1354523"/>
                    <a:pt x="617463" y="1361781"/>
                    <a:pt x="560857" y="1393712"/>
                  </a:cubicBezTo>
                  <a:cubicBezTo>
                    <a:pt x="504251" y="1425643"/>
                    <a:pt x="463611" y="1470638"/>
                    <a:pt x="430228" y="1524341"/>
                  </a:cubicBezTo>
                  <a:cubicBezTo>
                    <a:pt x="396845" y="1578044"/>
                    <a:pt x="364914" y="1625942"/>
                    <a:pt x="360560" y="1715930"/>
                  </a:cubicBezTo>
                  <a:cubicBezTo>
                    <a:pt x="356206" y="1805919"/>
                    <a:pt x="382332" y="1982992"/>
                    <a:pt x="404103" y="2064272"/>
                  </a:cubicBezTo>
                  <a:cubicBezTo>
                    <a:pt x="425874" y="2145552"/>
                    <a:pt x="422971" y="2148456"/>
                    <a:pt x="491188" y="2203610"/>
                  </a:cubicBezTo>
                  <a:cubicBezTo>
                    <a:pt x="559405" y="2258764"/>
                    <a:pt x="729223" y="2335690"/>
                    <a:pt x="813406" y="2395198"/>
                  </a:cubicBezTo>
                  <a:cubicBezTo>
                    <a:pt x="897589" y="2454706"/>
                    <a:pt x="960000" y="2508410"/>
                    <a:pt x="996286" y="2560661"/>
                  </a:cubicBezTo>
                  <a:cubicBezTo>
                    <a:pt x="1032572" y="2612912"/>
                    <a:pt x="1028217" y="2657907"/>
                    <a:pt x="1031120" y="2708707"/>
                  </a:cubicBezTo>
                  <a:cubicBezTo>
                    <a:pt x="1034023" y="2759507"/>
                    <a:pt x="1064503" y="2797244"/>
                    <a:pt x="1013703" y="2865461"/>
                  </a:cubicBezTo>
                  <a:cubicBezTo>
                    <a:pt x="962903" y="2933678"/>
                    <a:pt x="823566" y="3042536"/>
                    <a:pt x="726320" y="3118010"/>
                  </a:cubicBezTo>
                  <a:cubicBezTo>
                    <a:pt x="629074" y="3193484"/>
                    <a:pt x="526022" y="3260250"/>
                    <a:pt x="430228" y="3318307"/>
                  </a:cubicBezTo>
                  <a:cubicBezTo>
                    <a:pt x="334434" y="3376364"/>
                    <a:pt x="212514" y="3419906"/>
                    <a:pt x="151554" y="3466352"/>
                  </a:cubicBezTo>
                  <a:cubicBezTo>
                    <a:pt x="90594" y="3512798"/>
                    <a:pt x="87691" y="3537472"/>
                    <a:pt x="64468" y="3596981"/>
                  </a:cubicBezTo>
                  <a:cubicBezTo>
                    <a:pt x="41245" y="3656490"/>
                    <a:pt x="3837" y="3749721"/>
                    <a:pt x="12217" y="3823404"/>
                  </a:cubicBezTo>
                  <a:cubicBezTo>
                    <a:pt x="20597" y="3897087"/>
                    <a:pt x="-62323" y="4004247"/>
                    <a:pt x="114751" y="4039081"/>
                  </a:cubicBezTo>
                  <a:cubicBezTo>
                    <a:pt x="291825" y="4073915"/>
                    <a:pt x="823238" y="4039328"/>
                    <a:pt x="1074663" y="4032410"/>
                  </a:cubicBezTo>
                  <a:cubicBezTo>
                    <a:pt x="1326088" y="4025492"/>
                    <a:pt x="1431715" y="4023701"/>
                    <a:pt x="1623303" y="3997575"/>
                  </a:cubicBezTo>
                  <a:cubicBezTo>
                    <a:pt x="1814891" y="3971449"/>
                    <a:pt x="2071794" y="3940969"/>
                    <a:pt x="2224194" y="3875655"/>
                  </a:cubicBezTo>
                  <a:cubicBezTo>
                    <a:pt x="2376594" y="3810341"/>
                    <a:pt x="2389657" y="3710193"/>
                    <a:pt x="2537703" y="3605690"/>
                  </a:cubicBezTo>
                  <a:cubicBezTo>
                    <a:pt x="2685749" y="3501187"/>
                    <a:pt x="2971679" y="3393781"/>
                    <a:pt x="3112468" y="3248638"/>
                  </a:cubicBezTo>
                  <a:cubicBezTo>
                    <a:pt x="3253257" y="3103495"/>
                    <a:pt x="3298251" y="2923518"/>
                    <a:pt x="3382434" y="2734832"/>
                  </a:cubicBezTo>
                  <a:cubicBezTo>
                    <a:pt x="3466617" y="2546146"/>
                    <a:pt x="3601600" y="2299404"/>
                    <a:pt x="3617566" y="2116524"/>
                  </a:cubicBezTo>
                  <a:cubicBezTo>
                    <a:pt x="3633532" y="1933644"/>
                    <a:pt x="3495769" y="1787092"/>
                    <a:pt x="3478228" y="1637552"/>
                  </a:cubicBezTo>
                  <a:cubicBezTo>
                    <a:pt x="3460688" y="1488013"/>
                    <a:pt x="3472798" y="1361315"/>
                    <a:pt x="3512323" y="1219287"/>
                  </a:cubicBezTo>
                  <a:cubicBezTo>
                    <a:pt x="3551848" y="1077259"/>
                    <a:pt x="3718156" y="934841"/>
                    <a:pt x="3715377" y="785386"/>
                  </a:cubicBezTo>
                  <a:cubicBezTo>
                    <a:pt x="3712598" y="635931"/>
                    <a:pt x="3590325" y="438885"/>
                    <a:pt x="3495646" y="322558"/>
                  </a:cubicBezTo>
                  <a:cubicBezTo>
                    <a:pt x="3400967" y="206231"/>
                    <a:pt x="3330183" y="141130"/>
                    <a:pt x="3147303" y="87427"/>
                  </a:cubicBezTo>
                  <a:cubicBezTo>
                    <a:pt x="2964423" y="33724"/>
                    <a:pt x="2571086" y="-4013"/>
                    <a:pt x="2398366" y="341"/>
                  </a:cubicBezTo>
                  <a:cubicBezTo>
                    <a:pt x="2225646" y="4695"/>
                    <a:pt x="2215486" y="67107"/>
                    <a:pt x="2093566" y="87427"/>
                  </a:cubicBezTo>
                  <a:close/>
                </a:path>
              </a:pathLst>
            </a:cu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3C2930C-9841-4384-A6F7-1099148C4B61}"/>
                </a:ext>
              </a:extLst>
            </p:cNvPr>
            <p:cNvSpPr/>
            <p:nvPr/>
          </p:nvSpPr>
          <p:spPr>
            <a:xfrm>
              <a:off x="3625609" y="1388317"/>
              <a:ext cx="2470662" cy="3062792"/>
            </a:xfrm>
            <a:custGeom>
              <a:avLst/>
              <a:gdLst>
                <a:gd name="connsiteX0" fmla="*/ 0 w 2796880"/>
                <a:gd name="connsiteY0" fmla="*/ 3666309 h 3666309"/>
                <a:gd name="connsiteX1" fmla="*/ 1018903 w 2796880"/>
                <a:gd name="connsiteY1" fmla="*/ 3483429 h 3666309"/>
                <a:gd name="connsiteX2" fmla="*/ 1820091 w 2796880"/>
                <a:gd name="connsiteY2" fmla="*/ 3204755 h 3666309"/>
                <a:gd name="connsiteX3" fmla="*/ 2386149 w 2796880"/>
                <a:gd name="connsiteY3" fmla="*/ 2647406 h 3666309"/>
                <a:gd name="connsiteX4" fmla="*/ 2717074 w 2796880"/>
                <a:gd name="connsiteY4" fmla="*/ 1933303 h 3666309"/>
                <a:gd name="connsiteX5" fmla="*/ 2786743 w 2796880"/>
                <a:gd name="connsiteY5" fmla="*/ 1314995 h 3666309"/>
                <a:gd name="connsiteX6" fmla="*/ 2551611 w 2796880"/>
                <a:gd name="connsiteY6" fmla="*/ 766355 h 3666309"/>
                <a:gd name="connsiteX7" fmla="*/ 1837509 w 2796880"/>
                <a:gd name="connsiteY7" fmla="*/ 365760 h 3666309"/>
                <a:gd name="connsiteX8" fmla="*/ 1419497 w 2796880"/>
                <a:gd name="connsiteY8" fmla="*/ 313509 h 3666309"/>
                <a:gd name="connsiteX9" fmla="*/ 1210491 w 2796880"/>
                <a:gd name="connsiteY9" fmla="*/ 156755 h 3666309"/>
                <a:gd name="connsiteX10" fmla="*/ 1140823 w 2796880"/>
                <a:gd name="connsiteY10" fmla="*/ 0 h 3666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96880" h="3666309">
                  <a:moveTo>
                    <a:pt x="0" y="3666309"/>
                  </a:moveTo>
                  <a:cubicBezTo>
                    <a:pt x="357777" y="3613332"/>
                    <a:pt x="715555" y="3560355"/>
                    <a:pt x="1018903" y="3483429"/>
                  </a:cubicBezTo>
                  <a:cubicBezTo>
                    <a:pt x="1322251" y="3406503"/>
                    <a:pt x="1592217" y="3344092"/>
                    <a:pt x="1820091" y="3204755"/>
                  </a:cubicBezTo>
                  <a:cubicBezTo>
                    <a:pt x="2047965" y="3065418"/>
                    <a:pt x="2236652" y="2859315"/>
                    <a:pt x="2386149" y="2647406"/>
                  </a:cubicBezTo>
                  <a:cubicBezTo>
                    <a:pt x="2535646" y="2435497"/>
                    <a:pt x="2650308" y="2155371"/>
                    <a:pt x="2717074" y="1933303"/>
                  </a:cubicBezTo>
                  <a:cubicBezTo>
                    <a:pt x="2783840" y="1711234"/>
                    <a:pt x="2814320" y="1509486"/>
                    <a:pt x="2786743" y="1314995"/>
                  </a:cubicBezTo>
                  <a:cubicBezTo>
                    <a:pt x="2759166" y="1120504"/>
                    <a:pt x="2709817" y="924561"/>
                    <a:pt x="2551611" y="766355"/>
                  </a:cubicBezTo>
                  <a:cubicBezTo>
                    <a:pt x="2393405" y="608149"/>
                    <a:pt x="2026195" y="441234"/>
                    <a:pt x="1837509" y="365760"/>
                  </a:cubicBezTo>
                  <a:cubicBezTo>
                    <a:pt x="1648823" y="290286"/>
                    <a:pt x="1524000" y="348343"/>
                    <a:pt x="1419497" y="313509"/>
                  </a:cubicBezTo>
                  <a:cubicBezTo>
                    <a:pt x="1314994" y="278675"/>
                    <a:pt x="1256937" y="209006"/>
                    <a:pt x="1210491" y="156755"/>
                  </a:cubicBezTo>
                  <a:cubicBezTo>
                    <a:pt x="1164045" y="104504"/>
                    <a:pt x="1152434" y="52252"/>
                    <a:pt x="1140823" y="0"/>
                  </a:cubicBezTo>
                </a:path>
              </a:pathLst>
            </a:custGeom>
            <a:ln>
              <a:solidFill>
                <a:schemeClr val="accent1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BD9891C9-34F5-481D-AA44-7FA79998EBEB}"/>
                </a:ext>
              </a:extLst>
            </p:cNvPr>
            <p:cNvSpPr/>
            <p:nvPr/>
          </p:nvSpPr>
          <p:spPr>
            <a:xfrm>
              <a:off x="4125643" y="1497443"/>
              <a:ext cx="538498" cy="1498658"/>
            </a:xfrm>
            <a:custGeom>
              <a:avLst/>
              <a:gdLst>
                <a:gd name="connsiteX0" fmla="*/ 0 w 609600"/>
                <a:gd name="connsiteY0" fmla="*/ 1793966 h 1793966"/>
                <a:gd name="connsiteX1" fmla="*/ 435429 w 609600"/>
                <a:gd name="connsiteY1" fmla="*/ 1402080 h 1793966"/>
                <a:gd name="connsiteX2" fmla="*/ 531223 w 609600"/>
                <a:gd name="connsiteY2" fmla="*/ 940526 h 1793966"/>
                <a:gd name="connsiteX3" fmla="*/ 269966 w 609600"/>
                <a:gd name="connsiteY3" fmla="*/ 452846 h 1793966"/>
                <a:gd name="connsiteX4" fmla="*/ 261257 w 609600"/>
                <a:gd name="connsiteY4" fmla="*/ 174171 h 1793966"/>
                <a:gd name="connsiteX5" fmla="*/ 418012 w 609600"/>
                <a:gd name="connsiteY5" fmla="*/ 60960 h 1793966"/>
                <a:gd name="connsiteX6" fmla="*/ 609600 w 609600"/>
                <a:gd name="connsiteY6" fmla="*/ 0 h 1793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600" h="1793966">
                  <a:moveTo>
                    <a:pt x="0" y="1793966"/>
                  </a:moveTo>
                  <a:cubicBezTo>
                    <a:pt x="173446" y="1669143"/>
                    <a:pt x="346892" y="1544320"/>
                    <a:pt x="435429" y="1402080"/>
                  </a:cubicBezTo>
                  <a:cubicBezTo>
                    <a:pt x="523966" y="1259840"/>
                    <a:pt x="558800" y="1098732"/>
                    <a:pt x="531223" y="940526"/>
                  </a:cubicBezTo>
                  <a:cubicBezTo>
                    <a:pt x="503646" y="782320"/>
                    <a:pt x="314960" y="580572"/>
                    <a:pt x="269966" y="452846"/>
                  </a:cubicBezTo>
                  <a:cubicBezTo>
                    <a:pt x="224972" y="325120"/>
                    <a:pt x="236583" y="239485"/>
                    <a:pt x="261257" y="174171"/>
                  </a:cubicBezTo>
                  <a:cubicBezTo>
                    <a:pt x="285931" y="108857"/>
                    <a:pt x="359955" y="89988"/>
                    <a:pt x="418012" y="60960"/>
                  </a:cubicBezTo>
                  <a:cubicBezTo>
                    <a:pt x="476069" y="31931"/>
                    <a:pt x="542834" y="15965"/>
                    <a:pt x="609600" y="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64D09754-FF45-496B-B963-0F641EA504E6}"/>
                </a:ext>
              </a:extLst>
            </p:cNvPr>
            <p:cNvSpPr/>
            <p:nvPr/>
          </p:nvSpPr>
          <p:spPr>
            <a:xfrm>
              <a:off x="4933391" y="1701144"/>
              <a:ext cx="338485" cy="1374982"/>
            </a:xfrm>
            <a:custGeom>
              <a:avLst/>
              <a:gdLst>
                <a:gd name="connsiteX0" fmla="*/ 383177 w 383177"/>
                <a:gd name="connsiteY0" fmla="*/ 0 h 1645920"/>
                <a:gd name="connsiteX1" fmla="*/ 130629 w 383177"/>
                <a:gd name="connsiteY1" fmla="*/ 461555 h 1645920"/>
                <a:gd name="connsiteX2" fmla="*/ 60960 w 383177"/>
                <a:gd name="connsiteY2" fmla="*/ 896983 h 1645920"/>
                <a:gd name="connsiteX3" fmla="*/ 182880 w 383177"/>
                <a:gd name="connsiteY3" fmla="*/ 1245326 h 1645920"/>
                <a:gd name="connsiteX4" fmla="*/ 0 w 383177"/>
                <a:gd name="connsiteY4" fmla="*/ 1645920 h 1645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177" h="1645920">
                  <a:moveTo>
                    <a:pt x="383177" y="0"/>
                  </a:moveTo>
                  <a:cubicBezTo>
                    <a:pt x="283754" y="156029"/>
                    <a:pt x="184332" y="312058"/>
                    <a:pt x="130629" y="461555"/>
                  </a:cubicBezTo>
                  <a:cubicBezTo>
                    <a:pt x="76926" y="611052"/>
                    <a:pt x="52251" y="766355"/>
                    <a:pt x="60960" y="896983"/>
                  </a:cubicBezTo>
                  <a:cubicBezTo>
                    <a:pt x="69668" y="1027612"/>
                    <a:pt x="193040" y="1120503"/>
                    <a:pt x="182880" y="1245326"/>
                  </a:cubicBezTo>
                  <a:cubicBezTo>
                    <a:pt x="172720" y="1370149"/>
                    <a:pt x="86360" y="1508034"/>
                    <a:pt x="0" y="164592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C2104EAD-ACCE-4D1B-9B80-26151070F9BD}"/>
                </a:ext>
              </a:extLst>
            </p:cNvPr>
            <p:cNvSpPr/>
            <p:nvPr/>
          </p:nvSpPr>
          <p:spPr>
            <a:xfrm>
              <a:off x="5787294" y="1912120"/>
              <a:ext cx="753898" cy="110398"/>
            </a:xfrm>
            <a:custGeom>
              <a:avLst/>
              <a:gdLst>
                <a:gd name="connsiteX0" fmla="*/ 0 w 853440"/>
                <a:gd name="connsiteY0" fmla="*/ 43542 h 132152"/>
                <a:gd name="connsiteX1" fmla="*/ 400595 w 853440"/>
                <a:gd name="connsiteY1" fmla="*/ 69668 h 132152"/>
                <a:gd name="connsiteX2" fmla="*/ 670560 w 853440"/>
                <a:gd name="connsiteY2" fmla="*/ 130628 h 132152"/>
                <a:gd name="connsiteX3" fmla="*/ 853440 w 853440"/>
                <a:gd name="connsiteY3" fmla="*/ 0 h 132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3440" h="132152">
                  <a:moveTo>
                    <a:pt x="0" y="43542"/>
                  </a:moveTo>
                  <a:cubicBezTo>
                    <a:pt x="144417" y="49348"/>
                    <a:pt x="288835" y="55154"/>
                    <a:pt x="400595" y="69668"/>
                  </a:cubicBezTo>
                  <a:cubicBezTo>
                    <a:pt x="512355" y="84182"/>
                    <a:pt x="595086" y="142239"/>
                    <a:pt x="670560" y="130628"/>
                  </a:cubicBezTo>
                  <a:cubicBezTo>
                    <a:pt x="746034" y="119017"/>
                    <a:pt x="799737" y="59508"/>
                    <a:pt x="853440" y="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03FECCC-F547-4632-A124-B08F0855933C}"/>
                </a:ext>
              </a:extLst>
            </p:cNvPr>
            <p:cNvSpPr/>
            <p:nvPr/>
          </p:nvSpPr>
          <p:spPr>
            <a:xfrm>
              <a:off x="4387200" y="3468979"/>
              <a:ext cx="538498" cy="29838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CE4C7D31-5F10-470D-95B7-6CCA40DB4F8C}"/>
                </a:ext>
              </a:extLst>
            </p:cNvPr>
            <p:cNvSpPr/>
            <p:nvPr/>
          </p:nvSpPr>
          <p:spPr>
            <a:xfrm>
              <a:off x="4988401" y="3468979"/>
              <a:ext cx="538498" cy="29838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56F936F4-34A2-4354-AE79-F990479CB648}"/>
                </a:ext>
              </a:extLst>
            </p:cNvPr>
            <p:cNvSpPr/>
            <p:nvPr/>
          </p:nvSpPr>
          <p:spPr>
            <a:xfrm>
              <a:off x="5591179" y="3468979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4725590-8737-4AE7-87CB-A0CA97002BA8}"/>
                </a:ext>
              </a:extLst>
            </p:cNvPr>
            <p:cNvSpPr/>
            <p:nvPr/>
          </p:nvSpPr>
          <p:spPr>
            <a:xfrm>
              <a:off x="4387200" y="3115347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14BD57B-8D09-42C3-A53B-62B9C3F24445}"/>
                </a:ext>
              </a:extLst>
            </p:cNvPr>
            <p:cNvSpPr/>
            <p:nvPr/>
          </p:nvSpPr>
          <p:spPr>
            <a:xfrm>
              <a:off x="4988401" y="3115347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C85A9AE-2647-40E0-A622-DE17B095DD5D}"/>
                </a:ext>
              </a:extLst>
            </p:cNvPr>
            <p:cNvSpPr/>
            <p:nvPr/>
          </p:nvSpPr>
          <p:spPr>
            <a:xfrm>
              <a:off x="5591179" y="3115347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5D4F1C99-D907-4F45-BA07-A9CECE7E142A}"/>
                </a:ext>
              </a:extLst>
            </p:cNvPr>
            <p:cNvSpPr/>
            <p:nvPr/>
          </p:nvSpPr>
          <p:spPr>
            <a:xfrm>
              <a:off x="4387200" y="2736936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8C98FCEF-1DA8-4F05-B0EB-0D0BA673CE5D}"/>
                </a:ext>
              </a:extLst>
            </p:cNvPr>
            <p:cNvSpPr/>
            <p:nvPr/>
          </p:nvSpPr>
          <p:spPr>
            <a:xfrm>
              <a:off x="4988401" y="2736936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4DC85686-894C-4D6E-8B99-6AE65AB117F3}"/>
                </a:ext>
              </a:extLst>
            </p:cNvPr>
            <p:cNvSpPr/>
            <p:nvPr/>
          </p:nvSpPr>
          <p:spPr>
            <a:xfrm>
              <a:off x="5591179" y="2736936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E9E5EA3-ED44-4C6B-8EAB-A2BDA8F2558D}"/>
                </a:ext>
              </a:extLst>
            </p:cNvPr>
            <p:cNvSpPr/>
            <p:nvPr/>
          </p:nvSpPr>
          <p:spPr>
            <a:xfrm>
              <a:off x="5300179" y="1352857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5DCC7349-9B3F-450B-9594-6F269C083DAA}"/>
                </a:ext>
              </a:extLst>
            </p:cNvPr>
            <p:cNvSpPr/>
            <p:nvPr/>
          </p:nvSpPr>
          <p:spPr>
            <a:xfrm>
              <a:off x="4182378" y="2200261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A7B87A2-E5DE-4F1E-8244-96A8EC57B118}"/>
                </a:ext>
              </a:extLst>
            </p:cNvPr>
            <p:cNvSpPr/>
            <p:nvPr/>
          </p:nvSpPr>
          <p:spPr>
            <a:xfrm>
              <a:off x="5145575" y="2249345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84610BEF-D411-4360-94CA-D0A03CCF8B15}"/>
                </a:ext>
              </a:extLst>
            </p:cNvPr>
            <p:cNvSpPr/>
            <p:nvPr/>
          </p:nvSpPr>
          <p:spPr>
            <a:xfrm>
              <a:off x="5911038" y="1586112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pic>
        <p:nvPicPr>
          <p:cNvPr id="43" name="Graphic 42" descr="Map compass">
            <a:extLst>
              <a:ext uri="{FF2B5EF4-FFF2-40B4-BE49-F238E27FC236}">
                <a16:creationId xmlns:a16="http://schemas.microsoft.com/office/drawing/2014/main" id="{DB381C0F-CC79-4181-B3E6-CE01523AE0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364105" y="3446094"/>
            <a:ext cx="318011" cy="300740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336F726D-84E8-40F9-ADB6-266FB2FA1F71}"/>
              </a:ext>
            </a:extLst>
          </p:cNvPr>
          <p:cNvSpPr txBox="1"/>
          <p:nvPr/>
        </p:nvSpPr>
        <p:spPr>
          <a:xfrm>
            <a:off x="9345185" y="3076126"/>
            <a:ext cx="294819" cy="3085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chemeClr val="accent1"/>
                </a:solidFill>
              </a:rPr>
              <a:t>N</a:t>
            </a:r>
          </a:p>
        </p:txBody>
      </p:sp>
      <p:sp>
        <p:nvSpPr>
          <p:cNvPr id="62" name="Flowchart: Extract 61">
            <a:extLst>
              <a:ext uri="{FF2B5EF4-FFF2-40B4-BE49-F238E27FC236}">
                <a16:creationId xmlns:a16="http://schemas.microsoft.com/office/drawing/2014/main" id="{7607E503-7C4E-4B9D-93A9-509E2108790B}"/>
              </a:ext>
            </a:extLst>
          </p:cNvPr>
          <p:cNvSpPr/>
          <p:nvPr/>
        </p:nvSpPr>
        <p:spPr>
          <a:xfrm rot="16200000">
            <a:off x="9681013" y="3191254"/>
            <a:ext cx="268556" cy="96607"/>
          </a:xfrm>
          <a:prstGeom prst="flowChartExtra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34CF058F-9AF3-4750-B02B-E5F782242EFE}"/>
              </a:ext>
            </a:extLst>
          </p:cNvPr>
          <p:cNvSpPr/>
          <p:nvPr/>
        </p:nvSpPr>
        <p:spPr>
          <a:xfrm>
            <a:off x="9975274" y="6523688"/>
            <a:ext cx="2095626" cy="21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dirty="0"/>
              <a:t>Export </a:t>
            </a:r>
            <a:r>
              <a:rPr lang="en-CA" sz="1200" baseline="30000" dirty="0"/>
              <a:t>(?)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35EBD7FE-FD8A-4246-B9EE-C210AFE20AC2}"/>
              </a:ext>
            </a:extLst>
          </p:cNvPr>
          <p:cNvSpPr txBox="1"/>
          <p:nvPr/>
        </p:nvSpPr>
        <p:spPr>
          <a:xfrm>
            <a:off x="9873157" y="3841278"/>
            <a:ext cx="18751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/>
              <a:t>Effectiveness summary</a:t>
            </a:r>
            <a:r>
              <a:rPr lang="en-CA" sz="1100" b="1" baseline="30000" dirty="0"/>
              <a:t>(?)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4F8B3CD7-6DDC-48E9-8ADA-8297DD73B024}"/>
              </a:ext>
            </a:extLst>
          </p:cNvPr>
          <p:cNvSpPr txBox="1"/>
          <p:nvPr/>
        </p:nvSpPr>
        <p:spPr>
          <a:xfrm>
            <a:off x="9860364" y="390756"/>
            <a:ext cx="18004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/>
              <a:t>BMP summary </a:t>
            </a:r>
            <a:r>
              <a:rPr lang="en-CA" sz="1100" b="1" baseline="30000" dirty="0"/>
              <a:t>(?)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2AE91D97-143C-4431-9625-18B5850C5D2A}"/>
              </a:ext>
            </a:extLst>
          </p:cNvPr>
          <p:cNvSpPr txBox="1"/>
          <p:nvPr/>
        </p:nvSpPr>
        <p:spPr>
          <a:xfrm>
            <a:off x="584805" y="769356"/>
            <a:ext cx="1555021" cy="16927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lstStyle/>
          <a:p>
            <a:r>
              <a:rPr lang="en-CA" sz="1100" dirty="0"/>
              <a:t>Watershed information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64C097F1-F6D3-4AA5-A549-FA67AF0DCB52}"/>
              </a:ext>
            </a:extLst>
          </p:cNvPr>
          <p:cNvSpPr txBox="1"/>
          <p:nvPr/>
        </p:nvSpPr>
        <p:spPr>
          <a:xfrm>
            <a:off x="583873" y="1648989"/>
            <a:ext cx="1426514" cy="169277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lstStyle/>
          <a:p>
            <a:r>
              <a:rPr lang="en-CA" sz="1100" dirty="0"/>
              <a:t>BMP selection overview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0F2B8B90-353F-4E4E-B6AD-421723A71C80}"/>
              </a:ext>
            </a:extLst>
          </p:cNvPr>
          <p:cNvSpPr txBox="1"/>
          <p:nvPr/>
        </p:nvSpPr>
        <p:spPr>
          <a:xfrm>
            <a:off x="583873" y="1199501"/>
            <a:ext cx="1626354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CA" sz="1100" dirty="0"/>
              <a:t>Intelligent BMP selection</a:t>
            </a:r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6295ABE3-E73E-49CF-A065-8BE7C4B55E02}"/>
              </a:ext>
            </a:extLst>
          </p:cNvPr>
          <p:cNvGrpSpPr/>
          <p:nvPr/>
        </p:nvGrpSpPr>
        <p:grpSpPr>
          <a:xfrm>
            <a:off x="2972" y="-31959"/>
            <a:ext cx="12192001" cy="430887"/>
            <a:chOff x="0" y="2909500"/>
            <a:chExt cx="12192001" cy="430887"/>
          </a:xfrm>
        </p:grpSpPr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8D5BD3F6-2D74-4063-B10E-540114A998EE}"/>
                </a:ext>
              </a:extLst>
            </p:cNvPr>
            <p:cNvSpPr/>
            <p:nvPr/>
          </p:nvSpPr>
          <p:spPr>
            <a:xfrm>
              <a:off x="0" y="2939749"/>
              <a:ext cx="12192001" cy="36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93" name="Picture 2" descr="Related image">
              <a:extLst>
                <a:ext uri="{FF2B5EF4-FFF2-40B4-BE49-F238E27FC236}">
                  <a16:creationId xmlns:a16="http://schemas.microsoft.com/office/drawing/2014/main" id="{9012132D-3AF5-4409-B508-B500AC96F4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70182" y="2939749"/>
              <a:ext cx="381187" cy="3811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B45079A4-C082-48F7-8103-5A0960BF47B8}"/>
                </a:ext>
              </a:extLst>
            </p:cNvPr>
            <p:cNvSpPr txBox="1"/>
            <p:nvPr/>
          </p:nvSpPr>
          <p:spPr>
            <a:xfrm>
              <a:off x="9050284" y="2909500"/>
              <a:ext cx="275240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CA" sz="1100" dirty="0">
                  <a:solidFill>
                    <a:schemeClr val="bg1"/>
                  </a:solidFill>
                  <a:hlinkClick r:id="rId8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shawn-uoguelph@email.ca</a:t>
              </a:r>
              <a:r>
                <a:rPr lang="en-CA" sz="1100" dirty="0">
                  <a:solidFill>
                    <a:schemeClr val="bg1"/>
                  </a:solidFill>
                </a:rPr>
                <a:t> (admin)</a:t>
              </a:r>
            </a:p>
            <a:p>
              <a:pPr algn="r"/>
              <a:r>
                <a:rPr lang="en-CA" sz="1100" dirty="0">
                  <a:solidFill>
                    <a:schemeClr val="bg1"/>
                  </a:solidFill>
                </a:rPr>
                <a:t>UNIVERSITY OF GUELPH</a:t>
              </a:r>
            </a:p>
          </p:txBody>
        </p:sp>
        <p:pic>
          <p:nvPicPr>
            <p:cNvPr id="95" name="Graphic 94" descr="Smiling face with no fill">
              <a:extLst>
                <a:ext uri="{FF2B5EF4-FFF2-40B4-BE49-F238E27FC236}">
                  <a16:creationId xmlns:a16="http://schemas.microsoft.com/office/drawing/2014/main" id="{E62F91EE-339C-4843-8CA2-C1CD563F17D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232138" y="2951232"/>
              <a:ext cx="288000" cy="288000"/>
            </a:xfrm>
            <a:prstGeom prst="rect">
              <a:avLst/>
            </a:prstGeom>
          </p:spPr>
        </p:pic>
        <p:pic>
          <p:nvPicPr>
            <p:cNvPr id="96" name="Graphic 95" descr="Question mark">
              <a:extLst>
                <a:ext uri="{FF2B5EF4-FFF2-40B4-BE49-F238E27FC236}">
                  <a16:creationId xmlns:a16="http://schemas.microsoft.com/office/drawing/2014/main" id="{CD57FEE1-E177-44E3-B44A-246F80B5DF9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8760798" y="2962471"/>
              <a:ext cx="288000" cy="288000"/>
            </a:xfrm>
            <a:prstGeom prst="rect">
              <a:avLst/>
            </a:prstGeom>
          </p:spPr>
        </p:pic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65476391-437B-4289-A3A7-832D286EF9E1}"/>
                </a:ext>
              </a:extLst>
            </p:cNvPr>
            <p:cNvSpPr/>
            <p:nvPr/>
          </p:nvSpPr>
          <p:spPr>
            <a:xfrm>
              <a:off x="101210" y="2962472"/>
              <a:ext cx="288000" cy="288000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CA" sz="700" dirty="0"/>
                <a:t>Logo</a:t>
              </a:r>
              <a:endParaRPr lang="en-CA" sz="600" dirty="0"/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80A99E68-5D11-414D-92E9-E793E3340E0B}"/>
                </a:ext>
              </a:extLst>
            </p:cNvPr>
            <p:cNvSpPr txBox="1"/>
            <p:nvPr/>
          </p:nvSpPr>
          <p:spPr>
            <a:xfrm>
              <a:off x="383364" y="2983448"/>
              <a:ext cx="26078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200" dirty="0">
                  <a:solidFill>
                    <a:schemeClr val="bg1"/>
                  </a:solidFill>
                </a:rPr>
                <a:t>University of Guelph ESAT</a:t>
              </a:r>
            </a:p>
          </p:txBody>
        </p:sp>
      </p:grp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FA4214D8-4B56-4877-9691-968CDCA9730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904" y="747788"/>
            <a:ext cx="288000" cy="216000"/>
          </a:xfrm>
          <a:prstGeom prst="rect">
            <a:avLst/>
          </a:prstGeom>
        </p:spPr>
      </p:pic>
      <p:sp>
        <p:nvSpPr>
          <p:cNvPr id="11" name="Arrow: Chevron 10">
            <a:extLst>
              <a:ext uri="{FF2B5EF4-FFF2-40B4-BE49-F238E27FC236}">
                <a16:creationId xmlns:a16="http://schemas.microsoft.com/office/drawing/2014/main" id="{42D71B7B-51CF-4B20-A62C-05BDD7912EC6}"/>
              </a:ext>
            </a:extLst>
          </p:cNvPr>
          <p:cNvSpPr/>
          <p:nvPr/>
        </p:nvSpPr>
        <p:spPr>
          <a:xfrm>
            <a:off x="81997" y="794843"/>
            <a:ext cx="80962" cy="116681"/>
          </a:xfrm>
          <a:prstGeom prst="chevron">
            <a:avLst>
              <a:gd name="adj" fmla="val 5588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pic>
        <p:nvPicPr>
          <p:cNvPr id="13" name="Graphic 12" descr="Lightbulb and gear">
            <a:extLst>
              <a:ext uri="{FF2B5EF4-FFF2-40B4-BE49-F238E27FC236}">
                <a16:creationId xmlns:a16="http://schemas.microsoft.com/office/drawing/2014/main" id="{10466FA8-E122-4DB7-8581-B265656B685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32333" y="1148105"/>
            <a:ext cx="288000" cy="288000"/>
          </a:xfrm>
          <a:prstGeom prst="rect">
            <a:avLst/>
          </a:prstGeom>
        </p:spPr>
      </p:pic>
      <p:sp>
        <p:nvSpPr>
          <p:cNvPr id="108" name="Arrow: Chevron 107">
            <a:extLst>
              <a:ext uri="{FF2B5EF4-FFF2-40B4-BE49-F238E27FC236}">
                <a16:creationId xmlns:a16="http://schemas.microsoft.com/office/drawing/2014/main" id="{CC0F90EA-E630-4D74-95B1-2F0D0581BA2B}"/>
              </a:ext>
            </a:extLst>
          </p:cNvPr>
          <p:cNvSpPr/>
          <p:nvPr/>
        </p:nvSpPr>
        <p:spPr>
          <a:xfrm>
            <a:off x="78670" y="1228972"/>
            <a:ext cx="80962" cy="116681"/>
          </a:xfrm>
          <a:prstGeom prst="chevron">
            <a:avLst>
              <a:gd name="adj" fmla="val 5588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109" name="Arrow: Chevron 108">
            <a:extLst>
              <a:ext uri="{FF2B5EF4-FFF2-40B4-BE49-F238E27FC236}">
                <a16:creationId xmlns:a16="http://schemas.microsoft.com/office/drawing/2014/main" id="{1ED9DB02-D421-43C4-8606-4615FFEE2E12}"/>
              </a:ext>
            </a:extLst>
          </p:cNvPr>
          <p:cNvSpPr/>
          <p:nvPr/>
        </p:nvSpPr>
        <p:spPr>
          <a:xfrm rot="5400000">
            <a:off x="85126" y="1667864"/>
            <a:ext cx="80962" cy="116681"/>
          </a:xfrm>
          <a:prstGeom prst="chevron">
            <a:avLst>
              <a:gd name="adj" fmla="val 5588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pic>
        <p:nvPicPr>
          <p:cNvPr id="15" name="Graphic 14" descr="List">
            <a:extLst>
              <a:ext uri="{FF2B5EF4-FFF2-40B4-BE49-F238E27FC236}">
                <a16:creationId xmlns:a16="http://schemas.microsoft.com/office/drawing/2014/main" id="{B8F02FEA-4C06-418E-A8AB-4071ACC20A6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29904" y="1596014"/>
            <a:ext cx="288000" cy="288000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12B2F6F6-8B65-46C4-8954-8983E25F7520}"/>
              </a:ext>
            </a:extLst>
          </p:cNvPr>
          <p:cNvGrpSpPr/>
          <p:nvPr/>
        </p:nvGrpSpPr>
        <p:grpSpPr>
          <a:xfrm>
            <a:off x="352424" y="2020063"/>
            <a:ext cx="1530025" cy="180000"/>
            <a:chOff x="352424" y="1962913"/>
            <a:chExt cx="1530025" cy="180000"/>
          </a:xfrm>
        </p:grpSpPr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3AE9FD21-2C29-4848-8A9D-A10CEB7B93A2}"/>
                </a:ext>
              </a:extLst>
            </p:cNvPr>
            <p:cNvSpPr txBox="1"/>
            <p:nvPr/>
          </p:nvSpPr>
          <p:spPr>
            <a:xfrm>
              <a:off x="689431" y="1962914"/>
              <a:ext cx="1193018" cy="1692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>
                <a:defRPr sz="1100"/>
              </a:lvl1pPr>
            </a:lstStyle>
            <a:p>
              <a:r>
                <a:rPr lang="en-CA" b="1" dirty="0">
                  <a:solidFill>
                    <a:schemeClr val="accent1"/>
                  </a:solidFill>
                </a:rPr>
                <a:t>BMP Type 1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5FB82A2-ED0A-4DED-8255-95940F93001B}"/>
                </a:ext>
              </a:extLst>
            </p:cNvPr>
            <p:cNvSpPr/>
            <p:nvPr/>
          </p:nvSpPr>
          <p:spPr>
            <a:xfrm>
              <a:off x="352424" y="1962913"/>
              <a:ext cx="252000" cy="180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C1BBCD7-B825-4956-8DDF-2410B5187BA4}"/>
              </a:ext>
            </a:extLst>
          </p:cNvPr>
          <p:cNvGrpSpPr/>
          <p:nvPr/>
        </p:nvGrpSpPr>
        <p:grpSpPr>
          <a:xfrm>
            <a:off x="352424" y="2341719"/>
            <a:ext cx="1653932" cy="192137"/>
            <a:chOff x="352424" y="2313144"/>
            <a:chExt cx="1653932" cy="192137"/>
          </a:xfrm>
        </p:grpSpPr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3B09BE3A-66ED-4A9C-9265-B243533EC3A4}"/>
                </a:ext>
              </a:extLst>
            </p:cNvPr>
            <p:cNvSpPr txBox="1"/>
            <p:nvPr/>
          </p:nvSpPr>
          <p:spPr>
            <a:xfrm>
              <a:off x="685400" y="2313144"/>
              <a:ext cx="1320956" cy="1692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>
                <a:defRPr sz="1100">
                  <a:solidFill>
                    <a:schemeClr val="dk1"/>
                  </a:solidFill>
                </a:defRPr>
              </a:lvl1pPr>
              <a:lvl2pPr>
                <a:defRPr>
                  <a:solidFill>
                    <a:schemeClr val="dk1"/>
                  </a:solidFill>
                </a:defRPr>
              </a:lvl2pPr>
              <a:lvl3pPr>
                <a:defRPr>
                  <a:solidFill>
                    <a:schemeClr val="dk1"/>
                  </a:solidFill>
                </a:defRPr>
              </a:lvl3pPr>
              <a:lvl4pPr>
                <a:defRPr>
                  <a:solidFill>
                    <a:schemeClr val="dk1"/>
                  </a:solidFill>
                </a:defRPr>
              </a:lvl4pPr>
              <a:lvl5pPr>
                <a:defRPr>
                  <a:solidFill>
                    <a:schemeClr val="dk1"/>
                  </a:solidFill>
                </a:defRPr>
              </a:lvl5pPr>
              <a:lvl6pPr>
                <a:defRPr>
                  <a:solidFill>
                    <a:schemeClr val="dk1"/>
                  </a:solidFill>
                </a:defRPr>
              </a:lvl6pPr>
              <a:lvl7pPr>
                <a:defRPr>
                  <a:solidFill>
                    <a:schemeClr val="dk1"/>
                  </a:solidFill>
                </a:defRPr>
              </a:lvl7pPr>
              <a:lvl8pPr>
                <a:defRPr>
                  <a:solidFill>
                    <a:schemeClr val="dk1"/>
                  </a:solidFill>
                </a:defRPr>
              </a:lvl8pPr>
              <a:lvl9pPr>
                <a:defRPr>
                  <a:solidFill>
                    <a:schemeClr val="dk1"/>
                  </a:solidFill>
                </a:defRPr>
              </a:lvl9pPr>
            </a:lstStyle>
            <a:p>
              <a:r>
                <a:rPr lang="en-CA" dirty="0">
                  <a:solidFill>
                    <a:schemeClr val="tx1"/>
                  </a:solidFill>
                </a:rPr>
                <a:t>BMP Type 2</a:t>
              </a:r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BE687BBE-B3BC-47D5-96DB-6429B35CF6D6}"/>
                </a:ext>
              </a:extLst>
            </p:cNvPr>
            <p:cNvSpPr/>
            <p:nvPr/>
          </p:nvSpPr>
          <p:spPr>
            <a:xfrm>
              <a:off x="352424" y="2325281"/>
              <a:ext cx="252000" cy="18000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C609EBE-3A8F-42F0-9FA0-948F857F5421}"/>
              </a:ext>
            </a:extLst>
          </p:cNvPr>
          <p:cNvGrpSpPr/>
          <p:nvPr/>
        </p:nvGrpSpPr>
        <p:grpSpPr>
          <a:xfrm>
            <a:off x="411358" y="2675865"/>
            <a:ext cx="1599029" cy="169277"/>
            <a:chOff x="411358" y="2647290"/>
            <a:chExt cx="1599029" cy="169277"/>
          </a:xfrm>
        </p:grpSpPr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4B1C2128-B1D7-4BF1-946E-228D3DC30E27}"/>
                </a:ext>
              </a:extLst>
            </p:cNvPr>
            <p:cNvSpPr txBox="1"/>
            <p:nvPr/>
          </p:nvSpPr>
          <p:spPr>
            <a:xfrm>
              <a:off x="689431" y="2647290"/>
              <a:ext cx="1320956" cy="1692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>
                <a:defRPr sz="1100">
                  <a:solidFill>
                    <a:schemeClr val="dk1"/>
                  </a:solidFill>
                </a:defRPr>
              </a:lvl1pPr>
              <a:lvl2pPr>
                <a:defRPr>
                  <a:solidFill>
                    <a:schemeClr val="dk1"/>
                  </a:solidFill>
                </a:defRPr>
              </a:lvl2pPr>
              <a:lvl3pPr>
                <a:defRPr>
                  <a:solidFill>
                    <a:schemeClr val="dk1"/>
                  </a:solidFill>
                </a:defRPr>
              </a:lvl3pPr>
              <a:lvl4pPr>
                <a:defRPr>
                  <a:solidFill>
                    <a:schemeClr val="dk1"/>
                  </a:solidFill>
                </a:defRPr>
              </a:lvl4pPr>
              <a:lvl5pPr>
                <a:defRPr>
                  <a:solidFill>
                    <a:schemeClr val="dk1"/>
                  </a:solidFill>
                </a:defRPr>
              </a:lvl5pPr>
              <a:lvl6pPr>
                <a:defRPr>
                  <a:solidFill>
                    <a:schemeClr val="dk1"/>
                  </a:solidFill>
                </a:defRPr>
              </a:lvl6pPr>
              <a:lvl7pPr>
                <a:defRPr>
                  <a:solidFill>
                    <a:schemeClr val="dk1"/>
                  </a:solidFill>
                </a:defRPr>
              </a:lvl7pPr>
              <a:lvl8pPr>
                <a:defRPr>
                  <a:solidFill>
                    <a:schemeClr val="dk1"/>
                  </a:solidFill>
                </a:defRPr>
              </a:lvl8pPr>
              <a:lvl9pPr>
                <a:defRPr>
                  <a:solidFill>
                    <a:schemeClr val="dk1"/>
                  </a:solidFill>
                </a:defRPr>
              </a:lvl9pPr>
            </a:lstStyle>
            <a:p>
              <a:r>
                <a:rPr lang="en-CA" dirty="0"/>
                <a:t>BMP Type 3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8C63EF02-994A-499E-9675-9C04D1FA0B96}"/>
                </a:ext>
              </a:extLst>
            </p:cNvPr>
            <p:cNvSpPr/>
            <p:nvPr/>
          </p:nvSpPr>
          <p:spPr>
            <a:xfrm>
              <a:off x="411358" y="2662948"/>
              <a:ext cx="144000" cy="144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aphicFrame>
        <p:nvGraphicFramePr>
          <p:cNvPr id="86" name="Table 85">
            <a:extLst>
              <a:ext uri="{FF2B5EF4-FFF2-40B4-BE49-F238E27FC236}">
                <a16:creationId xmlns:a16="http://schemas.microsoft.com/office/drawing/2014/main" id="{975708A6-A49D-4949-88B5-AB590F2F9A4F}"/>
              </a:ext>
            </a:extLst>
          </p:cNvPr>
          <p:cNvGraphicFramePr>
            <a:graphicFrameLocks noGrp="1"/>
          </p:cNvGraphicFramePr>
          <p:nvPr/>
        </p:nvGraphicFramePr>
        <p:xfrm>
          <a:off x="8192655" y="429469"/>
          <a:ext cx="1622636" cy="228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1318">
                  <a:extLst>
                    <a:ext uri="{9D8B030D-6E8A-4147-A177-3AD203B41FA5}">
                      <a16:colId xmlns:a16="http://schemas.microsoft.com/office/drawing/2014/main" val="1294337786"/>
                    </a:ext>
                  </a:extLst>
                </a:gridCol>
                <a:gridCol w="811318">
                  <a:extLst>
                    <a:ext uri="{9D8B030D-6E8A-4147-A177-3AD203B41FA5}">
                      <a16:colId xmlns:a16="http://schemas.microsoft.com/office/drawing/2014/main" val="2005279972"/>
                    </a:ext>
                  </a:extLst>
                </a:gridCol>
              </a:tblGrid>
              <a:tr h="186890"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Map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Satellite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041495"/>
                  </a:ext>
                </a:extLst>
              </a:tr>
            </a:tbl>
          </a:graphicData>
        </a:graphic>
      </p:graphicFrame>
      <p:graphicFrame>
        <p:nvGraphicFramePr>
          <p:cNvPr id="116" name="Table 115">
            <a:extLst>
              <a:ext uri="{FF2B5EF4-FFF2-40B4-BE49-F238E27FC236}">
                <a16:creationId xmlns:a16="http://schemas.microsoft.com/office/drawing/2014/main" id="{3041347D-0D5C-4748-9F30-086B77EB97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0455209"/>
              </p:ext>
            </p:extLst>
          </p:nvPr>
        </p:nvGraphicFramePr>
        <p:xfrm>
          <a:off x="2090632" y="4907313"/>
          <a:ext cx="7769728" cy="1939412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519218">
                  <a:extLst>
                    <a:ext uri="{9D8B030D-6E8A-4147-A177-3AD203B41FA5}">
                      <a16:colId xmlns:a16="http://schemas.microsoft.com/office/drawing/2014/main" val="870851450"/>
                    </a:ext>
                  </a:extLst>
                </a:gridCol>
                <a:gridCol w="695325">
                  <a:extLst>
                    <a:ext uri="{9D8B030D-6E8A-4147-A177-3AD203B41FA5}">
                      <a16:colId xmlns:a16="http://schemas.microsoft.com/office/drawing/2014/main" val="1196878192"/>
                    </a:ext>
                  </a:extLst>
                </a:gridCol>
                <a:gridCol w="971550">
                  <a:extLst>
                    <a:ext uri="{9D8B030D-6E8A-4147-A177-3AD203B41FA5}">
                      <a16:colId xmlns:a16="http://schemas.microsoft.com/office/drawing/2014/main" val="4058391018"/>
                    </a:ext>
                  </a:extLst>
                </a:gridCol>
                <a:gridCol w="933450">
                  <a:extLst>
                    <a:ext uri="{9D8B030D-6E8A-4147-A177-3AD203B41FA5}">
                      <a16:colId xmlns:a16="http://schemas.microsoft.com/office/drawing/2014/main" val="2407327584"/>
                    </a:ext>
                  </a:extLst>
                </a:gridCol>
                <a:gridCol w="942975">
                  <a:extLst>
                    <a:ext uri="{9D8B030D-6E8A-4147-A177-3AD203B41FA5}">
                      <a16:colId xmlns:a16="http://schemas.microsoft.com/office/drawing/2014/main" val="2297515603"/>
                    </a:ext>
                  </a:extLst>
                </a:gridCol>
                <a:gridCol w="742950">
                  <a:extLst>
                    <a:ext uri="{9D8B030D-6E8A-4147-A177-3AD203B41FA5}">
                      <a16:colId xmlns:a16="http://schemas.microsoft.com/office/drawing/2014/main" val="3255575357"/>
                    </a:ext>
                  </a:extLst>
                </a:gridCol>
                <a:gridCol w="1400175">
                  <a:extLst>
                    <a:ext uri="{9D8B030D-6E8A-4147-A177-3AD203B41FA5}">
                      <a16:colId xmlns:a16="http://schemas.microsoft.com/office/drawing/2014/main" val="3116716651"/>
                    </a:ext>
                  </a:extLst>
                </a:gridCol>
                <a:gridCol w="1564085">
                  <a:extLst>
                    <a:ext uri="{9D8B030D-6E8A-4147-A177-3AD203B41FA5}">
                      <a16:colId xmlns:a16="http://schemas.microsoft.com/office/drawing/2014/main" val="2134159632"/>
                    </a:ext>
                  </a:extLst>
                </a:gridCol>
              </a:tblGrid>
              <a:tr h="447466"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Select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LSD or Parcel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BMP area</a:t>
                      </a:r>
                    </a:p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(ha)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On-site effectiveness</a:t>
                      </a:r>
                    </a:p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(kg/ha/</a:t>
                      </a:r>
                      <a:r>
                        <a:rPr lang="en-CA" sz="1000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Off-site effectiveness</a:t>
                      </a:r>
                    </a:p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(kg/ha/</a:t>
                      </a:r>
                      <a:r>
                        <a:rPr lang="en-CA" sz="1000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Cost</a:t>
                      </a:r>
                    </a:p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($)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On-site </a:t>
                      </a:r>
                    </a:p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cost-effectiveness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Off-site </a:t>
                      </a:r>
                    </a:p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cost-effectiveness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0991502"/>
                  </a:ext>
                </a:extLst>
              </a:tr>
              <a:tr h="248567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1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5274275"/>
                  </a:ext>
                </a:extLst>
              </a:tr>
              <a:tr h="246729"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11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2186654"/>
                  </a:ext>
                </a:extLst>
              </a:tr>
              <a:tr h="246729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ym typeface="Wingdings 2" panose="05020102010507070707" pitchFamily="18" charset="2"/>
                        </a:rPr>
                        <a:t></a:t>
                      </a: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2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4765558"/>
                  </a:ext>
                </a:extLst>
              </a:tr>
              <a:tr h="246729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ym typeface="Wingdings 2" panose="05020102010507070707" pitchFamily="18" charset="2"/>
                        </a:rPr>
                        <a:t></a:t>
                      </a: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7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4712126"/>
                  </a:ext>
                </a:extLst>
              </a:tr>
              <a:tr h="246729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ym typeface="Wingdings 2" panose="05020102010507070707" pitchFamily="18" charset="2"/>
                        </a:rPr>
                        <a:t></a:t>
                      </a: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9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48700501"/>
                  </a:ext>
                </a:extLst>
              </a:tr>
              <a:tr h="246729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ym typeface="Wingdings 2" panose="05020102010507070707" pitchFamily="18" charset="2"/>
                        </a:rPr>
                        <a:t></a:t>
                      </a: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…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9293165"/>
                  </a:ext>
                </a:extLst>
              </a:tr>
            </a:tbl>
          </a:graphicData>
        </a:graphic>
      </p:graphicFrame>
      <p:sp>
        <p:nvSpPr>
          <p:cNvPr id="119" name="Rectangle 118">
            <a:extLst>
              <a:ext uri="{FF2B5EF4-FFF2-40B4-BE49-F238E27FC236}">
                <a16:creationId xmlns:a16="http://schemas.microsoft.com/office/drawing/2014/main" id="{4E1E73D0-A56E-43B3-9ED3-FE2098237254}"/>
              </a:ext>
            </a:extLst>
          </p:cNvPr>
          <p:cNvSpPr/>
          <p:nvPr/>
        </p:nvSpPr>
        <p:spPr>
          <a:xfrm>
            <a:off x="9628698" y="5303074"/>
            <a:ext cx="231665" cy="1522669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260FD326-260F-4D36-9C39-FDD55562B820}"/>
              </a:ext>
            </a:extLst>
          </p:cNvPr>
          <p:cNvSpPr/>
          <p:nvPr/>
        </p:nvSpPr>
        <p:spPr>
          <a:xfrm>
            <a:off x="9634311" y="5595687"/>
            <a:ext cx="231665" cy="27091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1" name="Arrow: Pentagon 120">
            <a:extLst>
              <a:ext uri="{FF2B5EF4-FFF2-40B4-BE49-F238E27FC236}">
                <a16:creationId xmlns:a16="http://schemas.microsoft.com/office/drawing/2014/main" id="{AAF60A04-930E-47CD-8D92-B557B9F1EC53}"/>
              </a:ext>
            </a:extLst>
          </p:cNvPr>
          <p:cNvSpPr/>
          <p:nvPr/>
        </p:nvSpPr>
        <p:spPr>
          <a:xfrm rot="5400000">
            <a:off x="9407806" y="4629517"/>
            <a:ext cx="170825" cy="720344"/>
          </a:xfrm>
          <a:prstGeom prst="homePlate">
            <a:avLst>
              <a:gd name="adj" fmla="val 67191"/>
            </a:avLst>
          </a:prstGeom>
          <a:solidFill>
            <a:schemeClr val="bg1">
              <a:lumMod val="95000"/>
              <a:alpha val="60000"/>
            </a:schemeClr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CA" sz="800" dirty="0">
                <a:solidFill>
                  <a:schemeClr val="bg1"/>
                </a:solidFill>
              </a:rPr>
              <a:t>Option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D7A857A7-7E32-464F-AE0F-09CD54EACF1F}"/>
              </a:ext>
            </a:extLst>
          </p:cNvPr>
          <p:cNvSpPr/>
          <p:nvPr/>
        </p:nvSpPr>
        <p:spPr>
          <a:xfrm>
            <a:off x="8223788" y="1159322"/>
            <a:ext cx="756000" cy="21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All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503C9CEA-BEEC-4259-A7D7-CD01264942FD}"/>
              </a:ext>
            </a:extLst>
          </p:cNvPr>
          <p:cNvSpPr/>
          <p:nvPr/>
        </p:nvSpPr>
        <p:spPr>
          <a:xfrm>
            <a:off x="9044771" y="1163807"/>
            <a:ext cx="756000" cy="21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Clear</a:t>
            </a:r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5671C86C-FCCD-4727-92BB-FB3624176019}"/>
              </a:ext>
            </a:extLst>
          </p:cNvPr>
          <p:cNvGrpSpPr/>
          <p:nvPr/>
        </p:nvGrpSpPr>
        <p:grpSpPr>
          <a:xfrm>
            <a:off x="8223786" y="790753"/>
            <a:ext cx="756000" cy="236069"/>
            <a:chOff x="6600137" y="1869065"/>
            <a:chExt cx="673312" cy="511413"/>
          </a:xfrm>
        </p:grpSpPr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6ACBAEC4-F7AE-47D1-96C8-B47282C671F2}"/>
                </a:ext>
              </a:extLst>
            </p:cNvPr>
            <p:cNvSpPr/>
            <p:nvPr/>
          </p:nvSpPr>
          <p:spPr>
            <a:xfrm>
              <a:off x="6600137" y="1869065"/>
              <a:ext cx="673312" cy="51141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800" dirty="0"/>
                <a:t>Municipality</a:t>
              </a:r>
              <a:endParaRPr lang="en-CA" sz="1000" dirty="0"/>
            </a:p>
          </p:txBody>
        </p:sp>
        <p:sp>
          <p:nvSpPr>
            <p:cNvPr id="85" name="Isosceles Triangle 84">
              <a:extLst>
                <a:ext uri="{FF2B5EF4-FFF2-40B4-BE49-F238E27FC236}">
                  <a16:creationId xmlns:a16="http://schemas.microsoft.com/office/drawing/2014/main" id="{2FEFFD28-739B-46B2-9B0A-1D515A7373F7}"/>
                </a:ext>
              </a:extLst>
            </p:cNvPr>
            <p:cNvSpPr/>
            <p:nvPr/>
          </p:nvSpPr>
          <p:spPr>
            <a:xfrm rot="10800000">
              <a:off x="7194224" y="2042940"/>
              <a:ext cx="64125" cy="155979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400"/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8FBB24F0-2CC8-441D-B825-04480BCD888A}"/>
              </a:ext>
            </a:extLst>
          </p:cNvPr>
          <p:cNvGrpSpPr/>
          <p:nvPr/>
        </p:nvGrpSpPr>
        <p:grpSpPr>
          <a:xfrm>
            <a:off x="9037459" y="789882"/>
            <a:ext cx="756000" cy="236069"/>
            <a:chOff x="6600137" y="1869065"/>
            <a:chExt cx="673312" cy="511413"/>
          </a:xfrm>
        </p:grpSpPr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55A7969D-0F0E-420E-BF0D-A48BA8E25081}"/>
                </a:ext>
              </a:extLst>
            </p:cNvPr>
            <p:cNvSpPr/>
            <p:nvPr/>
          </p:nvSpPr>
          <p:spPr>
            <a:xfrm>
              <a:off x="6600137" y="1869065"/>
              <a:ext cx="673312" cy="51141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CA" sz="800" dirty="0" err="1"/>
                <a:t>Subwatershed</a:t>
              </a:r>
              <a:endParaRPr lang="en-CA" sz="1000" dirty="0"/>
            </a:p>
          </p:txBody>
        </p:sp>
        <p:sp>
          <p:nvSpPr>
            <p:cNvPr id="89" name="Isosceles Triangle 88">
              <a:extLst>
                <a:ext uri="{FF2B5EF4-FFF2-40B4-BE49-F238E27FC236}">
                  <a16:creationId xmlns:a16="http://schemas.microsoft.com/office/drawing/2014/main" id="{19A168E1-F8D2-42B0-BF12-DD1C57092521}"/>
                </a:ext>
              </a:extLst>
            </p:cNvPr>
            <p:cNvSpPr/>
            <p:nvPr/>
          </p:nvSpPr>
          <p:spPr>
            <a:xfrm rot="10800000">
              <a:off x="7194224" y="2042940"/>
              <a:ext cx="64125" cy="155979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400"/>
            </a:p>
          </p:txBody>
        </p:sp>
      </p:grpSp>
      <p:graphicFrame>
        <p:nvGraphicFramePr>
          <p:cNvPr id="90" name="Table 89">
            <a:extLst>
              <a:ext uri="{FF2B5EF4-FFF2-40B4-BE49-F238E27FC236}">
                <a16:creationId xmlns:a16="http://schemas.microsoft.com/office/drawing/2014/main" id="{5F8F65B5-CECB-4E63-B362-B2C6C50A0A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8910306"/>
              </p:ext>
            </p:extLst>
          </p:nvPr>
        </p:nvGraphicFramePr>
        <p:xfrm>
          <a:off x="6963415" y="642463"/>
          <a:ext cx="1218677" cy="920746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240110">
                  <a:extLst>
                    <a:ext uri="{9D8B030D-6E8A-4147-A177-3AD203B41FA5}">
                      <a16:colId xmlns:a16="http://schemas.microsoft.com/office/drawing/2014/main" val="2586563298"/>
                    </a:ext>
                  </a:extLst>
                </a:gridCol>
                <a:gridCol w="978567">
                  <a:extLst>
                    <a:ext uri="{9D8B030D-6E8A-4147-A177-3AD203B41FA5}">
                      <a16:colId xmlns:a16="http://schemas.microsoft.com/office/drawing/2014/main" val="1007114525"/>
                    </a:ext>
                  </a:extLst>
                </a:gridCol>
              </a:tblGrid>
              <a:tr h="271180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Boundary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9325452"/>
                  </a:ext>
                </a:extLst>
              </a:tr>
              <a:tr h="23808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Stream 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8218344"/>
                  </a:ext>
                </a:extLst>
              </a:tr>
              <a:tr h="299102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/>
                        <a:t>LSD or Parcel</a:t>
                      </a:r>
                    </a:p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/>
                        <a:t>BMP type 1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27544534"/>
                  </a:ext>
                </a:extLst>
              </a:tr>
            </a:tbl>
          </a:graphicData>
        </a:graphic>
      </p:graphicFrame>
      <p:grpSp>
        <p:nvGrpSpPr>
          <p:cNvPr id="98" name="Group 97">
            <a:extLst>
              <a:ext uri="{FF2B5EF4-FFF2-40B4-BE49-F238E27FC236}">
                <a16:creationId xmlns:a16="http://schemas.microsoft.com/office/drawing/2014/main" id="{B3C4CE4F-DC83-4CCA-AD11-7A6B25D0F57A}"/>
              </a:ext>
            </a:extLst>
          </p:cNvPr>
          <p:cNvGrpSpPr/>
          <p:nvPr/>
        </p:nvGrpSpPr>
        <p:grpSpPr>
          <a:xfrm>
            <a:off x="6960438" y="437025"/>
            <a:ext cx="1218677" cy="1060446"/>
            <a:chOff x="6889233" y="429469"/>
            <a:chExt cx="1218677" cy="1060446"/>
          </a:xfrm>
        </p:grpSpPr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C58ABFDD-51B9-426E-A654-600C06F62C90}"/>
                </a:ext>
              </a:extLst>
            </p:cNvPr>
            <p:cNvGrpSpPr/>
            <p:nvPr/>
          </p:nvGrpSpPr>
          <p:grpSpPr>
            <a:xfrm>
              <a:off x="6889233" y="429469"/>
              <a:ext cx="1218677" cy="205437"/>
              <a:chOff x="6528872" y="1807230"/>
              <a:chExt cx="1795701" cy="449218"/>
            </a:xfrm>
          </p:grpSpPr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D1CAF486-4CE3-4124-BE93-0C98BA2194B8}"/>
                  </a:ext>
                </a:extLst>
              </p:cNvPr>
              <p:cNvSpPr/>
              <p:nvPr/>
            </p:nvSpPr>
            <p:spPr>
              <a:xfrm>
                <a:off x="6528872" y="1807230"/>
                <a:ext cx="1795701" cy="44921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sz="900" dirty="0"/>
                  <a:t>Legend</a:t>
                </a:r>
              </a:p>
            </p:txBody>
          </p:sp>
          <p:sp>
            <p:nvSpPr>
              <p:cNvPr id="124" name="Isosceles Triangle 123">
                <a:extLst>
                  <a:ext uri="{FF2B5EF4-FFF2-40B4-BE49-F238E27FC236}">
                    <a16:creationId xmlns:a16="http://schemas.microsoft.com/office/drawing/2014/main" id="{AC12BA8B-F47B-4156-A908-63D082D7D305}"/>
                  </a:ext>
                </a:extLst>
              </p:cNvPr>
              <p:cNvSpPr/>
              <p:nvPr/>
            </p:nvSpPr>
            <p:spPr>
              <a:xfrm rot="10800000">
                <a:off x="7958571" y="1950338"/>
                <a:ext cx="144000" cy="14399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</p:grp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0BBDB20A-13D7-4447-BAB2-6931942CBE50}"/>
                </a:ext>
              </a:extLst>
            </p:cNvPr>
            <p:cNvSpPr/>
            <p:nvPr/>
          </p:nvSpPr>
          <p:spPr>
            <a:xfrm>
              <a:off x="7202201" y="1196673"/>
              <a:ext cx="180000" cy="108000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dk1"/>
                </a:solidFill>
              </a:endParaRPr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BC161330-05E8-4D23-966C-04791DAAF50F}"/>
                </a:ext>
              </a:extLst>
            </p:cNvPr>
            <p:cNvSpPr/>
            <p:nvPr/>
          </p:nvSpPr>
          <p:spPr>
            <a:xfrm>
              <a:off x="7219926" y="970881"/>
              <a:ext cx="180000" cy="72000"/>
            </a:xfrm>
            <a:custGeom>
              <a:avLst/>
              <a:gdLst>
                <a:gd name="connsiteX0" fmla="*/ 0 w 192882"/>
                <a:gd name="connsiteY0" fmla="*/ 83344 h 85725"/>
                <a:gd name="connsiteX1" fmla="*/ 76200 w 192882"/>
                <a:gd name="connsiteY1" fmla="*/ 0 h 85725"/>
                <a:gd name="connsiteX2" fmla="*/ 123825 w 192882"/>
                <a:gd name="connsiteY2" fmla="*/ 85725 h 85725"/>
                <a:gd name="connsiteX3" fmla="*/ 192882 w 192882"/>
                <a:gd name="connsiteY3" fmla="*/ 9525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882" h="85725">
                  <a:moveTo>
                    <a:pt x="0" y="83344"/>
                  </a:moveTo>
                  <a:lnTo>
                    <a:pt x="76200" y="0"/>
                  </a:lnTo>
                  <a:lnTo>
                    <a:pt x="123825" y="85725"/>
                  </a:lnTo>
                  <a:lnTo>
                    <a:pt x="192882" y="9525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EA3BBB66-E307-40BC-9054-4D5DE1800D08}"/>
                </a:ext>
              </a:extLst>
            </p:cNvPr>
            <p:cNvSpPr/>
            <p:nvPr/>
          </p:nvSpPr>
          <p:spPr>
            <a:xfrm>
              <a:off x="7225483" y="665248"/>
              <a:ext cx="180000" cy="144000"/>
            </a:xfrm>
            <a:custGeom>
              <a:avLst/>
              <a:gdLst>
                <a:gd name="connsiteX0" fmla="*/ 9525 w 187325"/>
                <a:gd name="connsiteY0" fmla="*/ 149225 h 196850"/>
                <a:gd name="connsiteX1" fmla="*/ 0 w 187325"/>
                <a:gd name="connsiteY1" fmla="*/ 53975 h 196850"/>
                <a:gd name="connsiteX2" fmla="*/ 31750 w 187325"/>
                <a:gd name="connsiteY2" fmla="*/ 15875 h 196850"/>
                <a:gd name="connsiteX3" fmla="*/ 101600 w 187325"/>
                <a:gd name="connsiteY3" fmla="*/ 0 h 196850"/>
                <a:gd name="connsiteX4" fmla="*/ 155575 w 187325"/>
                <a:gd name="connsiteY4" fmla="*/ 57150 h 196850"/>
                <a:gd name="connsiteX5" fmla="*/ 187325 w 187325"/>
                <a:gd name="connsiteY5" fmla="*/ 123825 h 196850"/>
                <a:gd name="connsiteX6" fmla="*/ 114300 w 187325"/>
                <a:gd name="connsiteY6" fmla="*/ 168275 h 196850"/>
                <a:gd name="connsiteX7" fmla="*/ 53975 w 187325"/>
                <a:gd name="connsiteY7" fmla="*/ 196850 h 196850"/>
                <a:gd name="connsiteX8" fmla="*/ 9525 w 187325"/>
                <a:gd name="connsiteY8" fmla="*/ 149225 h 19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7325" h="196850">
                  <a:moveTo>
                    <a:pt x="9525" y="149225"/>
                  </a:moveTo>
                  <a:lnTo>
                    <a:pt x="0" y="53975"/>
                  </a:lnTo>
                  <a:lnTo>
                    <a:pt x="31750" y="15875"/>
                  </a:lnTo>
                  <a:lnTo>
                    <a:pt x="101600" y="0"/>
                  </a:lnTo>
                  <a:lnTo>
                    <a:pt x="155575" y="57150"/>
                  </a:lnTo>
                  <a:lnTo>
                    <a:pt x="187325" y="123825"/>
                  </a:lnTo>
                  <a:lnTo>
                    <a:pt x="114300" y="168275"/>
                  </a:lnTo>
                  <a:lnTo>
                    <a:pt x="53975" y="196850"/>
                  </a:lnTo>
                  <a:lnTo>
                    <a:pt x="9525" y="149225"/>
                  </a:lnTo>
                  <a:close/>
                </a:path>
              </a:pathLst>
            </a:cu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>
                <a:solidFill>
                  <a:schemeClr val="dk1"/>
                </a:solidFill>
              </a:endParaRPr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21703F96-FA1C-46DF-BBC3-229F0B5FAD87}"/>
                </a:ext>
              </a:extLst>
            </p:cNvPr>
            <p:cNvSpPr/>
            <p:nvPr/>
          </p:nvSpPr>
          <p:spPr>
            <a:xfrm>
              <a:off x="7203263" y="1381915"/>
              <a:ext cx="180000" cy="108000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dk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699015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A698550-FB6C-4999-9E14-EED704ECF00C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1998" cy="685799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90801">
                  <a:extLst>
                    <a:ext uri="{9D8B030D-6E8A-4147-A177-3AD203B41FA5}">
                      <a16:colId xmlns:a16="http://schemas.microsoft.com/office/drawing/2014/main" val="2745701971"/>
                    </a:ext>
                  </a:extLst>
                </a:gridCol>
                <a:gridCol w="7776144">
                  <a:extLst>
                    <a:ext uri="{9D8B030D-6E8A-4147-A177-3AD203B41FA5}">
                      <a16:colId xmlns:a16="http://schemas.microsoft.com/office/drawing/2014/main" val="3724013289"/>
                    </a:ext>
                  </a:extLst>
                </a:gridCol>
                <a:gridCol w="2325053">
                  <a:extLst>
                    <a:ext uri="{9D8B030D-6E8A-4147-A177-3AD203B41FA5}">
                      <a16:colId xmlns:a16="http://schemas.microsoft.com/office/drawing/2014/main" val="1431369543"/>
                    </a:ext>
                  </a:extLst>
                </a:gridCol>
              </a:tblGrid>
              <a:tr h="378393">
                <a:tc gridSpan="3">
                  <a:txBody>
                    <a:bodyPr/>
                    <a:lstStyle/>
                    <a:p>
                      <a:endParaRPr lang="en-CA" sz="18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95523167"/>
                  </a:ext>
                </a:extLst>
              </a:tr>
              <a:tr h="4469772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2000" dirty="0"/>
                        <a:t>Base map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8301362"/>
                  </a:ext>
                </a:extLst>
              </a:tr>
              <a:tr h="2009834">
                <a:tc vMerge="1">
                  <a:txBody>
                    <a:bodyPr/>
                    <a:lstStyle/>
                    <a:p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67190758"/>
                  </a:ext>
                </a:extLst>
              </a:tr>
            </a:tbl>
          </a:graphicData>
        </a:graphic>
      </p:graphicFrame>
      <p:graphicFrame>
        <p:nvGraphicFramePr>
          <p:cNvPr id="101" name="Table 100">
            <a:extLst>
              <a:ext uri="{FF2B5EF4-FFF2-40B4-BE49-F238E27FC236}">
                <a16:creationId xmlns:a16="http://schemas.microsoft.com/office/drawing/2014/main" id="{B797F3B5-324D-4013-93E1-C4C4900DA29F}"/>
              </a:ext>
            </a:extLst>
          </p:cNvPr>
          <p:cNvGraphicFramePr>
            <a:graphicFrameLocks noGrp="1"/>
          </p:cNvGraphicFramePr>
          <p:nvPr/>
        </p:nvGraphicFramePr>
        <p:xfrm>
          <a:off x="9905504" y="4058155"/>
          <a:ext cx="2165396" cy="1588926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1395784">
                  <a:extLst>
                    <a:ext uri="{9D8B030D-6E8A-4147-A177-3AD203B41FA5}">
                      <a16:colId xmlns:a16="http://schemas.microsoft.com/office/drawing/2014/main" val="4226717433"/>
                    </a:ext>
                  </a:extLst>
                </a:gridCol>
                <a:gridCol w="769612">
                  <a:extLst>
                    <a:ext uri="{9D8B030D-6E8A-4147-A177-3AD203B41FA5}">
                      <a16:colId xmlns:a16="http://schemas.microsoft.com/office/drawing/2014/main" val="2569481145"/>
                    </a:ext>
                  </a:extLst>
                </a:gridCol>
              </a:tblGrid>
              <a:tr h="226074">
                <a:tc>
                  <a:txBody>
                    <a:bodyPr/>
                    <a:lstStyle/>
                    <a:p>
                      <a:r>
                        <a:rPr lang="en-CA" sz="1000" b="1" dirty="0">
                          <a:solidFill>
                            <a:schemeClr val="bg1"/>
                          </a:solidFill>
                        </a:rPr>
                        <a:t>Effectiveness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b="1" dirty="0">
                          <a:solidFill>
                            <a:schemeClr val="bg1"/>
                          </a:solidFill>
                        </a:rPr>
                        <a:t>Value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607"/>
                  </a:ext>
                </a:extLst>
              </a:tr>
              <a:tr h="226074">
                <a:tc>
                  <a:txBody>
                    <a:bodyPr/>
                    <a:lstStyle/>
                    <a:p>
                      <a:r>
                        <a:rPr lang="en-CA" sz="1000" dirty="0"/>
                        <a:t>Total P off-site (kg/</a:t>
                      </a:r>
                      <a:r>
                        <a:rPr lang="en-CA" sz="1000" dirty="0" err="1"/>
                        <a:t>yr</a:t>
                      </a:r>
                      <a:r>
                        <a:rPr lang="en-CA" sz="1000" dirty="0"/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-3,521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9618606"/>
                  </a:ext>
                </a:extLst>
              </a:tr>
              <a:tr h="283262">
                <a:tc>
                  <a:txBody>
                    <a:bodyPr/>
                    <a:lstStyle/>
                    <a:p>
                      <a:r>
                        <a:rPr lang="en-CA" sz="1000" dirty="0"/>
                        <a:t>Carbon (ton/</a:t>
                      </a:r>
                      <a:r>
                        <a:rPr lang="en-CA" sz="1000" dirty="0" err="1"/>
                        <a:t>yr</a:t>
                      </a:r>
                      <a:r>
                        <a:rPr lang="en-CA" sz="1000" dirty="0"/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151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527315"/>
                  </a:ext>
                </a:extLst>
              </a:tr>
              <a:tr h="283262">
                <a:tc>
                  <a:txBody>
                    <a:bodyPr/>
                    <a:lstStyle/>
                    <a:p>
                      <a:r>
                        <a:rPr lang="en-CA" sz="1000" dirty="0"/>
                        <a:t>Flood mitigation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403665"/>
                  </a:ext>
                </a:extLst>
              </a:tr>
              <a:tr h="283262">
                <a:tc>
                  <a:txBody>
                    <a:bodyPr/>
                    <a:lstStyle/>
                    <a:p>
                      <a:r>
                        <a:rPr lang="en-CA" sz="1000" dirty="0"/>
                        <a:t>Soil water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1411932"/>
                  </a:ext>
                </a:extLst>
              </a:tr>
              <a:tr h="226074">
                <a:tc>
                  <a:txBody>
                    <a:bodyPr/>
                    <a:lstStyle/>
                    <a:p>
                      <a:r>
                        <a:rPr lang="en-CA" sz="1050" dirty="0"/>
                        <a:t>…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5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6457140"/>
                  </a:ext>
                </a:extLst>
              </a:tr>
            </a:tbl>
          </a:graphicData>
        </a:graphic>
      </p:graphicFrame>
      <p:graphicFrame>
        <p:nvGraphicFramePr>
          <p:cNvPr id="106" name="Table 105">
            <a:extLst>
              <a:ext uri="{FF2B5EF4-FFF2-40B4-BE49-F238E27FC236}">
                <a16:creationId xmlns:a16="http://schemas.microsoft.com/office/drawing/2014/main" id="{E7A295FD-AB3A-4C2F-9484-23B44988F8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1272289"/>
              </p:ext>
            </p:extLst>
          </p:nvPr>
        </p:nvGraphicFramePr>
        <p:xfrm>
          <a:off x="9897758" y="633002"/>
          <a:ext cx="2257298" cy="2535695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758843">
                  <a:extLst>
                    <a:ext uri="{9D8B030D-6E8A-4147-A177-3AD203B41FA5}">
                      <a16:colId xmlns:a16="http://schemas.microsoft.com/office/drawing/2014/main" val="4226717433"/>
                    </a:ext>
                  </a:extLst>
                </a:gridCol>
                <a:gridCol w="559413">
                  <a:extLst>
                    <a:ext uri="{9D8B030D-6E8A-4147-A177-3AD203B41FA5}">
                      <a16:colId xmlns:a16="http://schemas.microsoft.com/office/drawing/2014/main" val="2569481145"/>
                    </a:ext>
                  </a:extLst>
                </a:gridCol>
                <a:gridCol w="473997">
                  <a:extLst>
                    <a:ext uri="{9D8B030D-6E8A-4147-A177-3AD203B41FA5}">
                      <a16:colId xmlns:a16="http://schemas.microsoft.com/office/drawing/2014/main" val="3485704139"/>
                    </a:ext>
                  </a:extLst>
                </a:gridCol>
                <a:gridCol w="465045">
                  <a:extLst>
                    <a:ext uri="{9D8B030D-6E8A-4147-A177-3AD203B41FA5}">
                      <a16:colId xmlns:a16="http://schemas.microsoft.com/office/drawing/2014/main" val="3680190404"/>
                    </a:ext>
                  </a:extLst>
                </a:gridCol>
              </a:tblGrid>
              <a:tr h="301675">
                <a:tc>
                  <a:txBody>
                    <a:bodyPr/>
                    <a:lstStyle/>
                    <a:p>
                      <a:r>
                        <a:rPr lang="en-CA" sz="800" b="1" dirty="0">
                          <a:solidFill>
                            <a:schemeClr val="bg1"/>
                          </a:solidFill>
                        </a:rPr>
                        <a:t>BMP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b="1" dirty="0">
                          <a:solidFill>
                            <a:schemeClr val="bg1"/>
                          </a:solidFill>
                        </a:rPr>
                        <a:t>Count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b="1" dirty="0">
                          <a:solidFill>
                            <a:schemeClr val="bg1"/>
                          </a:solidFill>
                        </a:rPr>
                        <a:t>Area (ha)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b="1" dirty="0">
                          <a:solidFill>
                            <a:schemeClr val="bg1"/>
                          </a:solidFill>
                        </a:rPr>
                        <a:t>Cost</a:t>
                      </a:r>
                    </a:p>
                    <a:p>
                      <a:r>
                        <a:rPr lang="en-CA" sz="800" b="1" dirty="0">
                          <a:solidFill>
                            <a:schemeClr val="bg1"/>
                          </a:solidFill>
                        </a:rPr>
                        <a:t>($/ha)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607"/>
                  </a:ext>
                </a:extLst>
              </a:tr>
              <a:tr h="345210">
                <a:tc>
                  <a:txBody>
                    <a:bodyPr/>
                    <a:lstStyle/>
                    <a:p>
                      <a:r>
                        <a:rPr lang="en-CA" sz="700" dirty="0"/>
                        <a:t>BMP type 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15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132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3,566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527315"/>
                  </a:ext>
                </a:extLst>
              </a:tr>
              <a:tr h="252265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700" dirty="0"/>
                        <a:t>BMP type 3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3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15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8,615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403665"/>
                  </a:ext>
                </a:extLst>
              </a:tr>
              <a:tr h="301675">
                <a:tc>
                  <a:txBody>
                    <a:bodyPr/>
                    <a:lstStyle/>
                    <a:p>
                      <a:r>
                        <a:rPr lang="en-CA" sz="700" dirty="0"/>
                        <a:t>…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6457140"/>
                  </a:ext>
                </a:extLst>
              </a:tr>
              <a:tr h="301675"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9403073"/>
                  </a:ext>
                </a:extLst>
              </a:tr>
              <a:tr h="301675"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1727525"/>
                  </a:ext>
                </a:extLst>
              </a:tr>
              <a:tr h="301675"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0374012"/>
                  </a:ext>
                </a:extLst>
              </a:tr>
              <a:tr h="388100">
                <a:tc>
                  <a:txBody>
                    <a:bodyPr/>
                    <a:lstStyle/>
                    <a:p>
                      <a:pPr algn="ctr"/>
                      <a:r>
                        <a:rPr lang="en-CA" sz="1000" b="1" dirty="0">
                          <a:solidFill>
                            <a:schemeClr val="bg1"/>
                          </a:solidFill>
                        </a:rPr>
                        <a:t>Total cost</a:t>
                      </a:r>
                    </a:p>
                    <a:p>
                      <a:pPr algn="ctr"/>
                      <a:r>
                        <a:rPr lang="en-CA" sz="1000" b="1" dirty="0">
                          <a:solidFill>
                            <a:schemeClr val="bg1"/>
                          </a:solidFill>
                        </a:rPr>
                        <a:t>($/</a:t>
                      </a:r>
                      <a:r>
                        <a:rPr lang="en-CA" sz="1000" b="1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1000" b="1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CA" sz="1200" b="1" dirty="0">
                          <a:solidFill>
                            <a:schemeClr val="bg1"/>
                          </a:solidFill>
                        </a:rPr>
                        <a:t>23,546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CA" sz="7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sz="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050421"/>
                  </a:ext>
                </a:extLst>
              </a:tr>
            </a:tbl>
          </a:graphicData>
        </a:graphic>
      </p:graphicFrame>
      <p:sp>
        <p:nvSpPr>
          <p:cNvPr id="16" name="Flowchart: Extract 15">
            <a:extLst>
              <a:ext uri="{FF2B5EF4-FFF2-40B4-BE49-F238E27FC236}">
                <a16:creationId xmlns:a16="http://schemas.microsoft.com/office/drawing/2014/main" id="{9337D849-34B8-4B17-95F2-D16AAD3E4D24}"/>
              </a:ext>
            </a:extLst>
          </p:cNvPr>
          <p:cNvSpPr/>
          <p:nvPr/>
        </p:nvSpPr>
        <p:spPr>
          <a:xfrm rot="5400000">
            <a:off x="2028313" y="3190366"/>
            <a:ext cx="223026" cy="98385"/>
          </a:xfrm>
          <a:prstGeom prst="flowChartExtra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686D646-B06A-4212-B79B-753EDF1FBD4D}"/>
              </a:ext>
            </a:extLst>
          </p:cNvPr>
          <p:cNvSpPr/>
          <p:nvPr/>
        </p:nvSpPr>
        <p:spPr>
          <a:xfrm>
            <a:off x="9407084" y="3799725"/>
            <a:ext cx="238478" cy="6984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+</a:t>
            </a:r>
          </a:p>
          <a:p>
            <a:pPr algn="ctr"/>
            <a:endParaRPr lang="en-CA" dirty="0"/>
          </a:p>
          <a:p>
            <a:pPr algn="ctr"/>
            <a:r>
              <a:rPr lang="en-CA" dirty="0">
                <a:sym typeface="Symbol" panose="05050102010706020507" pitchFamily="18" charset="2"/>
              </a:rPr>
              <a:t></a:t>
            </a:r>
            <a:endParaRPr lang="en-CA" dirty="0"/>
          </a:p>
        </p:txBody>
      </p:sp>
      <p:pic>
        <p:nvPicPr>
          <p:cNvPr id="23" name="Graphic 22" descr="World">
            <a:extLst>
              <a:ext uri="{FF2B5EF4-FFF2-40B4-BE49-F238E27FC236}">
                <a16:creationId xmlns:a16="http://schemas.microsoft.com/office/drawing/2014/main" id="{9507020A-1811-4735-A2F3-4B68E21537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69582" y="4552351"/>
            <a:ext cx="318011" cy="30074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E960B1AA-4CBA-42F0-8B56-8DFF6D655D9D}"/>
              </a:ext>
            </a:extLst>
          </p:cNvPr>
          <p:cNvGrpSpPr/>
          <p:nvPr/>
        </p:nvGrpSpPr>
        <p:grpSpPr>
          <a:xfrm>
            <a:off x="3572343" y="1095315"/>
            <a:ext cx="3437456" cy="3489079"/>
            <a:chOff x="3269673" y="1219200"/>
            <a:chExt cx="3437456" cy="3489079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7FA3ECCB-EAD4-4CEC-9AA3-23E6992DCE8D}"/>
                </a:ext>
              </a:extLst>
            </p:cNvPr>
            <p:cNvSpPr/>
            <p:nvPr/>
          </p:nvSpPr>
          <p:spPr>
            <a:xfrm>
              <a:off x="3269673" y="1219200"/>
              <a:ext cx="3437456" cy="3489079"/>
            </a:xfrm>
            <a:custGeom>
              <a:avLst/>
              <a:gdLst>
                <a:gd name="connsiteX0" fmla="*/ 2118266 w 3643907"/>
                <a:gd name="connsiteY0" fmla="*/ 87427 h 4033235"/>
                <a:gd name="connsiteX1" fmla="*/ 1691546 w 3643907"/>
                <a:gd name="connsiteY1" fmla="*/ 122261 h 4033235"/>
                <a:gd name="connsiteX2" fmla="*/ 1447706 w 3643907"/>
                <a:gd name="connsiteY2" fmla="*/ 200638 h 4033235"/>
                <a:gd name="connsiteX3" fmla="*/ 1108071 w 3643907"/>
                <a:gd name="connsiteY3" fmla="*/ 305141 h 4033235"/>
                <a:gd name="connsiteX4" fmla="*/ 925191 w 3643907"/>
                <a:gd name="connsiteY4" fmla="*/ 575107 h 4033235"/>
                <a:gd name="connsiteX5" fmla="*/ 925191 w 3643907"/>
                <a:gd name="connsiteY5" fmla="*/ 879907 h 4033235"/>
                <a:gd name="connsiteX6" fmla="*/ 881648 w 3643907"/>
                <a:gd name="connsiteY6" fmla="*/ 1263084 h 4033235"/>
                <a:gd name="connsiteX7" fmla="*/ 794563 w 3643907"/>
                <a:gd name="connsiteY7" fmla="*/ 1332752 h 4033235"/>
                <a:gd name="connsiteX8" fmla="*/ 585557 w 3643907"/>
                <a:gd name="connsiteY8" fmla="*/ 1393712 h 4033235"/>
                <a:gd name="connsiteX9" fmla="*/ 454928 w 3643907"/>
                <a:gd name="connsiteY9" fmla="*/ 1524341 h 4033235"/>
                <a:gd name="connsiteX10" fmla="*/ 385260 w 3643907"/>
                <a:gd name="connsiteY10" fmla="*/ 1715930 h 4033235"/>
                <a:gd name="connsiteX11" fmla="*/ 428803 w 3643907"/>
                <a:gd name="connsiteY11" fmla="*/ 2064272 h 4033235"/>
                <a:gd name="connsiteX12" fmla="*/ 515888 w 3643907"/>
                <a:gd name="connsiteY12" fmla="*/ 2203610 h 4033235"/>
                <a:gd name="connsiteX13" fmla="*/ 838106 w 3643907"/>
                <a:gd name="connsiteY13" fmla="*/ 2395198 h 4033235"/>
                <a:gd name="connsiteX14" fmla="*/ 1020986 w 3643907"/>
                <a:gd name="connsiteY14" fmla="*/ 2560661 h 4033235"/>
                <a:gd name="connsiteX15" fmla="*/ 1055820 w 3643907"/>
                <a:gd name="connsiteY15" fmla="*/ 2708707 h 4033235"/>
                <a:gd name="connsiteX16" fmla="*/ 1038403 w 3643907"/>
                <a:gd name="connsiteY16" fmla="*/ 2865461 h 4033235"/>
                <a:gd name="connsiteX17" fmla="*/ 751020 w 3643907"/>
                <a:gd name="connsiteY17" fmla="*/ 3118010 h 4033235"/>
                <a:gd name="connsiteX18" fmla="*/ 454928 w 3643907"/>
                <a:gd name="connsiteY18" fmla="*/ 3318307 h 4033235"/>
                <a:gd name="connsiteX19" fmla="*/ 176254 w 3643907"/>
                <a:gd name="connsiteY19" fmla="*/ 3466352 h 4033235"/>
                <a:gd name="connsiteX20" fmla="*/ 89168 w 3643907"/>
                <a:gd name="connsiteY20" fmla="*/ 3596981 h 4033235"/>
                <a:gd name="connsiteX21" fmla="*/ 36917 w 3643907"/>
                <a:gd name="connsiteY21" fmla="*/ 3823404 h 4033235"/>
                <a:gd name="connsiteX22" fmla="*/ 97877 w 3643907"/>
                <a:gd name="connsiteY22" fmla="*/ 3971450 h 4033235"/>
                <a:gd name="connsiteX23" fmla="*/ 1099363 w 3643907"/>
                <a:gd name="connsiteY23" fmla="*/ 4032410 h 4033235"/>
                <a:gd name="connsiteX24" fmla="*/ 1648003 w 3643907"/>
                <a:gd name="connsiteY24" fmla="*/ 3997575 h 4033235"/>
                <a:gd name="connsiteX25" fmla="*/ 2248894 w 3643907"/>
                <a:gd name="connsiteY25" fmla="*/ 3875655 h 4033235"/>
                <a:gd name="connsiteX26" fmla="*/ 2562403 w 3643907"/>
                <a:gd name="connsiteY26" fmla="*/ 3605690 h 4033235"/>
                <a:gd name="connsiteX27" fmla="*/ 3137168 w 3643907"/>
                <a:gd name="connsiteY27" fmla="*/ 3248638 h 4033235"/>
                <a:gd name="connsiteX28" fmla="*/ 3407134 w 3643907"/>
                <a:gd name="connsiteY28" fmla="*/ 2734832 h 4033235"/>
                <a:gd name="connsiteX29" fmla="*/ 3642266 w 3643907"/>
                <a:gd name="connsiteY29" fmla="*/ 2116524 h 4033235"/>
                <a:gd name="connsiteX30" fmla="*/ 3502928 w 3643907"/>
                <a:gd name="connsiteY30" fmla="*/ 1637552 h 4033235"/>
                <a:gd name="connsiteX31" fmla="*/ 3337466 w 3643907"/>
                <a:gd name="connsiteY31" fmla="*/ 1210832 h 4033235"/>
                <a:gd name="connsiteX32" fmla="*/ 3598723 w 3643907"/>
                <a:gd name="connsiteY32" fmla="*/ 827655 h 4033235"/>
                <a:gd name="connsiteX33" fmla="*/ 3520346 w 3643907"/>
                <a:gd name="connsiteY33" fmla="*/ 322558 h 4033235"/>
                <a:gd name="connsiteX34" fmla="*/ 3172003 w 3643907"/>
                <a:gd name="connsiteY34" fmla="*/ 87427 h 4033235"/>
                <a:gd name="connsiteX35" fmla="*/ 2423066 w 3643907"/>
                <a:gd name="connsiteY35" fmla="*/ 341 h 4033235"/>
                <a:gd name="connsiteX36" fmla="*/ 2118266 w 3643907"/>
                <a:gd name="connsiteY36" fmla="*/ 87427 h 4033235"/>
                <a:gd name="connsiteX0" fmla="*/ 2093566 w 3619207"/>
                <a:gd name="connsiteY0" fmla="*/ 87427 h 4054379"/>
                <a:gd name="connsiteX1" fmla="*/ 1666846 w 3619207"/>
                <a:gd name="connsiteY1" fmla="*/ 122261 h 4054379"/>
                <a:gd name="connsiteX2" fmla="*/ 1423006 w 3619207"/>
                <a:gd name="connsiteY2" fmla="*/ 200638 h 4054379"/>
                <a:gd name="connsiteX3" fmla="*/ 1083371 w 3619207"/>
                <a:gd name="connsiteY3" fmla="*/ 305141 h 4054379"/>
                <a:gd name="connsiteX4" fmla="*/ 900491 w 3619207"/>
                <a:gd name="connsiteY4" fmla="*/ 575107 h 4054379"/>
                <a:gd name="connsiteX5" fmla="*/ 900491 w 3619207"/>
                <a:gd name="connsiteY5" fmla="*/ 879907 h 4054379"/>
                <a:gd name="connsiteX6" fmla="*/ 856948 w 3619207"/>
                <a:gd name="connsiteY6" fmla="*/ 1263084 h 4054379"/>
                <a:gd name="connsiteX7" fmla="*/ 769863 w 3619207"/>
                <a:gd name="connsiteY7" fmla="*/ 1332752 h 4054379"/>
                <a:gd name="connsiteX8" fmla="*/ 560857 w 3619207"/>
                <a:gd name="connsiteY8" fmla="*/ 1393712 h 4054379"/>
                <a:gd name="connsiteX9" fmla="*/ 430228 w 3619207"/>
                <a:gd name="connsiteY9" fmla="*/ 1524341 h 4054379"/>
                <a:gd name="connsiteX10" fmla="*/ 360560 w 3619207"/>
                <a:gd name="connsiteY10" fmla="*/ 1715930 h 4054379"/>
                <a:gd name="connsiteX11" fmla="*/ 404103 w 3619207"/>
                <a:gd name="connsiteY11" fmla="*/ 2064272 h 4054379"/>
                <a:gd name="connsiteX12" fmla="*/ 491188 w 3619207"/>
                <a:gd name="connsiteY12" fmla="*/ 2203610 h 4054379"/>
                <a:gd name="connsiteX13" fmla="*/ 813406 w 3619207"/>
                <a:gd name="connsiteY13" fmla="*/ 2395198 h 4054379"/>
                <a:gd name="connsiteX14" fmla="*/ 996286 w 3619207"/>
                <a:gd name="connsiteY14" fmla="*/ 2560661 h 4054379"/>
                <a:gd name="connsiteX15" fmla="*/ 1031120 w 3619207"/>
                <a:gd name="connsiteY15" fmla="*/ 2708707 h 4054379"/>
                <a:gd name="connsiteX16" fmla="*/ 1013703 w 3619207"/>
                <a:gd name="connsiteY16" fmla="*/ 2865461 h 4054379"/>
                <a:gd name="connsiteX17" fmla="*/ 726320 w 3619207"/>
                <a:gd name="connsiteY17" fmla="*/ 3118010 h 4054379"/>
                <a:gd name="connsiteX18" fmla="*/ 430228 w 3619207"/>
                <a:gd name="connsiteY18" fmla="*/ 3318307 h 4054379"/>
                <a:gd name="connsiteX19" fmla="*/ 151554 w 3619207"/>
                <a:gd name="connsiteY19" fmla="*/ 3466352 h 4054379"/>
                <a:gd name="connsiteX20" fmla="*/ 64468 w 3619207"/>
                <a:gd name="connsiteY20" fmla="*/ 3596981 h 4054379"/>
                <a:gd name="connsiteX21" fmla="*/ 12217 w 3619207"/>
                <a:gd name="connsiteY21" fmla="*/ 3823404 h 4054379"/>
                <a:gd name="connsiteX22" fmla="*/ 114751 w 3619207"/>
                <a:gd name="connsiteY22" fmla="*/ 4039081 h 4054379"/>
                <a:gd name="connsiteX23" fmla="*/ 1074663 w 3619207"/>
                <a:gd name="connsiteY23" fmla="*/ 4032410 h 4054379"/>
                <a:gd name="connsiteX24" fmla="*/ 1623303 w 3619207"/>
                <a:gd name="connsiteY24" fmla="*/ 3997575 h 4054379"/>
                <a:gd name="connsiteX25" fmla="*/ 2224194 w 3619207"/>
                <a:gd name="connsiteY25" fmla="*/ 3875655 h 4054379"/>
                <a:gd name="connsiteX26" fmla="*/ 2537703 w 3619207"/>
                <a:gd name="connsiteY26" fmla="*/ 3605690 h 4054379"/>
                <a:gd name="connsiteX27" fmla="*/ 3112468 w 3619207"/>
                <a:gd name="connsiteY27" fmla="*/ 3248638 h 4054379"/>
                <a:gd name="connsiteX28" fmla="*/ 3382434 w 3619207"/>
                <a:gd name="connsiteY28" fmla="*/ 2734832 h 4054379"/>
                <a:gd name="connsiteX29" fmla="*/ 3617566 w 3619207"/>
                <a:gd name="connsiteY29" fmla="*/ 2116524 h 4054379"/>
                <a:gd name="connsiteX30" fmla="*/ 3478228 w 3619207"/>
                <a:gd name="connsiteY30" fmla="*/ 1637552 h 4054379"/>
                <a:gd name="connsiteX31" fmla="*/ 3312766 w 3619207"/>
                <a:gd name="connsiteY31" fmla="*/ 1210832 h 4054379"/>
                <a:gd name="connsiteX32" fmla="*/ 3574023 w 3619207"/>
                <a:gd name="connsiteY32" fmla="*/ 827655 h 4054379"/>
                <a:gd name="connsiteX33" fmla="*/ 3495646 w 3619207"/>
                <a:gd name="connsiteY33" fmla="*/ 322558 h 4054379"/>
                <a:gd name="connsiteX34" fmla="*/ 3147303 w 3619207"/>
                <a:gd name="connsiteY34" fmla="*/ 87427 h 4054379"/>
                <a:gd name="connsiteX35" fmla="*/ 2398366 w 3619207"/>
                <a:gd name="connsiteY35" fmla="*/ 341 h 4054379"/>
                <a:gd name="connsiteX36" fmla="*/ 2093566 w 3619207"/>
                <a:gd name="connsiteY36" fmla="*/ 87427 h 4054379"/>
                <a:gd name="connsiteX0" fmla="*/ 2093566 w 3618850"/>
                <a:gd name="connsiteY0" fmla="*/ 87427 h 4054379"/>
                <a:gd name="connsiteX1" fmla="*/ 1666846 w 3618850"/>
                <a:gd name="connsiteY1" fmla="*/ 122261 h 4054379"/>
                <a:gd name="connsiteX2" fmla="*/ 1423006 w 3618850"/>
                <a:gd name="connsiteY2" fmla="*/ 200638 h 4054379"/>
                <a:gd name="connsiteX3" fmla="*/ 1083371 w 3618850"/>
                <a:gd name="connsiteY3" fmla="*/ 305141 h 4054379"/>
                <a:gd name="connsiteX4" fmla="*/ 900491 w 3618850"/>
                <a:gd name="connsiteY4" fmla="*/ 575107 h 4054379"/>
                <a:gd name="connsiteX5" fmla="*/ 900491 w 3618850"/>
                <a:gd name="connsiteY5" fmla="*/ 879907 h 4054379"/>
                <a:gd name="connsiteX6" fmla="*/ 856948 w 3618850"/>
                <a:gd name="connsiteY6" fmla="*/ 1263084 h 4054379"/>
                <a:gd name="connsiteX7" fmla="*/ 769863 w 3618850"/>
                <a:gd name="connsiteY7" fmla="*/ 1332752 h 4054379"/>
                <a:gd name="connsiteX8" fmla="*/ 560857 w 3618850"/>
                <a:gd name="connsiteY8" fmla="*/ 1393712 h 4054379"/>
                <a:gd name="connsiteX9" fmla="*/ 430228 w 3618850"/>
                <a:gd name="connsiteY9" fmla="*/ 1524341 h 4054379"/>
                <a:gd name="connsiteX10" fmla="*/ 360560 w 3618850"/>
                <a:gd name="connsiteY10" fmla="*/ 1715930 h 4054379"/>
                <a:gd name="connsiteX11" fmla="*/ 404103 w 3618850"/>
                <a:gd name="connsiteY11" fmla="*/ 2064272 h 4054379"/>
                <a:gd name="connsiteX12" fmla="*/ 491188 w 3618850"/>
                <a:gd name="connsiteY12" fmla="*/ 2203610 h 4054379"/>
                <a:gd name="connsiteX13" fmla="*/ 813406 w 3618850"/>
                <a:gd name="connsiteY13" fmla="*/ 2395198 h 4054379"/>
                <a:gd name="connsiteX14" fmla="*/ 996286 w 3618850"/>
                <a:gd name="connsiteY14" fmla="*/ 2560661 h 4054379"/>
                <a:gd name="connsiteX15" fmla="*/ 1031120 w 3618850"/>
                <a:gd name="connsiteY15" fmla="*/ 2708707 h 4054379"/>
                <a:gd name="connsiteX16" fmla="*/ 1013703 w 3618850"/>
                <a:gd name="connsiteY16" fmla="*/ 2865461 h 4054379"/>
                <a:gd name="connsiteX17" fmla="*/ 726320 w 3618850"/>
                <a:gd name="connsiteY17" fmla="*/ 3118010 h 4054379"/>
                <a:gd name="connsiteX18" fmla="*/ 430228 w 3618850"/>
                <a:gd name="connsiteY18" fmla="*/ 3318307 h 4054379"/>
                <a:gd name="connsiteX19" fmla="*/ 151554 w 3618850"/>
                <a:gd name="connsiteY19" fmla="*/ 3466352 h 4054379"/>
                <a:gd name="connsiteX20" fmla="*/ 64468 w 3618850"/>
                <a:gd name="connsiteY20" fmla="*/ 3596981 h 4054379"/>
                <a:gd name="connsiteX21" fmla="*/ 12217 w 3618850"/>
                <a:gd name="connsiteY21" fmla="*/ 3823404 h 4054379"/>
                <a:gd name="connsiteX22" fmla="*/ 114751 w 3618850"/>
                <a:gd name="connsiteY22" fmla="*/ 4039081 h 4054379"/>
                <a:gd name="connsiteX23" fmla="*/ 1074663 w 3618850"/>
                <a:gd name="connsiteY23" fmla="*/ 4032410 h 4054379"/>
                <a:gd name="connsiteX24" fmla="*/ 1623303 w 3618850"/>
                <a:gd name="connsiteY24" fmla="*/ 3997575 h 4054379"/>
                <a:gd name="connsiteX25" fmla="*/ 2224194 w 3618850"/>
                <a:gd name="connsiteY25" fmla="*/ 3875655 h 4054379"/>
                <a:gd name="connsiteX26" fmla="*/ 2537703 w 3618850"/>
                <a:gd name="connsiteY26" fmla="*/ 3605690 h 4054379"/>
                <a:gd name="connsiteX27" fmla="*/ 3112468 w 3618850"/>
                <a:gd name="connsiteY27" fmla="*/ 3248638 h 4054379"/>
                <a:gd name="connsiteX28" fmla="*/ 3382434 w 3618850"/>
                <a:gd name="connsiteY28" fmla="*/ 2734832 h 4054379"/>
                <a:gd name="connsiteX29" fmla="*/ 3617566 w 3618850"/>
                <a:gd name="connsiteY29" fmla="*/ 2116524 h 4054379"/>
                <a:gd name="connsiteX30" fmla="*/ 3478228 w 3618850"/>
                <a:gd name="connsiteY30" fmla="*/ 1637552 h 4054379"/>
                <a:gd name="connsiteX31" fmla="*/ 3512323 w 3618850"/>
                <a:gd name="connsiteY31" fmla="*/ 1219287 h 4054379"/>
                <a:gd name="connsiteX32" fmla="*/ 3574023 w 3618850"/>
                <a:gd name="connsiteY32" fmla="*/ 827655 h 4054379"/>
                <a:gd name="connsiteX33" fmla="*/ 3495646 w 3618850"/>
                <a:gd name="connsiteY33" fmla="*/ 322558 h 4054379"/>
                <a:gd name="connsiteX34" fmla="*/ 3147303 w 3618850"/>
                <a:gd name="connsiteY34" fmla="*/ 87427 h 4054379"/>
                <a:gd name="connsiteX35" fmla="*/ 2398366 w 3618850"/>
                <a:gd name="connsiteY35" fmla="*/ 341 h 4054379"/>
                <a:gd name="connsiteX36" fmla="*/ 2093566 w 3618850"/>
                <a:gd name="connsiteY36" fmla="*/ 87427 h 4054379"/>
                <a:gd name="connsiteX0" fmla="*/ 2093566 w 3715411"/>
                <a:gd name="connsiteY0" fmla="*/ 87427 h 4054379"/>
                <a:gd name="connsiteX1" fmla="*/ 1666846 w 3715411"/>
                <a:gd name="connsiteY1" fmla="*/ 122261 h 4054379"/>
                <a:gd name="connsiteX2" fmla="*/ 1423006 w 3715411"/>
                <a:gd name="connsiteY2" fmla="*/ 200638 h 4054379"/>
                <a:gd name="connsiteX3" fmla="*/ 1083371 w 3715411"/>
                <a:gd name="connsiteY3" fmla="*/ 305141 h 4054379"/>
                <a:gd name="connsiteX4" fmla="*/ 900491 w 3715411"/>
                <a:gd name="connsiteY4" fmla="*/ 575107 h 4054379"/>
                <a:gd name="connsiteX5" fmla="*/ 900491 w 3715411"/>
                <a:gd name="connsiteY5" fmla="*/ 879907 h 4054379"/>
                <a:gd name="connsiteX6" fmla="*/ 856948 w 3715411"/>
                <a:gd name="connsiteY6" fmla="*/ 1263084 h 4054379"/>
                <a:gd name="connsiteX7" fmla="*/ 769863 w 3715411"/>
                <a:gd name="connsiteY7" fmla="*/ 1332752 h 4054379"/>
                <a:gd name="connsiteX8" fmla="*/ 560857 w 3715411"/>
                <a:gd name="connsiteY8" fmla="*/ 1393712 h 4054379"/>
                <a:gd name="connsiteX9" fmla="*/ 430228 w 3715411"/>
                <a:gd name="connsiteY9" fmla="*/ 1524341 h 4054379"/>
                <a:gd name="connsiteX10" fmla="*/ 360560 w 3715411"/>
                <a:gd name="connsiteY10" fmla="*/ 1715930 h 4054379"/>
                <a:gd name="connsiteX11" fmla="*/ 404103 w 3715411"/>
                <a:gd name="connsiteY11" fmla="*/ 2064272 h 4054379"/>
                <a:gd name="connsiteX12" fmla="*/ 491188 w 3715411"/>
                <a:gd name="connsiteY12" fmla="*/ 2203610 h 4054379"/>
                <a:gd name="connsiteX13" fmla="*/ 813406 w 3715411"/>
                <a:gd name="connsiteY13" fmla="*/ 2395198 h 4054379"/>
                <a:gd name="connsiteX14" fmla="*/ 996286 w 3715411"/>
                <a:gd name="connsiteY14" fmla="*/ 2560661 h 4054379"/>
                <a:gd name="connsiteX15" fmla="*/ 1031120 w 3715411"/>
                <a:gd name="connsiteY15" fmla="*/ 2708707 h 4054379"/>
                <a:gd name="connsiteX16" fmla="*/ 1013703 w 3715411"/>
                <a:gd name="connsiteY16" fmla="*/ 2865461 h 4054379"/>
                <a:gd name="connsiteX17" fmla="*/ 726320 w 3715411"/>
                <a:gd name="connsiteY17" fmla="*/ 3118010 h 4054379"/>
                <a:gd name="connsiteX18" fmla="*/ 430228 w 3715411"/>
                <a:gd name="connsiteY18" fmla="*/ 3318307 h 4054379"/>
                <a:gd name="connsiteX19" fmla="*/ 151554 w 3715411"/>
                <a:gd name="connsiteY19" fmla="*/ 3466352 h 4054379"/>
                <a:gd name="connsiteX20" fmla="*/ 64468 w 3715411"/>
                <a:gd name="connsiteY20" fmla="*/ 3596981 h 4054379"/>
                <a:gd name="connsiteX21" fmla="*/ 12217 w 3715411"/>
                <a:gd name="connsiteY21" fmla="*/ 3823404 h 4054379"/>
                <a:gd name="connsiteX22" fmla="*/ 114751 w 3715411"/>
                <a:gd name="connsiteY22" fmla="*/ 4039081 h 4054379"/>
                <a:gd name="connsiteX23" fmla="*/ 1074663 w 3715411"/>
                <a:gd name="connsiteY23" fmla="*/ 4032410 h 4054379"/>
                <a:gd name="connsiteX24" fmla="*/ 1623303 w 3715411"/>
                <a:gd name="connsiteY24" fmla="*/ 3997575 h 4054379"/>
                <a:gd name="connsiteX25" fmla="*/ 2224194 w 3715411"/>
                <a:gd name="connsiteY25" fmla="*/ 3875655 h 4054379"/>
                <a:gd name="connsiteX26" fmla="*/ 2537703 w 3715411"/>
                <a:gd name="connsiteY26" fmla="*/ 3605690 h 4054379"/>
                <a:gd name="connsiteX27" fmla="*/ 3112468 w 3715411"/>
                <a:gd name="connsiteY27" fmla="*/ 3248638 h 4054379"/>
                <a:gd name="connsiteX28" fmla="*/ 3382434 w 3715411"/>
                <a:gd name="connsiteY28" fmla="*/ 2734832 h 4054379"/>
                <a:gd name="connsiteX29" fmla="*/ 3617566 w 3715411"/>
                <a:gd name="connsiteY29" fmla="*/ 2116524 h 4054379"/>
                <a:gd name="connsiteX30" fmla="*/ 3478228 w 3715411"/>
                <a:gd name="connsiteY30" fmla="*/ 1637552 h 4054379"/>
                <a:gd name="connsiteX31" fmla="*/ 3512323 w 3715411"/>
                <a:gd name="connsiteY31" fmla="*/ 1219287 h 4054379"/>
                <a:gd name="connsiteX32" fmla="*/ 3715377 w 3715411"/>
                <a:gd name="connsiteY32" fmla="*/ 785386 h 4054379"/>
                <a:gd name="connsiteX33" fmla="*/ 3495646 w 3715411"/>
                <a:gd name="connsiteY33" fmla="*/ 322558 h 4054379"/>
                <a:gd name="connsiteX34" fmla="*/ 3147303 w 3715411"/>
                <a:gd name="connsiteY34" fmla="*/ 87427 h 4054379"/>
                <a:gd name="connsiteX35" fmla="*/ 2398366 w 3715411"/>
                <a:gd name="connsiteY35" fmla="*/ 341 h 4054379"/>
                <a:gd name="connsiteX36" fmla="*/ 2093566 w 3715411"/>
                <a:gd name="connsiteY36" fmla="*/ 87427 h 4054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3715411" h="4054379">
                  <a:moveTo>
                    <a:pt x="2093566" y="87427"/>
                  </a:moveTo>
                  <a:cubicBezTo>
                    <a:pt x="1971646" y="107747"/>
                    <a:pt x="1778606" y="103393"/>
                    <a:pt x="1666846" y="122261"/>
                  </a:cubicBezTo>
                  <a:cubicBezTo>
                    <a:pt x="1555086" y="141129"/>
                    <a:pt x="1423006" y="200638"/>
                    <a:pt x="1423006" y="200638"/>
                  </a:cubicBezTo>
                  <a:cubicBezTo>
                    <a:pt x="1325760" y="231118"/>
                    <a:pt x="1170457" y="242729"/>
                    <a:pt x="1083371" y="305141"/>
                  </a:cubicBezTo>
                  <a:cubicBezTo>
                    <a:pt x="996285" y="367553"/>
                    <a:pt x="930971" y="479313"/>
                    <a:pt x="900491" y="575107"/>
                  </a:cubicBezTo>
                  <a:cubicBezTo>
                    <a:pt x="870011" y="670901"/>
                    <a:pt x="907748" y="765244"/>
                    <a:pt x="900491" y="879907"/>
                  </a:cubicBezTo>
                  <a:cubicBezTo>
                    <a:pt x="893234" y="994570"/>
                    <a:pt x="878719" y="1187610"/>
                    <a:pt x="856948" y="1263084"/>
                  </a:cubicBezTo>
                  <a:cubicBezTo>
                    <a:pt x="835177" y="1338558"/>
                    <a:pt x="819211" y="1310981"/>
                    <a:pt x="769863" y="1332752"/>
                  </a:cubicBezTo>
                  <a:cubicBezTo>
                    <a:pt x="720515" y="1354523"/>
                    <a:pt x="617463" y="1361781"/>
                    <a:pt x="560857" y="1393712"/>
                  </a:cubicBezTo>
                  <a:cubicBezTo>
                    <a:pt x="504251" y="1425643"/>
                    <a:pt x="463611" y="1470638"/>
                    <a:pt x="430228" y="1524341"/>
                  </a:cubicBezTo>
                  <a:cubicBezTo>
                    <a:pt x="396845" y="1578044"/>
                    <a:pt x="364914" y="1625942"/>
                    <a:pt x="360560" y="1715930"/>
                  </a:cubicBezTo>
                  <a:cubicBezTo>
                    <a:pt x="356206" y="1805919"/>
                    <a:pt x="382332" y="1982992"/>
                    <a:pt x="404103" y="2064272"/>
                  </a:cubicBezTo>
                  <a:cubicBezTo>
                    <a:pt x="425874" y="2145552"/>
                    <a:pt x="422971" y="2148456"/>
                    <a:pt x="491188" y="2203610"/>
                  </a:cubicBezTo>
                  <a:cubicBezTo>
                    <a:pt x="559405" y="2258764"/>
                    <a:pt x="729223" y="2335690"/>
                    <a:pt x="813406" y="2395198"/>
                  </a:cubicBezTo>
                  <a:cubicBezTo>
                    <a:pt x="897589" y="2454706"/>
                    <a:pt x="960000" y="2508410"/>
                    <a:pt x="996286" y="2560661"/>
                  </a:cubicBezTo>
                  <a:cubicBezTo>
                    <a:pt x="1032572" y="2612912"/>
                    <a:pt x="1028217" y="2657907"/>
                    <a:pt x="1031120" y="2708707"/>
                  </a:cubicBezTo>
                  <a:cubicBezTo>
                    <a:pt x="1034023" y="2759507"/>
                    <a:pt x="1064503" y="2797244"/>
                    <a:pt x="1013703" y="2865461"/>
                  </a:cubicBezTo>
                  <a:cubicBezTo>
                    <a:pt x="962903" y="2933678"/>
                    <a:pt x="823566" y="3042536"/>
                    <a:pt x="726320" y="3118010"/>
                  </a:cubicBezTo>
                  <a:cubicBezTo>
                    <a:pt x="629074" y="3193484"/>
                    <a:pt x="526022" y="3260250"/>
                    <a:pt x="430228" y="3318307"/>
                  </a:cubicBezTo>
                  <a:cubicBezTo>
                    <a:pt x="334434" y="3376364"/>
                    <a:pt x="212514" y="3419906"/>
                    <a:pt x="151554" y="3466352"/>
                  </a:cubicBezTo>
                  <a:cubicBezTo>
                    <a:pt x="90594" y="3512798"/>
                    <a:pt x="87691" y="3537472"/>
                    <a:pt x="64468" y="3596981"/>
                  </a:cubicBezTo>
                  <a:cubicBezTo>
                    <a:pt x="41245" y="3656490"/>
                    <a:pt x="3837" y="3749721"/>
                    <a:pt x="12217" y="3823404"/>
                  </a:cubicBezTo>
                  <a:cubicBezTo>
                    <a:pt x="20597" y="3897087"/>
                    <a:pt x="-62323" y="4004247"/>
                    <a:pt x="114751" y="4039081"/>
                  </a:cubicBezTo>
                  <a:cubicBezTo>
                    <a:pt x="291825" y="4073915"/>
                    <a:pt x="823238" y="4039328"/>
                    <a:pt x="1074663" y="4032410"/>
                  </a:cubicBezTo>
                  <a:cubicBezTo>
                    <a:pt x="1326088" y="4025492"/>
                    <a:pt x="1431715" y="4023701"/>
                    <a:pt x="1623303" y="3997575"/>
                  </a:cubicBezTo>
                  <a:cubicBezTo>
                    <a:pt x="1814891" y="3971449"/>
                    <a:pt x="2071794" y="3940969"/>
                    <a:pt x="2224194" y="3875655"/>
                  </a:cubicBezTo>
                  <a:cubicBezTo>
                    <a:pt x="2376594" y="3810341"/>
                    <a:pt x="2389657" y="3710193"/>
                    <a:pt x="2537703" y="3605690"/>
                  </a:cubicBezTo>
                  <a:cubicBezTo>
                    <a:pt x="2685749" y="3501187"/>
                    <a:pt x="2971679" y="3393781"/>
                    <a:pt x="3112468" y="3248638"/>
                  </a:cubicBezTo>
                  <a:cubicBezTo>
                    <a:pt x="3253257" y="3103495"/>
                    <a:pt x="3298251" y="2923518"/>
                    <a:pt x="3382434" y="2734832"/>
                  </a:cubicBezTo>
                  <a:cubicBezTo>
                    <a:pt x="3466617" y="2546146"/>
                    <a:pt x="3601600" y="2299404"/>
                    <a:pt x="3617566" y="2116524"/>
                  </a:cubicBezTo>
                  <a:cubicBezTo>
                    <a:pt x="3633532" y="1933644"/>
                    <a:pt x="3495769" y="1787092"/>
                    <a:pt x="3478228" y="1637552"/>
                  </a:cubicBezTo>
                  <a:cubicBezTo>
                    <a:pt x="3460688" y="1488013"/>
                    <a:pt x="3472798" y="1361315"/>
                    <a:pt x="3512323" y="1219287"/>
                  </a:cubicBezTo>
                  <a:cubicBezTo>
                    <a:pt x="3551848" y="1077259"/>
                    <a:pt x="3718156" y="934841"/>
                    <a:pt x="3715377" y="785386"/>
                  </a:cubicBezTo>
                  <a:cubicBezTo>
                    <a:pt x="3712598" y="635931"/>
                    <a:pt x="3590325" y="438885"/>
                    <a:pt x="3495646" y="322558"/>
                  </a:cubicBezTo>
                  <a:cubicBezTo>
                    <a:pt x="3400967" y="206231"/>
                    <a:pt x="3330183" y="141130"/>
                    <a:pt x="3147303" y="87427"/>
                  </a:cubicBezTo>
                  <a:cubicBezTo>
                    <a:pt x="2964423" y="33724"/>
                    <a:pt x="2571086" y="-4013"/>
                    <a:pt x="2398366" y="341"/>
                  </a:cubicBezTo>
                  <a:cubicBezTo>
                    <a:pt x="2225646" y="4695"/>
                    <a:pt x="2215486" y="67107"/>
                    <a:pt x="2093566" y="87427"/>
                  </a:cubicBezTo>
                  <a:close/>
                </a:path>
              </a:pathLst>
            </a:cu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3C2930C-9841-4384-A6F7-1099148C4B61}"/>
                </a:ext>
              </a:extLst>
            </p:cNvPr>
            <p:cNvSpPr/>
            <p:nvPr/>
          </p:nvSpPr>
          <p:spPr>
            <a:xfrm>
              <a:off x="3625609" y="1388317"/>
              <a:ext cx="2470662" cy="3062792"/>
            </a:xfrm>
            <a:custGeom>
              <a:avLst/>
              <a:gdLst>
                <a:gd name="connsiteX0" fmla="*/ 0 w 2796880"/>
                <a:gd name="connsiteY0" fmla="*/ 3666309 h 3666309"/>
                <a:gd name="connsiteX1" fmla="*/ 1018903 w 2796880"/>
                <a:gd name="connsiteY1" fmla="*/ 3483429 h 3666309"/>
                <a:gd name="connsiteX2" fmla="*/ 1820091 w 2796880"/>
                <a:gd name="connsiteY2" fmla="*/ 3204755 h 3666309"/>
                <a:gd name="connsiteX3" fmla="*/ 2386149 w 2796880"/>
                <a:gd name="connsiteY3" fmla="*/ 2647406 h 3666309"/>
                <a:gd name="connsiteX4" fmla="*/ 2717074 w 2796880"/>
                <a:gd name="connsiteY4" fmla="*/ 1933303 h 3666309"/>
                <a:gd name="connsiteX5" fmla="*/ 2786743 w 2796880"/>
                <a:gd name="connsiteY5" fmla="*/ 1314995 h 3666309"/>
                <a:gd name="connsiteX6" fmla="*/ 2551611 w 2796880"/>
                <a:gd name="connsiteY6" fmla="*/ 766355 h 3666309"/>
                <a:gd name="connsiteX7" fmla="*/ 1837509 w 2796880"/>
                <a:gd name="connsiteY7" fmla="*/ 365760 h 3666309"/>
                <a:gd name="connsiteX8" fmla="*/ 1419497 w 2796880"/>
                <a:gd name="connsiteY8" fmla="*/ 313509 h 3666309"/>
                <a:gd name="connsiteX9" fmla="*/ 1210491 w 2796880"/>
                <a:gd name="connsiteY9" fmla="*/ 156755 h 3666309"/>
                <a:gd name="connsiteX10" fmla="*/ 1140823 w 2796880"/>
                <a:gd name="connsiteY10" fmla="*/ 0 h 3666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96880" h="3666309">
                  <a:moveTo>
                    <a:pt x="0" y="3666309"/>
                  </a:moveTo>
                  <a:cubicBezTo>
                    <a:pt x="357777" y="3613332"/>
                    <a:pt x="715555" y="3560355"/>
                    <a:pt x="1018903" y="3483429"/>
                  </a:cubicBezTo>
                  <a:cubicBezTo>
                    <a:pt x="1322251" y="3406503"/>
                    <a:pt x="1592217" y="3344092"/>
                    <a:pt x="1820091" y="3204755"/>
                  </a:cubicBezTo>
                  <a:cubicBezTo>
                    <a:pt x="2047965" y="3065418"/>
                    <a:pt x="2236652" y="2859315"/>
                    <a:pt x="2386149" y="2647406"/>
                  </a:cubicBezTo>
                  <a:cubicBezTo>
                    <a:pt x="2535646" y="2435497"/>
                    <a:pt x="2650308" y="2155371"/>
                    <a:pt x="2717074" y="1933303"/>
                  </a:cubicBezTo>
                  <a:cubicBezTo>
                    <a:pt x="2783840" y="1711234"/>
                    <a:pt x="2814320" y="1509486"/>
                    <a:pt x="2786743" y="1314995"/>
                  </a:cubicBezTo>
                  <a:cubicBezTo>
                    <a:pt x="2759166" y="1120504"/>
                    <a:pt x="2709817" y="924561"/>
                    <a:pt x="2551611" y="766355"/>
                  </a:cubicBezTo>
                  <a:cubicBezTo>
                    <a:pt x="2393405" y="608149"/>
                    <a:pt x="2026195" y="441234"/>
                    <a:pt x="1837509" y="365760"/>
                  </a:cubicBezTo>
                  <a:cubicBezTo>
                    <a:pt x="1648823" y="290286"/>
                    <a:pt x="1524000" y="348343"/>
                    <a:pt x="1419497" y="313509"/>
                  </a:cubicBezTo>
                  <a:cubicBezTo>
                    <a:pt x="1314994" y="278675"/>
                    <a:pt x="1256937" y="209006"/>
                    <a:pt x="1210491" y="156755"/>
                  </a:cubicBezTo>
                  <a:cubicBezTo>
                    <a:pt x="1164045" y="104504"/>
                    <a:pt x="1152434" y="52252"/>
                    <a:pt x="1140823" y="0"/>
                  </a:cubicBezTo>
                </a:path>
              </a:pathLst>
            </a:custGeom>
            <a:ln>
              <a:solidFill>
                <a:schemeClr val="accent1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BD9891C9-34F5-481D-AA44-7FA79998EBEB}"/>
                </a:ext>
              </a:extLst>
            </p:cNvPr>
            <p:cNvSpPr/>
            <p:nvPr/>
          </p:nvSpPr>
          <p:spPr>
            <a:xfrm>
              <a:off x="4125643" y="1497443"/>
              <a:ext cx="538498" cy="1498658"/>
            </a:xfrm>
            <a:custGeom>
              <a:avLst/>
              <a:gdLst>
                <a:gd name="connsiteX0" fmla="*/ 0 w 609600"/>
                <a:gd name="connsiteY0" fmla="*/ 1793966 h 1793966"/>
                <a:gd name="connsiteX1" fmla="*/ 435429 w 609600"/>
                <a:gd name="connsiteY1" fmla="*/ 1402080 h 1793966"/>
                <a:gd name="connsiteX2" fmla="*/ 531223 w 609600"/>
                <a:gd name="connsiteY2" fmla="*/ 940526 h 1793966"/>
                <a:gd name="connsiteX3" fmla="*/ 269966 w 609600"/>
                <a:gd name="connsiteY3" fmla="*/ 452846 h 1793966"/>
                <a:gd name="connsiteX4" fmla="*/ 261257 w 609600"/>
                <a:gd name="connsiteY4" fmla="*/ 174171 h 1793966"/>
                <a:gd name="connsiteX5" fmla="*/ 418012 w 609600"/>
                <a:gd name="connsiteY5" fmla="*/ 60960 h 1793966"/>
                <a:gd name="connsiteX6" fmla="*/ 609600 w 609600"/>
                <a:gd name="connsiteY6" fmla="*/ 0 h 1793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600" h="1793966">
                  <a:moveTo>
                    <a:pt x="0" y="1793966"/>
                  </a:moveTo>
                  <a:cubicBezTo>
                    <a:pt x="173446" y="1669143"/>
                    <a:pt x="346892" y="1544320"/>
                    <a:pt x="435429" y="1402080"/>
                  </a:cubicBezTo>
                  <a:cubicBezTo>
                    <a:pt x="523966" y="1259840"/>
                    <a:pt x="558800" y="1098732"/>
                    <a:pt x="531223" y="940526"/>
                  </a:cubicBezTo>
                  <a:cubicBezTo>
                    <a:pt x="503646" y="782320"/>
                    <a:pt x="314960" y="580572"/>
                    <a:pt x="269966" y="452846"/>
                  </a:cubicBezTo>
                  <a:cubicBezTo>
                    <a:pt x="224972" y="325120"/>
                    <a:pt x="236583" y="239485"/>
                    <a:pt x="261257" y="174171"/>
                  </a:cubicBezTo>
                  <a:cubicBezTo>
                    <a:pt x="285931" y="108857"/>
                    <a:pt x="359955" y="89988"/>
                    <a:pt x="418012" y="60960"/>
                  </a:cubicBezTo>
                  <a:cubicBezTo>
                    <a:pt x="476069" y="31931"/>
                    <a:pt x="542834" y="15965"/>
                    <a:pt x="609600" y="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64D09754-FF45-496B-B963-0F641EA504E6}"/>
                </a:ext>
              </a:extLst>
            </p:cNvPr>
            <p:cNvSpPr/>
            <p:nvPr/>
          </p:nvSpPr>
          <p:spPr>
            <a:xfrm>
              <a:off x="4933391" y="1701144"/>
              <a:ext cx="338485" cy="1374982"/>
            </a:xfrm>
            <a:custGeom>
              <a:avLst/>
              <a:gdLst>
                <a:gd name="connsiteX0" fmla="*/ 383177 w 383177"/>
                <a:gd name="connsiteY0" fmla="*/ 0 h 1645920"/>
                <a:gd name="connsiteX1" fmla="*/ 130629 w 383177"/>
                <a:gd name="connsiteY1" fmla="*/ 461555 h 1645920"/>
                <a:gd name="connsiteX2" fmla="*/ 60960 w 383177"/>
                <a:gd name="connsiteY2" fmla="*/ 896983 h 1645920"/>
                <a:gd name="connsiteX3" fmla="*/ 182880 w 383177"/>
                <a:gd name="connsiteY3" fmla="*/ 1245326 h 1645920"/>
                <a:gd name="connsiteX4" fmla="*/ 0 w 383177"/>
                <a:gd name="connsiteY4" fmla="*/ 1645920 h 1645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177" h="1645920">
                  <a:moveTo>
                    <a:pt x="383177" y="0"/>
                  </a:moveTo>
                  <a:cubicBezTo>
                    <a:pt x="283754" y="156029"/>
                    <a:pt x="184332" y="312058"/>
                    <a:pt x="130629" y="461555"/>
                  </a:cubicBezTo>
                  <a:cubicBezTo>
                    <a:pt x="76926" y="611052"/>
                    <a:pt x="52251" y="766355"/>
                    <a:pt x="60960" y="896983"/>
                  </a:cubicBezTo>
                  <a:cubicBezTo>
                    <a:pt x="69668" y="1027612"/>
                    <a:pt x="193040" y="1120503"/>
                    <a:pt x="182880" y="1245326"/>
                  </a:cubicBezTo>
                  <a:cubicBezTo>
                    <a:pt x="172720" y="1370149"/>
                    <a:pt x="86360" y="1508034"/>
                    <a:pt x="0" y="164592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C2104EAD-ACCE-4D1B-9B80-26151070F9BD}"/>
                </a:ext>
              </a:extLst>
            </p:cNvPr>
            <p:cNvSpPr/>
            <p:nvPr/>
          </p:nvSpPr>
          <p:spPr>
            <a:xfrm>
              <a:off x="5787294" y="1912120"/>
              <a:ext cx="753898" cy="110398"/>
            </a:xfrm>
            <a:custGeom>
              <a:avLst/>
              <a:gdLst>
                <a:gd name="connsiteX0" fmla="*/ 0 w 853440"/>
                <a:gd name="connsiteY0" fmla="*/ 43542 h 132152"/>
                <a:gd name="connsiteX1" fmla="*/ 400595 w 853440"/>
                <a:gd name="connsiteY1" fmla="*/ 69668 h 132152"/>
                <a:gd name="connsiteX2" fmla="*/ 670560 w 853440"/>
                <a:gd name="connsiteY2" fmla="*/ 130628 h 132152"/>
                <a:gd name="connsiteX3" fmla="*/ 853440 w 853440"/>
                <a:gd name="connsiteY3" fmla="*/ 0 h 132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3440" h="132152">
                  <a:moveTo>
                    <a:pt x="0" y="43542"/>
                  </a:moveTo>
                  <a:cubicBezTo>
                    <a:pt x="144417" y="49348"/>
                    <a:pt x="288835" y="55154"/>
                    <a:pt x="400595" y="69668"/>
                  </a:cubicBezTo>
                  <a:cubicBezTo>
                    <a:pt x="512355" y="84182"/>
                    <a:pt x="595086" y="142239"/>
                    <a:pt x="670560" y="130628"/>
                  </a:cubicBezTo>
                  <a:cubicBezTo>
                    <a:pt x="746034" y="119017"/>
                    <a:pt x="799737" y="59508"/>
                    <a:pt x="853440" y="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03FECCC-F547-4632-A124-B08F0855933C}"/>
                </a:ext>
              </a:extLst>
            </p:cNvPr>
            <p:cNvSpPr/>
            <p:nvPr/>
          </p:nvSpPr>
          <p:spPr>
            <a:xfrm>
              <a:off x="4387200" y="3468979"/>
              <a:ext cx="538498" cy="29838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CE4C7D31-5F10-470D-95B7-6CCA40DB4F8C}"/>
                </a:ext>
              </a:extLst>
            </p:cNvPr>
            <p:cNvSpPr/>
            <p:nvPr/>
          </p:nvSpPr>
          <p:spPr>
            <a:xfrm>
              <a:off x="4988401" y="3468979"/>
              <a:ext cx="538498" cy="29838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56F936F4-34A2-4354-AE79-F990479CB648}"/>
                </a:ext>
              </a:extLst>
            </p:cNvPr>
            <p:cNvSpPr/>
            <p:nvPr/>
          </p:nvSpPr>
          <p:spPr>
            <a:xfrm>
              <a:off x="5591179" y="3468979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4725590-8737-4AE7-87CB-A0CA97002BA8}"/>
                </a:ext>
              </a:extLst>
            </p:cNvPr>
            <p:cNvSpPr/>
            <p:nvPr/>
          </p:nvSpPr>
          <p:spPr>
            <a:xfrm>
              <a:off x="4387200" y="3115347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14BD57B-8D09-42C3-A53B-62B9C3F24445}"/>
                </a:ext>
              </a:extLst>
            </p:cNvPr>
            <p:cNvSpPr/>
            <p:nvPr/>
          </p:nvSpPr>
          <p:spPr>
            <a:xfrm>
              <a:off x="4988401" y="3115347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C85A9AE-2647-40E0-A622-DE17B095DD5D}"/>
                </a:ext>
              </a:extLst>
            </p:cNvPr>
            <p:cNvSpPr/>
            <p:nvPr/>
          </p:nvSpPr>
          <p:spPr>
            <a:xfrm>
              <a:off x="5591179" y="3115347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5D4F1C99-D907-4F45-BA07-A9CECE7E142A}"/>
                </a:ext>
              </a:extLst>
            </p:cNvPr>
            <p:cNvSpPr/>
            <p:nvPr/>
          </p:nvSpPr>
          <p:spPr>
            <a:xfrm>
              <a:off x="4387200" y="2736936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8C98FCEF-1DA8-4F05-B0EB-0D0BA673CE5D}"/>
                </a:ext>
              </a:extLst>
            </p:cNvPr>
            <p:cNvSpPr/>
            <p:nvPr/>
          </p:nvSpPr>
          <p:spPr>
            <a:xfrm>
              <a:off x="4988401" y="2736936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4DC85686-894C-4D6E-8B99-6AE65AB117F3}"/>
                </a:ext>
              </a:extLst>
            </p:cNvPr>
            <p:cNvSpPr/>
            <p:nvPr/>
          </p:nvSpPr>
          <p:spPr>
            <a:xfrm>
              <a:off x="5591179" y="2736936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E9E5EA3-ED44-4C6B-8EAB-A2BDA8F2558D}"/>
                </a:ext>
              </a:extLst>
            </p:cNvPr>
            <p:cNvSpPr/>
            <p:nvPr/>
          </p:nvSpPr>
          <p:spPr>
            <a:xfrm>
              <a:off x="5300179" y="1352857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5DCC7349-9B3F-450B-9594-6F269C083DAA}"/>
                </a:ext>
              </a:extLst>
            </p:cNvPr>
            <p:cNvSpPr/>
            <p:nvPr/>
          </p:nvSpPr>
          <p:spPr>
            <a:xfrm>
              <a:off x="4182378" y="2200261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A7B87A2-E5DE-4F1E-8244-96A8EC57B118}"/>
                </a:ext>
              </a:extLst>
            </p:cNvPr>
            <p:cNvSpPr/>
            <p:nvPr/>
          </p:nvSpPr>
          <p:spPr>
            <a:xfrm>
              <a:off x="5145575" y="2249345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84610BEF-D411-4360-94CA-D0A03CCF8B15}"/>
                </a:ext>
              </a:extLst>
            </p:cNvPr>
            <p:cNvSpPr/>
            <p:nvPr/>
          </p:nvSpPr>
          <p:spPr>
            <a:xfrm>
              <a:off x="5911038" y="1586112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pic>
        <p:nvPicPr>
          <p:cNvPr id="43" name="Graphic 42" descr="Map compass">
            <a:extLst>
              <a:ext uri="{FF2B5EF4-FFF2-40B4-BE49-F238E27FC236}">
                <a16:creationId xmlns:a16="http://schemas.microsoft.com/office/drawing/2014/main" id="{DB381C0F-CC79-4181-B3E6-CE01523AE0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364105" y="3446094"/>
            <a:ext cx="318011" cy="300740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336F726D-84E8-40F9-ADB6-266FB2FA1F71}"/>
              </a:ext>
            </a:extLst>
          </p:cNvPr>
          <p:cNvSpPr txBox="1"/>
          <p:nvPr/>
        </p:nvSpPr>
        <p:spPr>
          <a:xfrm>
            <a:off x="9345185" y="3076126"/>
            <a:ext cx="294819" cy="3085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chemeClr val="accent1"/>
                </a:solidFill>
              </a:rPr>
              <a:t>N</a:t>
            </a:r>
          </a:p>
        </p:txBody>
      </p:sp>
      <p:sp>
        <p:nvSpPr>
          <p:cNvPr id="62" name="Flowchart: Extract 61">
            <a:extLst>
              <a:ext uri="{FF2B5EF4-FFF2-40B4-BE49-F238E27FC236}">
                <a16:creationId xmlns:a16="http://schemas.microsoft.com/office/drawing/2014/main" id="{7607E503-7C4E-4B9D-93A9-509E2108790B}"/>
              </a:ext>
            </a:extLst>
          </p:cNvPr>
          <p:cNvSpPr/>
          <p:nvPr/>
        </p:nvSpPr>
        <p:spPr>
          <a:xfrm rot="16200000">
            <a:off x="9681013" y="3191254"/>
            <a:ext cx="268556" cy="96607"/>
          </a:xfrm>
          <a:prstGeom prst="flowChartExtra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35EBD7FE-FD8A-4246-B9EE-C210AFE20AC2}"/>
              </a:ext>
            </a:extLst>
          </p:cNvPr>
          <p:cNvSpPr txBox="1"/>
          <p:nvPr/>
        </p:nvSpPr>
        <p:spPr>
          <a:xfrm>
            <a:off x="9873157" y="3841278"/>
            <a:ext cx="18751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/>
              <a:t>Effectiveness summary</a:t>
            </a:r>
            <a:r>
              <a:rPr lang="en-CA" sz="1100" b="1" baseline="30000" dirty="0"/>
              <a:t>(?)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4F8B3CD7-6DDC-48E9-8ADA-8297DD73B024}"/>
              </a:ext>
            </a:extLst>
          </p:cNvPr>
          <p:cNvSpPr txBox="1"/>
          <p:nvPr/>
        </p:nvSpPr>
        <p:spPr>
          <a:xfrm>
            <a:off x="9860364" y="390756"/>
            <a:ext cx="18004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/>
              <a:t>BMP summary </a:t>
            </a:r>
            <a:r>
              <a:rPr lang="en-CA" sz="1100" b="1" baseline="30000" dirty="0"/>
              <a:t>(?)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2AE91D97-143C-4431-9625-18B5850C5D2A}"/>
              </a:ext>
            </a:extLst>
          </p:cNvPr>
          <p:cNvSpPr txBox="1"/>
          <p:nvPr/>
        </p:nvSpPr>
        <p:spPr>
          <a:xfrm>
            <a:off x="584805" y="769356"/>
            <a:ext cx="1555021" cy="16927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lstStyle/>
          <a:p>
            <a:r>
              <a:rPr lang="en-CA" sz="1100" dirty="0"/>
              <a:t>Watershed information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64C097F1-F6D3-4AA5-A549-FA67AF0DCB52}"/>
              </a:ext>
            </a:extLst>
          </p:cNvPr>
          <p:cNvSpPr txBox="1"/>
          <p:nvPr/>
        </p:nvSpPr>
        <p:spPr>
          <a:xfrm>
            <a:off x="583873" y="1648989"/>
            <a:ext cx="1426514" cy="169277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lstStyle/>
          <a:p>
            <a:r>
              <a:rPr lang="en-CA" sz="1100" dirty="0"/>
              <a:t>BMP selection overview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0F2B8B90-353F-4E4E-B6AD-421723A71C80}"/>
              </a:ext>
            </a:extLst>
          </p:cNvPr>
          <p:cNvSpPr txBox="1"/>
          <p:nvPr/>
        </p:nvSpPr>
        <p:spPr>
          <a:xfrm>
            <a:off x="583873" y="1199501"/>
            <a:ext cx="1626354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CA" sz="1100" dirty="0"/>
              <a:t>Intelligent BMP selection</a:t>
            </a:r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6295ABE3-E73E-49CF-A065-8BE7C4B55E02}"/>
              </a:ext>
            </a:extLst>
          </p:cNvPr>
          <p:cNvGrpSpPr/>
          <p:nvPr/>
        </p:nvGrpSpPr>
        <p:grpSpPr>
          <a:xfrm>
            <a:off x="2972" y="-31959"/>
            <a:ext cx="12192001" cy="430887"/>
            <a:chOff x="0" y="2909500"/>
            <a:chExt cx="12192001" cy="430887"/>
          </a:xfrm>
        </p:grpSpPr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8D5BD3F6-2D74-4063-B10E-540114A998EE}"/>
                </a:ext>
              </a:extLst>
            </p:cNvPr>
            <p:cNvSpPr/>
            <p:nvPr/>
          </p:nvSpPr>
          <p:spPr>
            <a:xfrm>
              <a:off x="0" y="2939749"/>
              <a:ext cx="12192001" cy="36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93" name="Picture 2" descr="Related image">
              <a:extLst>
                <a:ext uri="{FF2B5EF4-FFF2-40B4-BE49-F238E27FC236}">
                  <a16:creationId xmlns:a16="http://schemas.microsoft.com/office/drawing/2014/main" id="{9012132D-3AF5-4409-B508-B500AC96F4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70182" y="2939749"/>
              <a:ext cx="381187" cy="3811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B45079A4-C082-48F7-8103-5A0960BF47B8}"/>
                </a:ext>
              </a:extLst>
            </p:cNvPr>
            <p:cNvSpPr txBox="1"/>
            <p:nvPr/>
          </p:nvSpPr>
          <p:spPr>
            <a:xfrm>
              <a:off x="9050284" y="2909500"/>
              <a:ext cx="275240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CA" sz="1100" dirty="0">
                  <a:solidFill>
                    <a:schemeClr val="bg1"/>
                  </a:solidFill>
                  <a:hlinkClick r:id="rId8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shawn-uoguelph@email.ca</a:t>
              </a:r>
              <a:r>
                <a:rPr lang="en-CA" sz="1100" dirty="0">
                  <a:solidFill>
                    <a:schemeClr val="bg1"/>
                  </a:solidFill>
                </a:rPr>
                <a:t> (admin)</a:t>
              </a:r>
            </a:p>
            <a:p>
              <a:pPr algn="r"/>
              <a:r>
                <a:rPr lang="en-CA" sz="1100" dirty="0">
                  <a:solidFill>
                    <a:schemeClr val="bg1"/>
                  </a:solidFill>
                </a:rPr>
                <a:t>UNIVERSITY OF GUELPH</a:t>
              </a:r>
            </a:p>
          </p:txBody>
        </p:sp>
        <p:pic>
          <p:nvPicPr>
            <p:cNvPr id="95" name="Graphic 94" descr="Smiling face with no fill">
              <a:extLst>
                <a:ext uri="{FF2B5EF4-FFF2-40B4-BE49-F238E27FC236}">
                  <a16:creationId xmlns:a16="http://schemas.microsoft.com/office/drawing/2014/main" id="{E62F91EE-339C-4843-8CA2-C1CD563F17D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232138" y="2951232"/>
              <a:ext cx="288000" cy="288000"/>
            </a:xfrm>
            <a:prstGeom prst="rect">
              <a:avLst/>
            </a:prstGeom>
          </p:spPr>
        </p:pic>
        <p:pic>
          <p:nvPicPr>
            <p:cNvPr id="96" name="Graphic 95" descr="Question mark">
              <a:extLst>
                <a:ext uri="{FF2B5EF4-FFF2-40B4-BE49-F238E27FC236}">
                  <a16:creationId xmlns:a16="http://schemas.microsoft.com/office/drawing/2014/main" id="{CD57FEE1-E177-44E3-B44A-246F80B5DF9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8760798" y="2962471"/>
              <a:ext cx="288000" cy="288000"/>
            </a:xfrm>
            <a:prstGeom prst="rect">
              <a:avLst/>
            </a:prstGeom>
          </p:spPr>
        </p:pic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65476391-437B-4289-A3A7-832D286EF9E1}"/>
                </a:ext>
              </a:extLst>
            </p:cNvPr>
            <p:cNvSpPr/>
            <p:nvPr/>
          </p:nvSpPr>
          <p:spPr>
            <a:xfrm>
              <a:off x="101210" y="2962472"/>
              <a:ext cx="288000" cy="288000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CA" sz="700" dirty="0"/>
                <a:t>Logo</a:t>
              </a:r>
              <a:endParaRPr lang="en-CA" sz="600" dirty="0"/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80A99E68-5D11-414D-92E9-E793E3340E0B}"/>
                </a:ext>
              </a:extLst>
            </p:cNvPr>
            <p:cNvSpPr txBox="1"/>
            <p:nvPr/>
          </p:nvSpPr>
          <p:spPr>
            <a:xfrm>
              <a:off x="383364" y="2983448"/>
              <a:ext cx="26078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200" dirty="0">
                  <a:solidFill>
                    <a:schemeClr val="bg1"/>
                  </a:solidFill>
                </a:rPr>
                <a:t>University of Guelph ESAT</a:t>
              </a:r>
            </a:p>
          </p:txBody>
        </p:sp>
      </p:grp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FA4214D8-4B56-4877-9691-968CDCA9730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904" y="747788"/>
            <a:ext cx="288000" cy="216000"/>
          </a:xfrm>
          <a:prstGeom prst="rect">
            <a:avLst/>
          </a:prstGeom>
        </p:spPr>
      </p:pic>
      <p:sp>
        <p:nvSpPr>
          <p:cNvPr id="11" name="Arrow: Chevron 10">
            <a:extLst>
              <a:ext uri="{FF2B5EF4-FFF2-40B4-BE49-F238E27FC236}">
                <a16:creationId xmlns:a16="http://schemas.microsoft.com/office/drawing/2014/main" id="{42D71B7B-51CF-4B20-A62C-05BDD7912EC6}"/>
              </a:ext>
            </a:extLst>
          </p:cNvPr>
          <p:cNvSpPr/>
          <p:nvPr/>
        </p:nvSpPr>
        <p:spPr>
          <a:xfrm>
            <a:off x="81997" y="794843"/>
            <a:ext cx="80962" cy="116681"/>
          </a:xfrm>
          <a:prstGeom prst="chevron">
            <a:avLst>
              <a:gd name="adj" fmla="val 5588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pic>
        <p:nvPicPr>
          <p:cNvPr id="13" name="Graphic 12" descr="Lightbulb and gear">
            <a:extLst>
              <a:ext uri="{FF2B5EF4-FFF2-40B4-BE49-F238E27FC236}">
                <a16:creationId xmlns:a16="http://schemas.microsoft.com/office/drawing/2014/main" id="{10466FA8-E122-4DB7-8581-B265656B685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32333" y="1148105"/>
            <a:ext cx="288000" cy="288000"/>
          </a:xfrm>
          <a:prstGeom prst="rect">
            <a:avLst/>
          </a:prstGeom>
        </p:spPr>
      </p:pic>
      <p:sp>
        <p:nvSpPr>
          <p:cNvPr id="108" name="Arrow: Chevron 107">
            <a:extLst>
              <a:ext uri="{FF2B5EF4-FFF2-40B4-BE49-F238E27FC236}">
                <a16:creationId xmlns:a16="http://schemas.microsoft.com/office/drawing/2014/main" id="{CC0F90EA-E630-4D74-95B1-2F0D0581BA2B}"/>
              </a:ext>
            </a:extLst>
          </p:cNvPr>
          <p:cNvSpPr/>
          <p:nvPr/>
        </p:nvSpPr>
        <p:spPr>
          <a:xfrm>
            <a:off x="78670" y="1228972"/>
            <a:ext cx="80962" cy="116681"/>
          </a:xfrm>
          <a:prstGeom prst="chevron">
            <a:avLst>
              <a:gd name="adj" fmla="val 5588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109" name="Arrow: Chevron 108">
            <a:extLst>
              <a:ext uri="{FF2B5EF4-FFF2-40B4-BE49-F238E27FC236}">
                <a16:creationId xmlns:a16="http://schemas.microsoft.com/office/drawing/2014/main" id="{1ED9DB02-D421-43C4-8606-4615FFEE2E12}"/>
              </a:ext>
            </a:extLst>
          </p:cNvPr>
          <p:cNvSpPr/>
          <p:nvPr/>
        </p:nvSpPr>
        <p:spPr>
          <a:xfrm rot="5400000">
            <a:off x="85126" y="1667864"/>
            <a:ext cx="80962" cy="116681"/>
          </a:xfrm>
          <a:prstGeom prst="chevron">
            <a:avLst>
              <a:gd name="adj" fmla="val 5588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pic>
        <p:nvPicPr>
          <p:cNvPr id="15" name="Graphic 14" descr="List">
            <a:extLst>
              <a:ext uri="{FF2B5EF4-FFF2-40B4-BE49-F238E27FC236}">
                <a16:creationId xmlns:a16="http://schemas.microsoft.com/office/drawing/2014/main" id="{B8F02FEA-4C06-418E-A8AB-4071ACC20A6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29904" y="1596014"/>
            <a:ext cx="288000" cy="288000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12B2F6F6-8B65-46C4-8954-8983E25F7520}"/>
              </a:ext>
            </a:extLst>
          </p:cNvPr>
          <p:cNvGrpSpPr/>
          <p:nvPr/>
        </p:nvGrpSpPr>
        <p:grpSpPr>
          <a:xfrm>
            <a:off x="352424" y="2020063"/>
            <a:ext cx="1530025" cy="180000"/>
            <a:chOff x="352424" y="1962913"/>
            <a:chExt cx="1530025" cy="180000"/>
          </a:xfrm>
        </p:grpSpPr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3AE9FD21-2C29-4848-8A9D-A10CEB7B93A2}"/>
                </a:ext>
              </a:extLst>
            </p:cNvPr>
            <p:cNvSpPr txBox="1"/>
            <p:nvPr/>
          </p:nvSpPr>
          <p:spPr>
            <a:xfrm>
              <a:off x="689431" y="1962914"/>
              <a:ext cx="1193018" cy="1692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>
                <a:defRPr sz="1100"/>
              </a:lvl1pPr>
            </a:lstStyle>
            <a:p>
              <a:r>
                <a:rPr lang="en-CA" b="1" dirty="0">
                  <a:solidFill>
                    <a:schemeClr val="accent1"/>
                  </a:solidFill>
                </a:rPr>
                <a:t>BMP Type 1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5FB82A2-ED0A-4DED-8255-95940F93001B}"/>
                </a:ext>
              </a:extLst>
            </p:cNvPr>
            <p:cNvSpPr/>
            <p:nvPr/>
          </p:nvSpPr>
          <p:spPr>
            <a:xfrm>
              <a:off x="352424" y="1962913"/>
              <a:ext cx="252000" cy="180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C1BBCD7-B825-4956-8DDF-2410B5187BA4}"/>
              </a:ext>
            </a:extLst>
          </p:cNvPr>
          <p:cNvGrpSpPr/>
          <p:nvPr/>
        </p:nvGrpSpPr>
        <p:grpSpPr>
          <a:xfrm>
            <a:off x="352424" y="2341719"/>
            <a:ext cx="1653932" cy="192137"/>
            <a:chOff x="352424" y="2313144"/>
            <a:chExt cx="1653932" cy="192137"/>
          </a:xfrm>
        </p:grpSpPr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3B09BE3A-66ED-4A9C-9265-B243533EC3A4}"/>
                </a:ext>
              </a:extLst>
            </p:cNvPr>
            <p:cNvSpPr txBox="1"/>
            <p:nvPr/>
          </p:nvSpPr>
          <p:spPr>
            <a:xfrm>
              <a:off x="685400" y="2313144"/>
              <a:ext cx="1320956" cy="1692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>
                <a:defRPr sz="1100">
                  <a:solidFill>
                    <a:schemeClr val="dk1"/>
                  </a:solidFill>
                </a:defRPr>
              </a:lvl1pPr>
              <a:lvl2pPr>
                <a:defRPr>
                  <a:solidFill>
                    <a:schemeClr val="dk1"/>
                  </a:solidFill>
                </a:defRPr>
              </a:lvl2pPr>
              <a:lvl3pPr>
                <a:defRPr>
                  <a:solidFill>
                    <a:schemeClr val="dk1"/>
                  </a:solidFill>
                </a:defRPr>
              </a:lvl3pPr>
              <a:lvl4pPr>
                <a:defRPr>
                  <a:solidFill>
                    <a:schemeClr val="dk1"/>
                  </a:solidFill>
                </a:defRPr>
              </a:lvl4pPr>
              <a:lvl5pPr>
                <a:defRPr>
                  <a:solidFill>
                    <a:schemeClr val="dk1"/>
                  </a:solidFill>
                </a:defRPr>
              </a:lvl5pPr>
              <a:lvl6pPr>
                <a:defRPr>
                  <a:solidFill>
                    <a:schemeClr val="dk1"/>
                  </a:solidFill>
                </a:defRPr>
              </a:lvl6pPr>
              <a:lvl7pPr>
                <a:defRPr>
                  <a:solidFill>
                    <a:schemeClr val="dk1"/>
                  </a:solidFill>
                </a:defRPr>
              </a:lvl7pPr>
              <a:lvl8pPr>
                <a:defRPr>
                  <a:solidFill>
                    <a:schemeClr val="dk1"/>
                  </a:solidFill>
                </a:defRPr>
              </a:lvl8pPr>
              <a:lvl9pPr>
                <a:defRPr>
                  <a:solidFill>
                    <a:schemeClr val="dk1"/>
                  </a:solidFill>
                </a:defRPr>
              </a:lvl9pPr>
            </a:lstStyle>
            <a:p>
              <a:r>
                <a:rPr lang="en-CA" dirty="0">
                  <a:solidFill>
                    <a:schemeClr val="tx1"/>
                  </a:solidFill>
                </a:rPr>
                <a:t>BMP Type 2</a:t>
              </a:r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BE687BBE-B3BC-47D5-96DB-6429B35CF6D6}"/>
                </a:ext>
              </a:extLst>
            </p:cNvPr>
            <p:cNvSpPr/>
            <p:nvPr/>
          </p:nvSpPr>
          <p:spPr>
            <a:xfrm>
              <a:off x="352424" y="2325281"/>
              <a:ext cx="252000" cy="18000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C609EBE-3A8F-42F0-9FA0-948F857F5421}"/>
              </a:ext>
            </a:extLst>
          </p:cNvPr>
          <p:cNvGrpSpPr/>
          <p:nvPr/>
        </p:nvGrpSpPr>
        <p:grpSpPr>
          <a:xfrm>
            <a:off x="411358" y="2675865"/>
            <a:ext cx="1599029" cy="169277"/>
            <a:chOff x="411358" y="2647290"/>
            <a:chExt cx="1599029" cy="169277"/>
          </a:xfrm>
        </p:grpSpPr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4B1C2128-B1D7-4BF1-946E-228D3DC30E27}"/>
                </a:ext>
              </a:extLst>
            </p:cNvPr>
            <p:cNvSpPr txBox="1"/>
            <p:nvPr/>
          </p:nvSpPr>
          <p:spPr>
            <a:xfrm>
              <a:off x="689431" y="2647290"/>
              <a:ext cx="1320956" cy="1692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>
                <a:defRPr sz="1100">
                  <a:solidFill>
                    <a:schemeClr val="dk1"/>
                  </a:solidFill>
                </a:defRPr>
              </a:lvl1pPr>
              <a:lvl2pPr>
                <a:defRPr>
                  <a:solidFill>
                    <a:schemeClr val="dk1"/>
                  </a:solidFill>
                </a:defRPr>
              </a:lvl2pPr>
              <a:lvl3pPr>
                <a:defRPr>
                  <a:solidFill>
                    <a:schemeClr val="dk1"/>
                  </a:solidFill>
                </a:defRPr>
              </a:lvl3pPr>
              <a:lvl4pPr>
                <a:defRPr>
                  <a:solidFill>
                    <a:schemeClr val="dk1"/>
                  </a:solidFill>
                </a:defRPr>
              </a:lvl4pPr>
              <a:lvl5pPr>
                <a:defRPr>
                  <a:solidFill>
                    <a:schemeClr val="dk1"/>
                  </a:solidFill>
                </a:defRPr>
              </a:lvl5pPr>
              <a:lvl6pPr>
                <a:defRPr>
                  <a:solidFill>
                    <a:schemeClr val="dk1"/>
                  </a:solidFill>
                </a:defRPr>
              </a:lvl6pPr>
              <a:lvl7pPr>
                <a:defRPr>
                  <a:solidFill>
                    <a:schemeClr val="dk1"/>
                  </a:solidFill>
                </a:defRPr>
              </a:lvl7pPr>
              <a:lvl8pPr>
                <a:defRPr>
                  <a:solidFill>
                    <a:schemeClr val="dk1"/>
                  </a:solidFill>
                </a:defRPr>
              </a:lvl8pPr>
              <a:lvl9pPr>
                <a:defRPr>
                  <a:solidFill>
                    <a:schemeClr val="dk1"/>
                  </a:solidFill>
                </a:defRPr>
              </a:lvl9pPr>
            </a:lstStyle>
            <a:p>
              <a:r>
                <a:rPr lang="en-CA" dirty="0"/>
                <a:t>BMP Type 3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8C63EF02-994A-499E-9675-9C04D1FA0B96}"/>
                </a:ext>
              </a:extLst>
            </p:cNvPr>
            <p:cNvSpPr/>
            <p:nvPr/>
          </p:nvSpPr>
          <p:spPr>
            <a:xfrm>
              <a:off x="411358" y="2662948"/>
              <a:ext cx="144000" cy="144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aphicFrame>
        <p:nvGraphicFramePr>
          <p:cNvPr id="83" name="Table 82">
            <a:extLst>
              <a:ext uri="{FF2B5EF4-FFF2-40B4-BE49-F238E27FC236}">
                <a16:creationId xmlns:a16="http://schemas.microsoft.com/office/drawing/2014/main" id="{ADF07D4A-F5DD-4A15-B33D-BF199B929EAD}"/>
              </a:ext>
            </a:extLst>
          </p:cNvPr>
          <p:cNvGraphicFramePr>
            <a:graphicFrameLocks noGrp="1"/>
          </p:cNvGraphicFramePr>
          <p:nvPr/>
        </p:nvGraphicFramePr>
        <p:xfrm>
          <a:off x="8192655" y="429469"/>
          <a:ext cx="1622636" cy="228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1318">
                  <a:extLst>
                    <a:ext uri="{9D8B030D-6E8A-4147-A177-3AD203B41FA5}">
                      <a16:colId xmlns:a16="http://schemas.microsoft.com/office/drawing/2014/main" val="1294337786"/>
                    </a:ext>
                  </a:extLst>
                </a:gridCol>
                <a:gridCol w="811318">
                  <a:extLst>
                    <a:ext uri="{9D8B030D-6E8A-4147-A177-3AD203B41FA5}">
                      <a16:colId xmlns:a16="http://schemas.microsoft.com/office/drawing/2014/main" val="2005279972"/>
                    </a:ext>
                  </a:extLst>
                </a:gridCol>
              </a:tblGrid>
              <a:tr h="186890"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Map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Satellite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041495"/>
                  </a:ext>
                </a:extLst>
              </a:tr>
            </a:tbl>
          </a:graphicData>
        </a:graphic>
      </p:graphicFrame>
      <p:pic>
        <p:nvPicPr>
          <p:cNvPr id="112" name="Picture 111">
            <a:extLst>
              <a:ext uri="{FF2B5EF4-FFF2-40B4-BE49-F238E27FC236}">
                <a16:creationId xmlns:a16="http://schemas.microsoft.com/office/drawing/2014/main" id="{6B6D1192-5165-4DEF-9B4D-3B278AB18091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090633" y="4853092"/>
            <a:ext cx="7769728" cy="2004908"/>
          </a:xfrm>
          <a:prstGeom prst="rect">
            <a:avLst/>
          </a:prstGeom>
        </p:spPr>
      </p:pic>
      <p:sp>
        <p:nvSpPr>
          <p:cNvPr id="113" name="Arrow: Pentagon 112">
            <a:extLst>
              <a:ext uri="{FF2B5EF4-FFF2-40B4-BE49-F238E27FC236}">
                <a16:creationId xmlns:a16="http://schemas.microsoft.com/office/drawing/2014/main" id="{EF9ED53E-7136-4371-B250-E5EADC6FDF05}"/>
              </a:ext>
            </a:extLst>
          </p:cNvPr>
          <p:cNvSpPr/>
          <p:nvPr/>
        </p:nvSpPr>
        <p:spPr>
          <a:xfrm rot="5400000">
            <a:off x="9407806" y="4581892"/>
            <a:ext cx="170825" cy="720344"/>
          </a:xfrm>
          <a:prstGeom prst="homePlate">
            <a:avLst>
              <a:gd name="adj" fmla="val 67191"/>
            </a:avLst>
          </a:prstGeom>
          <a:solidFill>
            <a:schemeClr val="bg1">
              <a:lumMod val="95000"/>
              <a:alpha val="60000"/>
            </a:schemeClr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CA" sz="800" dirty="0">
                <a:solidFill>
                  <a:schemeClr val="bg1"/>
                </a:solidFill>
              </a:rPr>
              <a:t>Option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8C00C6CD-ADCC-4365-A9EE-BCEAC856E2CE}"/>
              </a:ext>
            </a:extLst>
          </p:cNvPr>
          <p:cNvSpPr/>
          <p:nvPr/>
        </p:nvSpPr>
        <p:spPr>
          <a:xfrm>
            <a:off x="8223788" y="1159322"/>
            <a:ext cx="756000" cy="21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All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A516C5DB-13F1-4478-8A25-E3160A679E9A}"/>
              </a:ext>
            </a:extLst>
          </p:cNvPr>
          <p:cNvSpPr/>
          <p:nvPr/>
        </p:nvSpPr>
        <p:spPr>
          <a:xfrm>
            <a:off x="9044771" y="1163807"/>
            <a:ext cx="756000" cy="21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Clear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EA6241FF-20F0-451E-AD24-154A72823BE1}"/>
              </a:ext>
            </a:extLst>
          </p:cNvPr>
          <p:cNvSpPr/>
          <p:nvPr/>
        </p:nvSpPr>
        <p:spPr>
          <a:xfrm>
            <a:off x="9975274" y="6523688"/>
            <a:ext cx="2095626" cy="21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dirty="0"/>
              <a:t>Export </a:t>
            </a:r>
            <a:r>
              <a:rPr lang="en-CA" sz="1200" baseline="30000" dirty="0"/>
              <a:t>(?)</a:t>
            </a:r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66B204CC-1DA7-4046-B97B-8ED251422FA8}"/>
              </a:ext>
            </a:extLst>
          </p:cNvPr>
          <p:cNvGrpSpPr/>
          <p:nvPr/>
        </p:nvGrpSpPr>
        <p:grpSpPr>
          <a:xfrm>
            <a:off x="8223786" y="790753"/>
            <a:ext cx="756000" cy="236069"/>
            <a:chOff x="6600137" y="1869065"/>
            <a:chExt cx="673312" cy="511413"/>
          </a:xfrm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4146C9E3-4324-479E-8947-5116F86D591B}"/>
                </a:ext>
              </a:extLst>
            </p:cNvPr>
            <p:cNvSpPr/>
            <p:nvPr/>
          </p:nvSpPr>
          <p:spPr>
            <a:xfrm>
              <a:off x="6600137" y="1869065"/>
              <a:ext cx="673312" cy="51141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800" dirty="0"/>
                <a:t>Municipality</a:t>
              </a:r>
              <a:endParaRPr lang="en-CA" sz="1000" dirty="0"/>
            </a:p>
          </p:txBody>
        </p:sp>
        <p:sp>
          <p:nvSpPr>
            <p:cNvPr id="84" name="Isosceles Triangle 83">
              <a:extLst>
                <a:ext uri="{FF2B5EF4-FFF2-40B4-BE49-F238E27FC236}">
                  <a16:creationId xmlns:a16="http://schemas.microsoft.com/office/drawing/2014/main" id="{C5C3E447-04F0-40F3-8158-5BD903FC49BA}"/>
                </a:ext>
              </a:extLst>
            </p:cNvPr>
            <p:cNvSpPr/>
            <p:nvPr/>
          </p:nvSpPr>
          <p:spPr>
            <a:xfrm rot="10800000">
              <a:off x="7194224" y="2042940"/>
              <a:ext cx="64125" cy="155979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400"/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9EC34F0F-F712-4F59-965A-65412FF20399}"/>
              </a:ext>
            </a:extLst>
          </p:cNvPr>
          <p:cNvGrpSpPr/>
          <p:nvPr/>
        </p:nvGrpSpPr>
        <p:grpSpPr>
          <a:xfrm>
            <a:off x="9037459" y="789882"/>
            <a:ext cx="756000" cy="236069"/>
            <a:chOff x="6600137" y="1869065"/>
            <a:chExt cx="673312" cy="511413"/>
          </a:xfrm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FD14A879-A5FA-4B92-87CB-B58B76359CA1}"/>
                </a:ext>
              </a:extLst>
            </p:cNvPr>
            <p:cNvSpPr/>
            <p:nvPr/>
          </p:nvSpPr>
          <p:spPr>
            <a:xfrm>
              <a:off x="6600137" y="1869065"/>
              <a:ext cx="673312" cy="51141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CA" sz="800" dirty="0" err="1"/>
                <a:t>Subwatershed</a:t>
              </a:r>
              <a:endParaRPr lang="en-CA" sz="1000" dirty="0"/>
            </a:p>
          </p:txBody>
        </p:sp>
        <p:sp>
          <p:nvSpPr>
            <p:cNvPr id="87" name="Isosceles Triangle 86">
              <a:extLst>
                <a:ext uri="{FF2B5EF4-FFF2-40B4-BE49-F238E27FC236}">
                  <a16:creationId xmlns:a16="http://schemas.microsoft.com/office/drawing/2014/main" id="{49C370CD-0117-46FA-81CA-B7F54AFFE02B}"/>
                </a:ext>
              </a:extLst>
            </p:cNvPr>
            <p:cNvSpPr/>
            <p:nvPr/>
          </p:nvSpPr>
          <p:spPr>
            <a:xfrm rot="10800000">
              <a:off x="7194224" y="2042940"/>
              <a:ext cx="64125" cy="155979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400"/>
            </a:p>
          </p:txBody>
        </p:sp>
      </p:grpSp>
      <p:graphicFrame>
        <p:nvGraphicFramePr>
          <p:cNvPr id="88" name="Table 87">
            <a:extLst>
              <a:ext uri="{FF2B5EF4-FFF2-40B4-BE49-F238E27FC236}">
                <a16:creationId xmlns:a16="http://schemas.microsoft.com/office/drawing/2014/main" id="{4713D5C5-9982-45FF-B44B-D4F1133AA4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3547185"/>
              </p:ext>
            </p:extLst>
          </p:nvPr>
        </p:nvGraphicFramePr>
        <p:xfrm>
          <a:off x="6963415" y="642463"/>
          <a:ext cx="1218677" cy="920746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240110">
                  <a:extLst>
                    <a:ext uri="{9D8B030D-6E8A-4147-A177-3AD203B41FA5}">
                      <a16:colId xmlns:a16="http://schemas.microsoft.com/office/drawing/2014/main" val="2586563298"/>
                    </a:ext>
                  </a:extLst>
                </a:gridCol>
                <a:gridCol w="978567">
                  <a:extLst>
                    <a:ext uri="{9D8B030D-6E8A-4147-A177-3AD203B41FA5}">
                      <a16:colId xmlns:a16="http://schemas.microsoft.com/office/drawing/2014/main" val="1007114525"/>
                    </a:ext>
                  </a:extLst>
                </a:gridCol>
              </a:tblGrid>
              <a:tr h="271180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Boundary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9325452"/>
                  </a:ext>
                </a:extLst>
              </a:tr>
              <a:tr h="23808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Stream 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8218344"/>
                  </a:ext>
                </a:extLst>
              </a:tr>
              <a:tr h="299102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/>
                        <a:t>LSD or Parcel</a:t>
                      </a:r>
                    </a:p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/>
                        <a:t>BMP type 1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7544534"/>
                  </a:ext>
                </a:extLst>
              </a:tr>
            </a:tbl>
          </a:graphicData>
        </a:graphic>
      </p:graphicFrame>
      <p:grpSp>
        <p:nvGrpSpPr>
          <p:cNvPr id="89" name="Group 88">
            <a:extLst>
              <a:ext uri="{FF2B5EF4-FFF2-40B4-BE49-F238E27FC236}">
                <a16:creationId xmlns:a16="http://schemas.microsoft.com/office/drawing/2014/main" id="{C9F8BFDB-5CCC-4094-838C-054BC2AA524F}"/>
              </a:ext>
            </a:extLst>
          </p:cNvPr>
          <p:cNvGrpSpPr/>
          <p:nvPr/>
        </p:nvGrpSpPr>
        <p:grpSpPr>
          <a:xfrm>
            <a:off x="6960438" y="437025"/>
            <a:ext cx="1218677" cy="1060446"/>
            <a:chOff x="6889233" y="429469"/>
            <a:chExt cx="1218677" cy="1060446"/>
          </a:xfrm>
        </p:grpSpPr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D059281B-3D41-4E9C-B70B-72931F344989}"/>
                </a:ext>
              </a:extLst>
            </p:cNvPr>
            <p:cNvGrpSpPr/>
            <p:nvPr/>
          </p:nvGrpSpPr>
          <p:grpSpPr>
            <a:xfrm>
              <a:off x="6889233" y="429469"/>
              <a:ext cx="1218677" cy="205437"/>
              <a:chOff x="6528872" y="1807230"/>
              <a:chExt cx="1795701" cy="449218"/>
            </a:xfrm>
          </p:grpSpPr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257A8E89-AD04-45E5-A660-CC510DE1B28F}"/>
                  </a:ext>
                </a:extLst>
              </p:cNvPr>
              <p:cNvSpPr/>
              <p:nvPr/>
            </p:nvSpPr>
            <p:spPr>
              <a:xfrm>
                <a:off x="6528872" y="1807230"/>
                <a:ext cx="1795701" cy="44921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sz="900" dirty="0"/>
                  <a:t>Legend</a:t>
                </a:r>
              </a:p>
            </p:txBody>
          </p:sp>
          <p:sp>
            <p:nvSpPr>
              <p:cNvPr id="111" name="Isosceles Triangle 110">
                <a:extLst>
                  <a:ext uri="{FF2B5EF4-FFF2-40B4-BE49-F238E27FC236}">
                    <a16:creationId xmlns:a16="http://schemas.microsoft.com/office/drawing/2014/main" id="{BABDC68B-F984-4025-9F85-0460D478EB02}"/>
                  </a:ext>
                </a:extLst>
              </p:cNvPr>
              <p:cNvSpPr/>
              <p:nvPr/>
            </p:nvSpPr>
            <p:spPr>
              <a:xfrm rot="10800000">
                <a:off x="7958571" y="1950338"/>
                <a:ext cx="144000" cy="14399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</p:grp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C0F5B165-0570-4AE7-9E0B-FF400EEE5206}"/>
                </a:ext>
              </a:extLst>
            </p:cNvPr>
            <p:cNvSpPr/>
            <p:nvPr/>
          </p:nvSpPr>
          <p:spPr>
            <a:xfrm>
              <a:off x="7202201" y="1196673"/>
              <a:ext cx="180000" cy="108000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dk1"/>
                </a:solidFill>
              </a:endParaRPr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9610D1B8-E284-4EB5-9091-9312844AC6B4}"/>
                </a:ext>
              </a:extLst>
            </p:cNvPr>
            <p:cNvSpPr/>
            <p:nvPr/>
          </p:nvSpPr>
          <p:spPr>
            <a:xfrm>
              <a:off x="7219926" y="970881"/>
              <a:ext cx="180000" cy="72000"/>
            </a:xfrm>
            <a:custGeom>
              <a:avLst/>
              <a:gdLst>
                <a:gd name="connsiteX0" fmla="*/ 0 w 192882"/>
                <a:gd name="connsiteY0" fmla="*/ 83344 h 85725"/>
                <a:gd name="connsiteX1" fmla="*/ 76200 w 192882"/>
                <a:gd name="connsiteY1" fmla="*/ 0 h 85725"/>
                <a:gd name="connsiteX2" fmla="*/ 123825 w 192882"/>
                <a:gd name="connsiteY2" fmla="*/ 85725 h 85725"/>
                <a:gd name="connsiteX3" fmla="*/ 192882 w 192882"/>
                <a:gd name="connsiteY3" fmla="*/ 9525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882" h="85725">
                  <a:moveTo>
                    <a:pt x="0" y="83344"/>
                  </a:moveTo>
                  <a:lnTo>
                    <a:pt x="76200" y="0"/>
                  </a:lnTo>
                  <a:lnTo>
                    <a:pt x="123825" y="85725"/>
                  </a:lnTo>
                  <a:lnTo>
                    <a:pt x="192882" y="9525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75D86FC2-6D38-4CC2-8C72-1EC2F2B96C07}"/>
                </a:ext>
              </a:extLst>
            </p:cNvPr>
            <p:cNvSpPr/>
            <p:nvPr/>
          </p:nvSpPr>
          <p:spPr>
            <a:xfrm>
              <a:off x="7225483" y="665248"/>
              <a:ext cx="180000" cy="144000"/>
            </a:xfrm>
            <a:custGeom>
              <a:avLst/>
              <a:gdLst>
                <a:gd name="connsiteX0" fmla="*/ 9525 w 187325"/>
                <a:gd name="connsiteY0" fmla="*/ 149225 h 196850"/>
                <a:gd name="connsiteX1" fmla="*/ 0 w 187325"/>
                <a:gd name="connsiteY1" fmla="*/ 53975 h 196850"/>
                <a:gd name="connsiteX2" fmla="*/ 31750 w 187325"/>
                <a:gd name="connsiteY2" fmla="*/ 15875 h 196850"/>
                <a:gd name="connsiteX3" fmla="*/ 101600 w 187325"/>
                <a:gd name="connsiteY3" fmla="*/ 0 h 196850"/>
                <a:gd name="connsiteX4" fmla="*/ 155575 w 187325"/>
                <a:gd name="connsiteY4" fmla="*/ 57150 h 196850"/>
                <a:gd name="connsiteX5" fmla="*/ 187325 w 187325"/>
                <a:gd name="connsiteY5" fmla="*/ 123825 h 196850"/>
                <a:gd name="connsiteX6" fmla="*/ 114300 w 187325"/>
                <a:gd name="connsiteY6" fmla="*/ 168275 h 196850"/>
                <a:gd name="connsiteX7" fmla="*/ 53975 w 187325"/>
                <a:gd name="connsiteY7" fmla="*/ 196850 h 196850"/>
                <a:gd name="connsiteX8" fmla="*/ 9525 w 187325"/>
                <a:gd name="connsiteY8" fmla="*/ 149225 h 19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7325" h="196850">
                  <a:moveTo>
                    <a:pt x="9525" y="149225"/>
                  </a:moveTo>
                  <a:lnTo>
                    <a:pt x="0" y="53975"/>
                  </a:lnTo>
                  <a:lnTo>
                    <a:pt x="31750" y="15875"/>
                  </a:lnTo>
                  <a:lnTo>
                    <a:pt x="101600" y="0"/>
                  </a:lnTo>
                  <a:lnTo>
                    <a:pt x="155575" y="57150"/>
                  </a:lnTo>
                  <a:lnTo>
                    <a:pt x="187325" y="123825"/>
                  </a:lnTo>
                  <a:lnTo>
                    <a:pt x="114300" y="168275"/>
                  </a:lnTo>
                  <a:lnTo>
                    <a:pt x="53975" y="196850"/>
                  </a:lnTo>
                  <a:lnTo>
                    <a:pt x="9525" y="149225"/>
                  </a:lnTo>
                  <a:close/>
                </a:path>
              </a:pathLst>
            </a:cu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>
                <a:solidFill>
                  <a:schemeClr val="dk1"/>
                </a:solidFill>
              </a:endParaRP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AB0FAD55-E3DF-422E-A3E3-EFD873D8FCC5}"/>
                </a:ext>
              </a:extLst>
            </p:cNvPr>
            <p:cNvSpPr/>
            <p:nvPr/>
          </p:nvSpPr>
          <p:spPr>
            <a:xfrm>
              <a:off x="7203263" y="1381915"/>
              <a:ext cx="180000" cy="108000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dk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839933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A698550-FB6C-4999-9E14-EED704ECF00C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1998" cy="685799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90801">
                  <a:extLst>
                    <a:ext uri="{9D8B030D-6E8A-4147-A177-3AD203B41FA5}">
                      <a16:colId xmlns:a16="http://schemas.microsoft.com/office/drawing/2014/main" val="2745701971"/>
                    </a:ext>
                  </a:extLst>
                </a:gridCol>
                <a:gridCol w="7776144">
                  <a:extLst>
                    <a:ext uri="{9D8B030D-6E8A-4147-A177-3AD203B41FA5}">
                      <a16:colId xmlns:a16="http://schemas.microsoft.com/office/drawing/2014/main" val="3724013289"/>
                    </a:ext>
                  </a:extLst>
                </a:gridCol>
                <a:gridCol w="2325053">
                  <a:extLst>
                    <a:ext uri="{9D8B030D-6E8A-4147-A177-3AD203B41FA5}">
                      <a16:colId xmlns:a16="http://schemas.microsoft.com/office/drawing/2014/main" val="1431369543"/>
                    </a:ext>
                  </a:extLst>
                </a:gridCol>
              </a:tblGrid>
              <a:tr h="378393">
                <a:tc gridSpan="3">
                  <a:txBody>
                    <a:bodyPr/>
                    <a:lstStyle/>
                    <a:p>
                      <a:endParaRPr lang="en-CA" sz="18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95523167"/>
                  </a:ext>
                </a:extLst>
              </a:tr>
              <a:tr h="4469772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2000" dirty="0"/>
                        <a:t>Base map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8301362"/>
                  </a:ext>
                </a:extLst>
              </a:tr>
              <a:tr h="2009834">
                <a:tc vMerge="1">
                  <a:txBody>
                    <a:bodyPr/>
                    <a:lstStyle/>
                    <a:p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67190758"/>
                  </a:ext>
                </a:extLst>
              </a:tr>
            </a:tbl>
          </a:graphicData>
        </a:graphic>
      </p:graphicFrame>
      <p:graphicFrame>
        <p:nvGraphicFramePr>
          <p:cNvPr id="101" name="Table 100">
            <a:extLst>
              <a:ext uri="{FF2B5EF4-FFF2-40B4-BE49-F238E27FC236}">
                <a16:creationId xmlns:a16="http://schemas.microsoft.com/office/drawing/2014/main" id="{B797F3B5-324D-4013-93E1-C4C4900DA29F}"/>
              </a:ext>
            </a:extLst>
          </p:cNvPr>
          <p:cNvGraphicFramePr>
            <a:graphicFrameLocks noGrp="1"/>
          </p:cNvGraphicFramePr>
          <p:nvPr/>
        </p:nvGraphicFramePr>
        <p:xfrm>
          <a:off x="9905504" y="4058155"/>
          <a:ext cx="2165396" cy="1588926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1395784">
                  <a:extLst>
                    <a:ext uri="{9D8B030D-6E8A-4147-A177-3AD203B41FA5}">
                      <a16:colId xmlns:a16="http://schemas.microsoft.com/office/drawing/2014/main" val="4226717433"/>
                    </a:ext>
                  </a:extLst>
                </a:gridCol>
                <a:gridCol w="769612">
                  <a:extLst>
                    <a:ext uri="{9D8B030D-6E8A-4147-A177-3AD203B41FA5}">
                      <a16:colId xmlns:a16="http://schemas.microsoft.com/office/drawing/2014/main" val="2569481145"/>
                    </a:ext>
                  </a:extLst>
                </a:gridCol>
              </a:tblGrid>
              <a:tr h="226074">
                <a:tc>
                  <a:txBody>
                    <a:bodyPr/>
                    <a:lstStyle/>
                    <a:p>
                      <a:r>
                        <a:rPr lang="en-CA" sz="1000" b="1" dirty="0">
                          <a:solidFill>
                            <a:schemeClr val="bg1"/>
                          </a:solidFill>
                        </a:rPr>
                        <a:t>Effectiveness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b="1" dirty="0">
                          <a:solidFill>
                            <a:schemeClr val="bg1"/>
                          </a:solidFill>
                        </a:rPr>
                        <a:t>Value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607"/>
                  </a:ext>
                </a:extLst>
              </a:tr>
              <a:tr h="226074">
                <a:tc>
                  <a:txBody>
                    <a:bodyPr/>
                    <a:lstStyle/>
                    <a:p>
                      <a:r>
                        <a:rPr lang="en-CA" sz="1000" dirty="0"/>
                        <a:t>Total P off-site (kg/</a:t>
                      </a:r>
                      <a:r>
                        <a:rPr lang="en-CA" sz="1000" dirty="0" err="1"/>
                        <a:t>yr</a:t>
                      </a:r>
                      <a:r>
                        <a:rPr lang="en-CA" sz="1000" dirty="0"/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-3,521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9618606"/>
                  </a:ext>
                </a:extLst>
              </a:tr>
              <a:tr h="283262">
                <a:tc>
                  <a:txBody>
                    <a:bodyPr/>
                    <a:lstStyle/>
                    <a:p>
                      <a:r>
                        <a:rPr lang="en-CA" sz="1000" dirty="0"/>
                        <a:t>Carbon (ton/</a:t>
                      </a:r>
                      <a:r>
                        <a:rPr lang="en-CA" sz="1000" dirty="0" err="1"/>
                        <a:t>yr</a:t>
                      </a:r>
                      <a:r>
                        <a:rPr lang="en-CA" sz="1000" dirty="0"/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151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527315"/>
                  </a:ext>
                </a:extLst>
              </a:tr>
              <a:tr h="283262">
                <a:tc>
                  <a:txBody>
                    <a:bodyPr/>
                    <a:lstStyle/>
                    <a:p>
                      <a:r>
                        <a:rPr lang="en-CA" sz="1000" dirty="0"/>
                        <a:t>Flood mitigation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403665"/>
                  </a:ext>
                </a:extLst>
              </a:tr>
              <a:tr h="283262">
                <a:tc>
                  <a:txBody>
                    <a:bodyPr/>
                    <a:lstStyle/>
                    <a:p>
                      <a:r>
                        <a:rPr lang="en-CA" sz="1000" dirty="0"/>
                        <a:t>Soil water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1411932"/>
                  </a:ext>
                </a:extLst>
              </a:tr>
              <a:tr h="226074">
                <a:tc>
                  <a:txBody>
                    <a:bodyPr/>
                    <a:lstStyle/>
                    <a:p>
                      <a:r>
                        <a:rPr lang="en-CA" sz="1050" dirty="0"/>
                        <a:t>…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5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6457140"/>
                  </a:ext>
                </a:extLst>
              </a:tr>
            </a:tbl>
          </a:graphicData>
        </a:graphic>
      </p:graphicFrame>
      <p:graphicFrame>
        <p:nvGraphicFramePr>
          <p:cNvPr id="106" name="Table 105">
            <a:extLst>
              <a:ext uri="{FF2B5EF4-FFF2-40B4-BE49-F238E27FC236}">
                <a16:creationId xmlns:a16="http://schemas.microsoft.com/office/drawing/2014/main" id="{E7A295FD-AB3A-4C2F-9484-23B44988F8D2}"/>
              </a:ext>
            </a:extLst>
          </p:cNvPr>
          <p:cNvGraphicFramePr>
            <a:graphicFrameLocks noGrp="1"/>
          </p:cNvGraphicFramePr>
          <p:nvPr/>
        </p:nvGraphicFramePr>
        <p:xfrm>
          <a:off x="9897758" y="633002"/>
          <a:ext cx="2257298" cy="2535695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758843">
                  <a:extLst>
                    <a:ext uri="{9D8B030D-6E8A-4147-A177-3AD203B41FA5}">
                      <a16:colId xmlns:a16="http://schemas.microsoft.com/office/drawing/2014/main" val="4226717433"/>
                    </a:ext>
                  </a:extLst>
                </a:gridCol>
                <a:gridCol w="559413">
                  <a:extLst>
                    <a:ext uri="{9D8B030D-6E8A-4147-A177-3AD203B41FA5}">
                      <a16:colId xmlns:a16="http://schemas.microsoft.com/office/drawing/2014/main" val="2569481145"/>
                    </a:ext>
                  </a:extLst>
                </a:gridCol>
                <a:gridCol w="473997">
                  <a:extLst>
                    <a:ext uri="{9D8B030D-6E8A-4147-A177-3AD203B41FA5}">
                      <a16:colId xmlns:a16="http://schemas.microsoft.com/office/drawing/2014/main" val="3485704139"/>
                    </a:ext>
                  </a:extLst>
                </a:gridCol>
                <a:gridCol w="465045">
                  <a:extLst>
                    <a:ext uri="{9D8B030D-6E8A-4147-A177-3AD203B41FA5}">
                      <a16:colId xmlns:a16="http://schemas.microsoft.com/office/drawing/2014/main" val="3680190404"/>
                    </a:ext>
                  </a:extLst>
                </a:gridCol>
              </a:tblGrid>
              <a:tr h="301675">
                <a:tc>
                  <a:txBody>
                    <a:bodyPr/>
                    <a:lstStyle/>
                    <a:p>
                      <a:r>
                        <a:rPr lang="en-CA" sz="800" b="1" dirty="0">
                          <a:solidFill>
                            <a:schemeClr val="bg1"/>
                          </a:solidFill>
                        </a:rPr>
                        <a:t>BMP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b="1" dirty="0">
                          <a:solidFill>
                            <a:schemeClr val="bg1"/>
                          </a:solidFill>
                        </a:rPr>
                        <a:t>Count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b="1" dirty="0">
                          <a:solidFill>
                            <a:schemeClr val="bg1"/>
                          </a:solidFill>
                        </a:rPr>
                        <a:t>Area (ha)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b="1" dirty="0">
                          <a:solidFill>
                            <a:schemeClr val="bg1"/>
                          </a:solidFill>
                        </a:rPr>
                        <a:t>Cost</a:t>
                      </a:r>
                    </a:p>
                    <a:p>
                      <a:r>
                        <a:rPr lang="en-CA" sz="800" b="1" dirty="0">
                          <a:solidFill>
                            <a:schemeClr val="bg1"/>
                          </a:solidFill>
                        </a:rPr>
                        <a:t>($/ha)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607"/>
                  </a:ext>
                </a:extLst>
              </a:tr>
              <a:tr h="345210">
                <a:tc>
                  <a:txBody>
                    <a:bodyPr/>
                    <a:lstStyle/>
                    <a:p>
                      <a:r>
                        <a:rPr lang="en-CA" sz="700" dirty="0"/>
                        <a:t>BMP type 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15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132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3,566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527315"/>
                  </a:ext>
                </a:extLst>
              </a:tr>
              <a:tr h="252265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700" dirty="0"/>
                        <a:t>BMP type 3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3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15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8,615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403665"/>
                  </a:ext>
                </a:extLst>
              </a:tr>
              <a:tr h="301675">
                <a:tc>
                  <a:txBody>
                    <a:bodyPr/>
                    <a:lstStyle/>
                    <a:p>
                      <a:r>
                        <a:rPr lang="en-CA" sz="700" dirty="0"/>
                        <a:t>…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6457140"/>
                  </a:ext>
                </a:extLst>
              </a:tr>
              <a:tr h="301675"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9403073"/>
                  </a:ext>
                </a:extLst>
              </a:tr>
              <a:tr h="301675"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1727525"/>
                  </a:ext>
                </a:extLst>
              </a:tr>
              <a:tr h="301675"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0374012"/>
                  </a:ext>
                </a:extLst>
              </a:tr>
              <a:tr h="388100">
                <a:tc>
                  <a:txBody>
                    <a:bodyPr/>
                    <a:lstStyle/>
                    <a:p>
                      <a:pPr algn="ctr"/>
                      <a:r>
                        <a:rPr lang="en-CA" sz="1000" b="1" dirty="0">
                          <a:solidFill>
                            <a:schemeClr val="bg1"/>
                          </a:solidFill>
                        </a:rPr>
                        <a:t>Total cost</a:t>
                      </a:r>
                    </a:p>
                    <a:p>
                      <a:pPr algn="ctr"/>
                      <a:r>
                        <a:rPr lang="en-CA" sz="1000" b="1" dirty="0">
                          <a:solidFill>
                            <a:schemeClr val="bg1"/>
                          </a:solidFill>
                        </a:rPr>
                        <a:t>($/</a:t>
                      </a:r>
                      <a:r>
                        <a:rPr lang="en-CA" sz="1000" b="1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1000" b="1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CA" sz="1200" b="1" dirty="0">
                          <a:solidFill>
                            <a:schemeClr val="bg1"/>
                          </a:solidFill>
                        </a:rPr>
                        <a:t>23,546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CA" sz="7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sz="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050421"/>
                  </a:ext>
                </a:extLst>
              </a:tr>
            </a:tbl>
          </a:graphicData>
        </a:graphic>
      </p:graphicFrame>
      <p:sp>
        <p:nvSpPr>
          <p:cNvPr id="16" name="Flowchart: Extract 15">
            <a:extLst>
              <a:ext uri="{FF2B5EF4-FFF2-40B4-BE49-F238E27FC236}">
                <a16:creationId xmlns:a16="http://schemas.microsoft.com/office/drawing/2014/main" id="{9337D849-34B8-4B17-95F2-D16AAD3E4D24}"/>
              </a:ext>
            </a:extLst>
          </p:cNvPr>
          <p:cNvSpPr/>
          <p:nvPr/>
        </p:nvSpPr>
        <p:spPr>
          <a:xfrm rot="5400000">
            <a:off x="2028313" y="3190366"/>
            <a:ext cx="223026" cy="98385"/>
          </a:xfrm>
          <a:prstGeom prst="flowChartExtra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686D646-B06A-4212-B79B-753EDF1FBD4D}"/>
              </a:ext>
            </a:extLst>
          </p:cNvPr>
          <p:cNvSpPr/>
          <p:nvPr/>
        </p:nvSpPr>
        <p:spPr>
          <a:xfrm>
            <a:off x="9407084" y="3799725"/>
            <a:ext cx="238478" cy="6984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+</a:t>
            </a:r>
          </a:p>
          <a:p>
            <a:pPr algn="ctr"/>
            <a:endParaRPr lang="en-CA" dirty="0"/>
          </a:p>
          <a:p>
            <a:pPr algn="ctr"/>
            <a:r>
              <a:rPr lang="en-CA" dirty="0">
                <a:sym typeface="Symbol" panose="05050102010706020507" pitchFamily="18" charset="2"/>
              </a:rPr>
              <a:t></a:t>
            </a:r>
            <a:endParaRPr lang="en-CA" dirty="0"/>
          </a:p>
        </p:txBody>
      </p:sp>
      <p:pic>
        <p:nvPicPr>
          <p:cNvPr id="23" name="Graphic 22" descr="World">
            <a:extLst>
              <a:ext uri="{FF2B5EF4-FFF2-40B4-BE49-F238E27FC236}">
                <a16:creationId xmlns:a16="http://schemas.microsoft.com/office/drawing/2014/main" id="{9507020A-1811-4735-A2F3-4B68E21537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69582" y="4552351"/>
            <a:ext cx="318011" cy="30074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E960B1AA-4CBA-42F0-8B56-8DFF6D655D9D}"/>
              </a:ext>
            </a:extLst>
          </p:cNvPr>
          <p:cNvGrpSpPr/>
          <p:nvPr/>
        </p:nvGrpSpPr>
        <p:grpSpPr>
          <a:xfrm>
            <a:off x="3572343" y="1095315"/>
            <a:ext cx="3437456" cy="3489079"/>
            <a:chOff x="3269673" y="1219200"/>
            <a:chExt cx="3437456" cy="3489079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7FA3ECCB-EAD4-4CEC-9AA3-23E6992DCE8D}"/>
                </a:ext>
              </a:extLst>
            </p:cNvPr>
            <p:cNvSpPr/>
            <p:nvPr/>
          </p:nvSpPr>
          <p:spPr>
            <a:xfrm>
              <a:off x="3269673" y="1219200"/>
              <a:ext cx="3437456" cy="3489079"/>
            </a:xfrm>
            <a:custGeom>
              <a:avLst/>
              <a:gdLst>
                <a:gd name="connsiteX0" fmla="*/ 2118266 w 3643907"/>
                <a:gd name="connsiteY0" fmla="*/ 87427 h 4033235"/>
                <a:gd name="connsiteX1" fmla="*/ 1691546 w 3643907"/>
                <a:gd name="connsiteY1" fmla="*/ 122261 h 4033235"/>
                <a:gd name="connsiteX2" fmla="*/ 1447706 w 3643907"/>
                <a:gd name="connsiteY2" fmla="*/ 200638 h 4033235"/>
                <a:gd name="connsiteX3" fmla="*/ 1108071 w 3643907"/>
                <a:gd name="connsiteY3" fmla="*/ 305141 h 4033235"/>
                <a:gd name="connsiteX4" fmla="*/ 925191 w 3643907"/>
                <a:gd name="connsiteY4" fmla="*/ 575107 h 4033235"/>
                <a:gd name="connsiteX5" fmla="*/ 925191 w 3643907"/>
                <a:gd name="connsiteY5" fmla="*/ 879907 h 4033235"/>
                <a:gd name="connsiteX6" fmla="*/ 881648 w 3643907"/>
                <a:gd name="connsiteY6" fmla="*/ 1263084 h 4033235"/>
                <a:gd name="connsiteX7" fmla="*/ 794563 w 3643907"/>
                <a:gd name="connsiteY7" fmla="*/ 1332752 h 4033235"/>
                <a:gd name="connsiteX8" fmla="*/ 585557 w 3643907"/>
                <a:gd name="connsiteY8" fmla="*/ 1393712 h 4033235"/>
                <a:gd name="connsiteX9" fmla="*/ 454928 w 3643907"/>
                <a:gd name="connsiteY9" fmla="*/ 1524341 h 4033235"/>
                <a:gd name="connsiteX10" fmla="*/ 385260 w 3643907"/>
                <a:gd name="connsiteY10" fmla="*/ 1715930 h 4033235"/>
                <a:gd name="connsiteX11" fmla="*/ 428803 w 3643907"/>
                <a:gd name="connsiteY11" fmla="*/ 2064272 h 4033235"/>
                <a:gd name="connsiteX12" fmla="*/ 515888 w 3643907"/>
                <a:gd name="connsiteY12" fmla="*/ 2203610 h 4033235"/>
                <a:gd name="connsiteX13" fmla="*/ 838106 w 3643907"/>
                <a:gd name="connsiteY13" fmla="*/ 2395198 h 4033235"/>
                <a:gd name="connsiteX14" fmla="*/ 1020986 w 3643907"/>
                <a:gd name="connsiteY14" fmla="*/ 2560661 h 4033235"/>
                <a:gd name="connsiteX15" fmla="*/ 1055820 w 3643907"/>
                <a:gd name="connsiteY15" fmla="*/ 2708707 h 4033235"/>
                <a:gd name="connsiteX16" fmla="*/ 1038403 w 3643907"/>
                <a:gd name="connsiteY16" fmla="*/ 2865461 h 4033235"/>
                <a:gd name="connsiteX17" fmla="*/ 751020 w 3643907"/>
                <a:gd name="connsiteY17" fmla="*/ 3118010 h 4033235"/>
                <a:gd name="connsiteX18" fmla="*/ 454928 w 3643907"/>
                <a:gd name="connsiteY18" fmla="*/ 3318307 h 4033235"/>
                <a:gd name="connsiteX19" fmla="*/ 176254 w 3643907"/>
                <a:gd name="connsiteY19" fmla="*/ 3466352 h 4033235"/>
                <a:gd name="connsiteX20" fmla="*/ 89168 w 3643907"/>
                <a:gd name="connsiteY20" fmla="*/ 3596981 h 4033235"/>
                <a:gd name="connsiteX21" fmla="*/ 36917 w 3643907"/>
                <a:gd name="connsiteY21" fmla="*/ 3823404 h 4033235"/>
                <a:gd name="connsiteX22" fmla="*/ 97877 w 3643907"/>
                <a:gd name="connsiteY22" fmla="*/ 3971450 h 4033235"/>
                <a:gd name="connsiteX23" fmla="*/ 1099363 w 3643907"/>
                <a:gd name="connsiteY23" fmla="*/ 4032410 h 4033235"/>
                <a:gd name="connsiteX24" fmla="*/ 1648003 w 3643907"/>
                <a:gd name="connsiteY24" fmla="*/ 3997575 h 4033235"/>
                <a:gd name="connsiteX25" fmla="*/ 2248894 w 3643907"/>
                <a:gd name="connsiteY25" fmla="*/ 3875655 h 4033235"/>
                <a:gd name="connsiteX26" fmla="*/ 2562403 w 3643907"/>
                <a:gd name="connsiteY26" fmla="*/ 3605690 h 4033235"/>
                <a:gd name="connsiteX27" fmla="*/ 3137168 w 3643907"/>
                <a:gd name="connsiteY27" fmla="*/ 3248638 h 4033235"/>
                <a:gd name="connsiteX28" fmla="*/ 3407134 w 3643907"/>
                <a:gd name="connsiteY28" fmla="*/ 2734832 h 4033235"/>
                <a:gd name="connsiteX29" fmla="*/ 3642266 w 3643907"/>
                <a:gd name="connsiteY29" fmla="*/ 2116524 h 4033235"/>
                <a:gd name="connsiteX30" fmla="*/ 3502928 w 3643907"/>
                <a:gd name="connsiteY30" fmla="*/ 1637552 h 4033235"/>
                <a:gd name="connsiteX31" fmla="*/ 3337466 w 3643907"/>
                <a:gd name="connsiteY31" fmla="*/ 1210832 h 4033235"/>
                <a:gd name="connsiteX32" fmla="*/ 3598723 w 3643907"/>
                <a:gd name="connsiteY32" fmla="*/ 827655 h 4033235"/>
                <a:gd name="connsiteX33" fmla="*/ 3520346 w 3643907"/>
                <a:gd name="connsiteY33" fmla="*/ 322558 h 4033235"/>
                <a:gd name="connsiteX34" fmla="*/ 3172003 w 3643907"/>
                <a:gd name="connsiteY34" fmla="*/ 87427 h 4033235"/>
                <a:gd name="connsiteX35" fmla="*/ 2423066 w 3643907"/>
                <a:gd name="connsiteY35" fmla="*/ 341 h 4033235"/>
                <a:gd name="connsiteX36" fmla="*/ 2118266 w 3643907"/>
                <a:gd name="connsiteY36" fmla="*/ 87427 h 4033235"/>
                <a:gd name="connsiteX0" fmla="*/ 2093566 w 3619207"/>
                <a:gd name="connsiteY0" fmla="*/ 87427 h 4054379"/>
                <a:gd name="connsiteX1" fmla="*/ 1666846 w 3619207"/>
                <a:gd name="connsiteY1" fmla="*/ 122261 h 4054379"/>
                <a:gd name="connsiteX2" fmla="*/ 1423006 w 3619207"/>
                <a:gd name="connsiteY2" fmla="*/ 200638 h 4054379"/>
                <a:gd name="connsiteX3" fmla="*/ 1083371 w 3619207"/>
                <a:gd name="connsiteY3" fmla="*/ 305141 h 4054379"/>
                <a:gd name="connsiteX4" fmla="*/ 900491 w 3619207"/>
                <a:gd name="connsiteY4" fmla="*/ 575107 h 4054379"/>
                <a:gd name="connsiteX5" fmla="*/ 900491 w 3619207"/>
                <a:gd name="connsiteY5" fmla="*/ 879907 h 4054379"/>
                <a:gd name="connsiteX6" fmla="*/ 856948 w 3619207"/>
                <a:gd name="connsiteY6" fmla="*/ 1263084 h 4054379"/>
                <a:gd name="connsiteX7" fmla="*/ 769863 w 3619207"/>
                <a:gd name="connsiteY7" fmla="*/ 1332752 h 4054379"/>
                <a:gd name="connsiteX8" fmla="*/ 560857 w 3619207"/>
                <a:gd name="connsiteY8" fmla="*/ 1393712 h 4054379"/>
                <a:gd name="connsiteX9" fmla="*/ 430228 w 3619207"/>
                <a:gd name="connsiteY9" fmla="*/ 1524341 h 4054379"/>
                <a:gd name="connsiteX10" fmla="*/ 360560 w 3619207"/>
                <a:gd name="connsiteY10" fmla="*/ 1715930 h 4054379"/>
                <a:gd name="connsiteX11" fmla="*/ 404103 w 3619207"/>
                <a:gd name="connsiteY11" fmla="*/ 2064272 h 4054379"/>
                <a:gd name="connsiteX12" fmla="*/ 491188 w 3619207"/>
                <a:gd name="connsiteY12" fmla="*/ 2203610 h 4054379"/>
                <a:gd name="connsiteX13" fmla="*/ 813406 w 3619207"/>
                <a:gd name="connsiteY13" fmla="*/ 2395198 h 4054379"/>
                <a:gd name="connsiteX14" fmla="*/ 996286 w 3619207"/>
                <a:gd name="connsiteY14" fmla="*/ 2560661 h 4054379"/>
                <a:gd name="connsiteX15" fmla="*/ 1031120 w 3619207"/>
                <a:gd name="connsiteY15" fmla="*/ 2708707 h 4054379"/>
                <a:gd name="connsiteX16" fmla="*/ 1013703 w 3619207"/>
                <a:gd name="connsiteY16" fmla="*/ 2865461 h 4054379"/>
                <a:gd name="connsiteX17" fmla="*/ 726320 w 3619207"/>
                <a:gd name="connsiteY17" fmla="*/ 3118010 h 4054379"/>
                <a:gd name="connsiteX18" fmla="*/ 430228 w 3619207"/>
                <a:gd name="connsiteY18" fmla="*/ 3318307 h 4054379"/>
                <a:gd name="connsiteX19" fmla="*/ 151554 w 3619207"/>
                <a:gd name="connsiteY19" fmla="*/ 3466352 h 4054379"/>
                <a:gd name="connsiteX20" fmla="*/ 64468 w 3619207"/>
                <a:gd name="connsiteY20" fmla="*/ 3596981 h 4054379"/>
                <a:gd name="connsiteX21" fmla="*/ 12217 w 3619207"/>
                <a:gd name="connsiteY21" fmla="*/ 3823404 h 4054379"/>
                <a:gd name="connsiteX22" fmla="*/ 114751 w 3619207"/>
                <a:gd name="connsiteY22" fmla="*/ 4039081 h 4054379"/>
                <a:gd name="connsiteX23" fmla="*/ 1074663 w 3619207"/>
                <a:gd name="connsiteY23" fmla="*/ 4032410 h 4054379"/>
                <a:gd name="connsiteX24" fmla="*/ 1623303 w 3619207"/>
                <a:gd name="connsiteY24" fmla="*/ 3997575 h 4054379"/>
                <a:gd name="connsiteX25" fmla="*/ 2224194 w 3619207"/>
                <a:gd name="connsiteY25" fmla="*/ 3875655 h 4054379"/>
                <a:gd name="connsiteX26" fmla="*/ 2537703 w 3619207"/>
                <a:gd name="connsiteY26" fmla="*/ 3605690 h 4054379"/>
                <a:gd name="connsiteX27" fmla="*/ 3112468 w 3619207"/>
                <a:gd name="connsiteY27" fmla="*/ 3248638 h 4054379"/>
                <a:gd name="connsiteX28" fmla="*/ 3382434 w 3619207"/>
                <a:gd name="connsiteY28" fmla="*/ 2734832 h 4054379"/>
                <a:gd name="connsiteX29" fmla="*/ 3617566 w 3619207"/>
                <a:gd name="connsiteY29" fmla="*/ 2116524 h 4054379"/>
                <a:gd name="connsiteX30" fmla="*/ 3478228 w 3619207"/>
                <a:gd name="connsiteY30" fmla="*/ 1637552 h 4054379"/>
                <a:gd name="connsiteX31" fmla="*/ 3312766 w 3619207"/>
                <a:gd name="connsiteY31" fmla="*/ 1210832 h 4054379"/>
                <a:gd name="connsiteX32" fmla="*/ 3574023 w 3619207"/>
                <a:gd name="connsiteY32" fmla="*/ 827655 h 4054379"/>
                <a:gd name="connsiteX33" fmla="*/ 3495646 w 3619207"/>
                <a:gd name="connsiteY33" fmla="*/ 322558 h 4054379"/>
                <a:gd name="connsiteX34" fmla="*/ 3147303 w 3619207"/>
                <a:gd name="connsiteY34" fmla="*/ 87427 h 4054379"/>
                <a:gd name="connsiteX35" fmla="*/ 2398366 w 3619207"/>
                <a:gd name="connsiteY35" fmla="*/ 341 h 4054379"/>
                <a:gd name="connsiteX36" fmla="*/ 2093566 w 3619207"/>
                <a:gd name="connsiteY36" fmla="*/ 87427 h 4054379"/>
                <a:gd name="connsiteX0" fmla="*/ 2093566 w 3618850"/>
                <a:gd name="connsiteY0" fmla="*/ 87427 h 4054379"/>
                <a:gd name="connsiteX1" fmla="*/ 1666846 w 3618850"/>
                <a:gd name="connsiteY1" fmla="*/ 122261 h 4054379"/>
                <a:gd name="connsiteX2" fmla="*/ 1423006 w 3618850"/>
                <a:gd name="connsiteY2" fmla="*/ 200638 h 4054379"/>
                <a:gd name="connsiteX3" fmla="*/ 1083371 w 3618850"/>
                <a:gd name="connsiteY3" fmla="*/ 305141 h 4054379"/>
                <a:gd name="connsiteX4" fmla="*/ 900491 w 3618850"/>
                <a:gd name="connsiteY4" fmla="*/ 575107 h 4054379"/>
                <a:gd name="connsiteX5" fmla="*/ 900491 w 3618850"/>
                <a:gd name="connsiteY5" fmla="*/ 879907 h 4054379"/>
                <a:gd name="connsiteX6" fmla="*/ 856948 w 3618850"/>
                <a:gd name="connsiteY6" fmla="*/ 1263084 h 4054379"/>
                <a:gd name="connsiteX7" fmla="*/ 769863 w 3618850"/>
                <a:gd name="connsiteY7" fmla="*/ 1332752 h 4054379"/>
                <a:gd name="connsiteX8" fmla="*/ 560857 w 3618850"/>
                <a:gd name="connsiteY8" fmla="*/ 1393712 h 4054379"/>
                <a:gd name="connsiteX9" fmla="*/ 430228 w 3618850"/>
                <a:gd name="connsiteY9" fmla="*/ 1524341 h 4054379"/>
                <a:gd name="connsiteX10" fmla="*/ 360560 w 3618850"/>
                <a:gd name="connsiteY10" fmla="*/ 1715930 h 4054379"/>
                <a:gd name="connsiteX11" fmla="*/ 404103 w 3618850"/>
                <a:gd name="connsiteY11" fmla="*/ 2064272 h 4054379"/>
                <a:gd name="connsiteX12" fmla="*/ 491188 w 3618850"/>
                <a:gd name="connsiteY12" fmla="*/ 2203610 h 4054379"/>
                <a:gd name="connsiteX13" fmla="*/ 813406 w 3618850"/>
                <a:gd name="connsiteY13" fmla="*/ 2395198 h 4054379"/>
                <a:gd name="connsiteX14" fmla="*/ 996286 w 3618850"/>
                <a:gd name="connsiteY14" fmla="*/ 2560661 h 4054379"/>
                <a:gd name="connsiteX15" fmla="*/ 1031120 w 3618850"/>
                <a:gd name="connsiteY15" fmla="*/ 2708707 h 4054379"/>
                <a:gd name="connsiteX16" fmla="*/ 1013703 w 3618850"/>
                <a:gd name="connsiteY16" fmla="*/ 2865461 h 4054379"/>
                <a:gd name="connsiteX17" fmla="*/ 726320 w 3618850"/>
                <a:gd name="connsiteY17" fmla="*/ 3118010 h 4054379"/>
                <a:gd name="connsiteX18" fmla="*/ 430228 w 3618850"/>
                <a:gd name="connsiteY18" fmla="*/ 3318307 h 4054379"/>
                <a:gd name="connsiteX19" fmla="*/ 151554 w 3618850"/>
                <a:gd name="connsiteY19" fmla="*/ 3466352 h 4054379"/>
                <a:gd name="connsiteX20" fmla="*/ 64468 w 3618850"/>
                <a:gd name="connsiteY20" fmla="*/ 3596981 h 4054379"/>
                <a:gd name="connsiteX21" fmla="*/ 12217 w 3618850"/>
                <a:gd name="connsiteY21" fmla="*/ 3823404 h 4054379"/>
                <a:gd name="connsiteX22" fmla="*/ 114751 w 3618850"/>
                <a:gd name="connsiteY22" fmla="*/ 4039081 h 4054379"/>
                <a:gd name="connsiteX23" fmla="*/ 1074663 w 3618850"/>
                <a:gd name="connsiteY23" fmla="*/ 4032410 h 4054379"/>
                <a:gd name="connsiteX24" fmla="*/ 1623303 w 3618850"/>
                <a:gd name="connsiteY24" fmla="*/ 3997575 h 4054379"/>
                <a:gd name="connsiteX25" fmla="*/ 2224194 w 3618850"/>
                <a:gd name="connsiteY25" fmla="*/ 3875655 h 4054379"/>
                <a:gd name="connsiteX26" fmla="*/ 2537703 w 3618850"/>
                <a:gd name="connsiteY26" fmla="*/ 3605690 h 4054379"/>
                <a:gd name="connsiteX27" fmla="*/ 3112468 w 3618850"/>
                <a:gd name="connsiteY27" fmla="*/ 3248638 h 4054379"/>
                <a:gd name="connsiteX28" fmla="*/ 3382434 w 3618850"/>
                <a:gd name="connsiteY28" fmla="*/ 2734832 h 4054379"/>
                <a:gd name="connsiteX29" fmla="*/ 3617566 w 3618850"/>
                <a:gd name="connsiteY29" fmla="*/ 2116524 h 4054379"/>
                <a:gd name="connsiteX30" fmla="*/ 3478228 w 3618850"/>
                <a:gd name="connsiteY30" fmla="*/ 1637552 h 4054379"/>
                <a:gd name="connsiteX31" fmla="*/ 3512323 w 3618850"/>
                <a:gd name="connsiteY31" fmla="*/ 1219287 h 4054379"/>
                <a:gd name="connsiteX32" fmla="*/ 3574023 w 3618850"/>
                <a:gd name="connsiteY32" fmla="*/ 827655 h 4054379"/>
                <a:gd name="connsiteX33" fmla="*/ 3495646 w 3618850"/>
                <a:gd name="connsiteY33" fmla="*/ 322558 h 4054379"/>
                <a:gd name="connsiteX34" fmla="*/ 3147303 w 3618850"/>
                <a:gd name="connsiteY34" fmla="*/ 87427 h 4054379"/>
                <a:gd name="connsiteX35" fmla="*/ 2398366 w 3618850"/>
                <a:gd name="connsiteY35" fmla="*/ 341 h 4054379"/>
                <a:gd name="connsiteX36" fmla="*/ 2093566 w 3618850"/>
                <a:gd name="connsiteY36" fmla="*/ 87427 h 4054379"/>
                <a:gd name="connsiteX0" fmla="*/ 2093566 w 3715411"/>
                <a:gd name="connsiteY0" fmla="*/ 87427 h 4054379"/>
                <a:gd name="connsiteX1" fmla="*/ 1666846 w 3715411"/>
                <a:gd name="connsiteY1" fmla="*/ 122261 h 4054379"/>
                <a:gd name="connsiteX2" fmla="*/ 1423006 w 3715411"/>
                <a:gd name="connsiteY2" fmla="*/ 200638 h 4054379"/>
                <a:gd name="connsiteX3" fmla="*/ 1083371 w 3715411"/>
                <a:gd name="connsiteY3" fmla="*/ 305141 h 4054379"/>
                <a:gd name="connsiteX4" fmla="*/ 900491 w 3715411"/>
                <a:gd name="connsiteY4" fmla="*/ 575107 h 4054379"/>
                <a:gd name="connsiteX5" fmla="*/ 900491 w 3715411"/>
                <a:gd name="connsiteY5" fmla="*/ 879907 h 4054379"/>
                <a:gd name="connsiteX6" fmla="*/ 856948 w 3715411"/>
                <a:gd name="connsiteY6" fmla="*/ 1263084 h 4054379"/>
                <a:gd name="connsiteX7" fmla="*/ 769863 w 3715411"/>
                <a:gd name="connsiteY7" fmla="*/ 1332752 h 4054379"/>
                <a:gd name="connsiteX8" fmla="*/ 560857 w 3715411"/>
                <a:gd name="connsiteY8" fmla="*/ 1393712 h 4054379"/>
                <a:gd name="connsiteX9" fmla="*/ 430228 w 3715411"/>
                <a:gd name="connsiteY9" fmla="*/ 1524341 h 4054379"/>
                <a:gd name="connsiteX10" fmla="*/ 360560 w 3715411"/>
                <a:gd name="connsiteY10" fmla="*/ 1715930 h 4054379"/>
                <a:gd name="connsiteX11" fmla="*/ 404103 w 3715411"/>
                <a:gd name="connsiteY11" fmla="*/ 2064272 h 4054379"/>
                <a:gd name="connsiteX12" fmla="*/ 491188 w 3715411"/>
                <a:gd name="connsiteY12" fmla="*/ 2203610 h 4054379"/>
                <a:gd name="connsiteX13" fmla="*/ 813406 w 3715411"/>
                <a:gd name="connsiteY13" fmla="*/ 2395198 h 4054379"/>
                <a:gd name="connsiteX14" fmla="*/ 996286 w 3715411"/>
                <a:gd name="connsiteY14" fmla="*/ 2560661 h 4054379"/>
                <a:gd name="connsiteX15" fmla="*/ 1031120 w 3715411"/>
                <a:gd name="connsiteY15" fmla="*/ 2708707 h 4054379"/>
                <a:gd name="connsiteX16" fmla="*/ 1013703 w 3715411"/>
                <a:gd name="connsiteY16" fmla="*/ 2865461 h 4054379"/>
                <a:gd name="connsiteX17" fmla="*/ 726320 w 3715411"/>
                <a:gd name="connsiteY17" fmla="*/ 3118010 h 4054379"/>
                <a:gd name="connsiteX18" fmla="*/ 430228 w 3715411"/>
                <a:gd name="connsiteY18" fmla="*/ 3318307 h 4054379"/>
                <a:gd name="connsiteX19" fmla="*/ 151554 w 3715411"/>
                <a:gd name="connsiteY19" fmla="*/ 3466352 h 4054379"/>
                <a:gd name="connsiteX20" fmla="*/ 64468 w 3715411"/>
                <a:gd name="connsiteY20" fmla="*/ 3596981 h 4054379"/>
                <a:gd name="connsiteX21" fmla="*/ 12217 w 3715411"/>
                <a:gd name="connsiteY21" fmla="*/ 3823404 h 4054379"/>
                <a:gd name="connsiteX22" fmla="*/ 114751 w 3715411"/>
                <a:gd name="connsiteY22" fmla="*/ 4039081 h 4054379"/>
                <a:gd name="connsiteX23" fmla="*/ 1074663 w 3715411"/>
                <a:gd name="connsiteY23" fmla="*/ 4032410 h 4054379"/>
                <a:gd name="connsiteX24" fmla="*/ 1623303 w 3715411"/>
                <a:gd name="connsiteY24" fmla="*/ 3997575 h 4054379"/>
                <a:gd name="connsiteX25" fmla="*/ 2224194 w 3715411"/>
                <a:gd name="connsiteY25" fmla="*/ 3875655 h 4054379"/>
                <a:gd name="connsiteX26" fmla="*/ 2537703 w 3715411"/>
                <a:gd name="connsiteY26" fmla="*/ 3605690 h 4054379"/>
                <a:gd name="connsiteX27" fmla="*/ 3112468 w 3715411"/>
                <a:gd name="connsiteY27" fmla="*/ 3248638 h 4054379"/>
                <a:gd name="connsiteX28" fmla="*/ 3382434 w 3715411"/>
                <a:gd name="connsiteY28" fmla="*/ 2734832 h 4054379"/>
                <a:gd name="connsiteX29" fmla="*/ 3617566 w 3715411"/>
                <a:gd name="connsiteY29" fmla="*/ 2116524 h 4054379"/>
                <a:gd name="connsiteX30" fmla="*/ 3478228 w 3715411"/>
                <a:gd name="connsiteY30" fmla="*/ 1637552 h 4054379"/>
                <a:gd name="connsiteX31" fmla="*/ 3512323 w 3715411"/>
                <a:gd name="connsiteY31" fmla="*/ 1219287 h 4054379"/>
                <a:gd name="connsiteX32" fmla="*/ 3715377 w 3715411"/>
                <a:gd name="connsiteY32" fmla="*/ 785386 h 4054379"/>
                <a:gd name="connsiteX33" fmla="*/ 3495646 w 3715411"/>
                <a:gd name="connsiteY33" fmla="*/ 322558 h 4054379"/>
                <a:gd name="connsiteX34" fmla="*/ 3147303 w 3715411"/>
                <a:gd name="connsiteY34" fmla="*/ 87427 h 4054379"/>
                <a:gd name="connsiteX35" fmla="*/ 2398366 w 3715411"/>
                <a:gd name="connsiteY35" fmla="*/ 341 h 4054379"/>
                <a:gd name="connsiteX36" fmla="*/ 2093566 w 3715411"/>
                <a:gd name="connsiteY36" fmla="*/ 87427 h 4054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3715411" h="4054379">
                  <a:moveTo>
                    <a:pt x="2093566" y="87427"/>
                  </a:moveTo>
                  <a:cubicBezTo>
                    <a:pt x="1971646" y="107747"/>
                    <a:pt x="1778606" y="103393"/>
                    <a:pt x="1666846" y="122261"/>
                  </a:cubicBezTo>
                  <a:cubicBezTo>
                    <a:pt x="1555086" y="141129"/>
                    <a:pt x="1423006" y="200638"/>
                    <a:pt x="1423006" y="200638"/>
                  </a:cubicBezTo>
                  <a:cubicBezTo>
                    <a:pt x="1325760" y="231118"/>
                    <a:pt x="1170457" y="242729"/>
                    <a:pt x="1083371" y="305141"/>
                  </a:cubicBezTo>
                  <a:cubicBezTo>
                    <a:pt x="996285" y="367553"/>
                    <a:pt x="930971" y="479313"/>
                    <a:pt x="900491" y="575107"/>
                  </a:cubicBezTo>
                  <a:cubicBezTo>
                    <a:pt x="870011" y="670901"/>
                    <a:pt x="907748" y="765244"/>
                    <a:pt x="900491" y="879907"/>
                  </a:cubicBezTo>
                  <a:cubicBezTo>
                    <a:pt x="893234" y="994570"/>
                    <a:pt x="878719" y="1187610"/>
                    <a:pt x="856948" y="1263084"/>
                  </a:cubicBezTo>
                  <a:cubicBezTo>
                    <a:pt x="835177" y="1338558"/>
                    <a:pt x="819211" y="1310981"/>
                    <a:pt x="769863" y="1332752"/>
                  </a:cubicBezTo>
                  <a:cubicBezTo>
                    <a:pt x="720515" y="1354523"/>
                    <a:pt x="617463" y="1361781"/>
                    <a:pt x="560857" y="1393712"/>
                  </a:cubicBezTo>
                  <a:cubicBezTo>
                    <a:pt x="504251" y="1425643"/>
                    <a:pt x="463611" y="1470638"/>
                    <a:pt x="430228" y="1524341"/>
                  </a:cubicBezTo>
                  <a:cubicBezTo>
                    <a:pt x="396845" y="1578044"/>
                    <a:pt x="364914" y="1625942"/>
                    <a:pt x="360560" y="1715930"/>
                  </a:cubicBezTo>
                  <a:cubicBezTo>
                    <a:pt x="356206" y="1805919"/>
                    <a:pt x="382332" y="1982992"/>
                    <a:pt x="404103" y="2064272"/>
                  </a:cubicBezTo>
                  <a:cubicBezTo>
                    <a:pt x="425874" y="2145552"/>
                    <a:pt x="422971" y="2148456"/>
                    <a:pt x="491188" y="2203610"/>
                  </a:cubicBezTo>
                  <a:cubicBezTo>
                    <a:pt x="559405" y="2258764"/>
                    <a:pt x="729223" y="2335690"/>
                    <a:pt x="813406" y="2395198"/>
                  </a:cubicBezTo>
                  <a:cubicBezTo>
                    <a:pt x="897589" y="2454706"/>
                    <a:pt x="960000" y="2508410"/>
                    <a:pt x="996286" y="2560661"/>
                  </a:cubicBezTo>
                  <a:cubicBezTo>
                    <a:pt x="1032572" y="2612912"/>
                    <a:pt x="1028217" y="2657907"/>
                    <a:pt x="1031120" y="2708707"/>
                  </a:cubicBezTo>
                  <a:cubicBezTo>
                    <a:pt x="1034023" y="2759507"/>
                    <a:pt x="1064503" y="2797244"/>
                    <a:pt x="1013703" y="2865461"/>
                  </a:cubicBezTo>
                  <a:cubicBezTo>
                    <a:pt x="962903" y="2933678"/>
                    <a:pt x="823566" y="3042536"/>
                    <a:pt x="726320" y="3118010"/>
                  </a:cubicBezTo>
                  <a:cubicBezTo>
                    <a:pt x="629074" y="3193484"/>
                    <a:pt x="526022" y="3260250"/>
                    <a:pt x="430228" y="3318307"/>
                  </a:cubicBezTo>
                  <a:cubicBezTo>
                    <a:pt x="334434" y="3376364"/>
                    <a:pt x="212514" y="3419906"/>
                    <a:pt x="151554" y="3466352"/>
                  </a:cubicBezTo>
                  <a:cubicBezTo>
                    <a:pt x="90594" y="3512798"/>
                    <a:pt x="87691" y="3537472"/>
                    <a:pt x="64468" y="3596981"/>
                  </a:cubicBezTo>
                  <a:cubicBezTo>
                    <a:pt x="41245" y="3656490"/>
                    <a:pt x="3837" y="3749721"/>
                    <a:pt x="12217" y="3823404"/>
                  </a:cubicBezTo>
                  <a:cubicBezTo>
                    <a:pt x="20597" y="3897087"/>
                    <a:pt x="-62323" y="4004247"/>
                    <a:pt x="114751" y="4039081"/>
                  </a:cubicBezTo>
                  <a:cubicBezTo>
                    <a:pt x="291825" y="4073915"/>
                    <a:pt x="823238" y="4039328"/>
                    <a:pt x="1074663" y="4032410"/>
                  </a:cubicBezTo>
                  <a:cubicBezTo>
                    <a:pt x="1326088" y="4025492"/>
                    <a:pt x="1431715" y="4023701"/>
                    <a:pt x="1623303" y="3997575"/>
                  </a:cubicBezTo>
                  <a:cubicBezTo>
                    <a:pt x="1814891" y="3971449"/>
                    <a:pt x="2071794" y="3940969"/>
                    <a:pt x="2224194" y="3875655"/>
                  </a:cubicBezTo>
                  <a:cubicBezTo>
                    <a:pt x="2376594" y="3810341"/>
                    <a:pt x="2389657" y="3710193"/>
                    <a:pt x="2537703" y="3605690"/>
                  </a:cubicBezTo>
                  <a:cubicBezTo>
                    <a:pt x="2685749" y="3501187"/>
                    <a:pt x="2971679" y="3393781"/>
                    <a:pt x="3112468" y="3248638"/>
                  </a:cubicBezTo>
                  <a:cubicBezTo>
                    <a:pt x="3253257" y="3103495"/>
                    <a:pt x="3298251" y="2923518"/>
                    <a:pt x="3382434" y="2734832"/>
                  </a:cubicBezTo>
                  <a:cubicBezTo>
                    <a:pt x="3466617" y="2546146"/>
                    <a:pt x="3601600" y="2299404"/>
                    <a:pt x="3617566" y="2116524"/>
                  </a:cubicBezTo>
                  <a:cubicBezTo>
                    <a:pt x="3633532" y="1933644"/>
                    <a:pt x="3495769" y="1787092"/>
                    <a:pt x="3478228" y="1637552"/>
                  </a:cubicBezTo>
                  <a:cubicBezTo>
                    <a:pt x="3460688" y="1488013"/>
                    <a:pt x="3472798" y="1361315"/>
                    <a:pt x="3512323" y="1219287"/>
                  </a:cubicBezTo>
                  <a:cubicBezTo>
                    <a:pt x="3551848" y="1077259"/>
                    <a:pt x="3718156" y="934841"/>
                    <a:pt x="3715377" y="785386"/>
                  </a:cubicBezTo>
                  <a:cubicBezTo>
                    <a:pt x="3712598" y="635931"/>
                    <a:pt x="3590325" y="438885"/>
                    <a:pt x="3495646" y="322558"/>
                  </a:cubicBezTo>
                  <a:cubicBezTo>
                    <a:pt x="3400967" y="206231"/>
                    <a:pt x="3330183" y="141130"/>
                    <a:pt x="3147303" y="87427"/>
                  </a:cubicBezTo>
                  <a:cubicBezTo>
                    <a:pt x="2964423" y="33724"/>
                    <a:pt x="2571086" y="-4013"/>
                    <a:pt x="2398366" y="341"/>
                  </a:cubicBezTo>
                  <a:cubicBezTo>
                    <a:pt x="2225646" y="4695"/>
                    <a:pt x="2215486" y="67107"/>
                    <a:pt x="2093566" y="87427"/>
                  </a:cubicBezTo>
                  <a:close/>
                </a:path>
              </a:pathLst>
            </a:cu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3C2930C-9841-4384-A6F7-1099148C4B61}"/>
                </a:ext>
              </a:extLst>
            </p:cNvPr>
            <p:cNvSpPr/>
            <p:nvPr/>
          </p:nvSpPr>
          <p:spPr>
            <a:xfrm>
              <a:off x="3625609" y="1388317"/>
              <a:ext cx="2470662" cy="3062792"/>
            </a:xfrm>
            <a:custGeom>
              <a:avLst/>
              <a:gdLst>
                <a:gd name="connsiteX0" fmla="*/ 0 w 2796880"/>
                <a:gd name="connsiteY0" fmla="*/ 3666309 h 3666309"/>
                <a:gd name="connsiteX1" fmla="*/ 1018903 w 2796880"/>
                <a:gd name="connsiteY1" fmla="*/ 3483429 h 3666309"/>
                <a:gd name="connsiteX2" fmla="*/ 1820091 w 2796880"/>
                <a:gd name="connsiteY2" fmla="*/ 3204755 h 3666309"/>
                <a:gd name="connsiteX3" fmla="*/ 2386149 w 2796880"/>
                <a:gd name="connsiteY3" fmla="*/ 2647406 h 3666309"/>
                <a:gd name="connsiteX4" fmla="*/ 2717074 w 2796880"/>
                <a:gd name="connsiteY4" fmla="*/ 1933303 h 3666309"/>
                <a:gd name="connsiteX5" fmla="*/ 2786743 w 2796880"/>
                <a:gd name="connsiteY5" fmla="*/ 1314995 h 3666309"/>
                <a:gd name="connsiteX6" fmla="*/ 2551611 w 2796880"/>
                <a:gd name="connsiteY6" fmla="*/ 766355 h 3666309"/>
                <a:gd name="connsiteX7" fmla="*/ 1837509 w 2796880"/>
                <a:gd name="connsiteY7" fmla="*/ 365760 h 3666309"/>
                <a:gd name="connsiteX8" fmla="*/ 1419497 w 2796880"/>
                <a:gd name="connsiteY8" fmla="*/ 313509 h 3666309"/>
                <a:gd name="connsiteX9" fmla="*/ 1210491 w 2796880"/>
                <a:gd name="connsiteY9" fmla="*/ 156755 h 3666309"/>
                <a:gd name="connsiteX10" fmla="*/ 1140823 w 2796880"/>
                <a:gd name="connsiteY10" fmla="*/ 0 h 3666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96880" h="3666309">
                  <a:moveTo>
                    <a:pt x="0" y="3666309"/>
                  </a:moveTo>
                  <a:cubicBezTo>
                    <a:pt x="357777" y="3613332"/>
                    <a:pt x="715555" y="3560355"/>
                    <a:pt x="1018903" y="3483429"/>
                  </a:cubicBezTo>
                  <a:cubicBezTo>
                    <a:pt x="1322251" y="3406503"/>
                    <a:pt x="1592217" y="3344092"/>
                    <a:pt x="1820091" y="3204755"/>
                  </a:cubicBezTo>
                  <a:cubicBezTo>
                    <a:pt x="2047965" y="3065418"/>
                    <a:pt x="2236652" y="2859315"/>
                    <a:pt x="2386149" y="2647406"/>
                  </a:cubicBezTo>
                  <a:cubicBezTo>
                    <a:pt x="2535646" y="2435497"/>
                    <a:pt x="2650308" y="2155371"/>
                    <a:pt x="2717074" y="1933303"/>
                  </a:cubicBezTo>
                  <a:cubicBezTo>
                    <a:pt x="2783840" y="1711234"/>
                    <a:pt x="2814320" y="1509486"/>
                    <a:pt x="2786743" y="1314995"/>
                  </a:cubicBezTo>
                  <a:cubicBezTo>
                    <a:pt x="2759166" y="1120504"/>
                    <a:pt x="2709817" y="924561"/>
                    <a:pt x="2551611" y="766355"/>
                  </a:cubicBezTo>
                  <a:cubicBezTo>
                    <a:pt x="2393405" y="608149"/>
                    <a:pt x="2026195" y="441234"/>
                    <a:pt x="1837509" y="365760"/>
                  </a:cubicBezTo>
                  <a:cubicBezTo>
                    <a:pt x="1648823" y="290286"/>
                    <a:pt x="1524000" y="348343"/>
                    <a:pt x="1419497" y="313509"/>
                  </a:cubicBezTo>
                  <a:cubicBezTo>
                    <a:pt x="1314994" y="278675"/>
                    <a:pt x="1256937" y="209006"/>
                    <a:pt x="1210491" y="156755"/>
                  </a:cubicBezTo>
                  <a:cubicBezTo>
                    <a:pt x="1164045" y="104504"/>
                    <a:pt x="1152434" y="52252"/>
                    <a:pt x="1140823" y="0"/>
                  </a:cubicBezTo>
                </a:path>
              </a:pathLst>
            </a:custGeom>
            <a:ln>
              <a:solidFill>
                <a:schemeClr val="accent1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BD9891C9-34F5-481D-AA44-7FA79998EBEB}"/>
                </a:ext>
              </a:extLst>
            </p:cNvPr>
            <p:cNvSpPr/>
            <p:nvPr/>
          </p:nvSpPr>
          <p:spPr>
            <a:xfrm>
              <a:off x="4125643" y="1497443"/>
              <a:ext cx="538498" cy="1498658"/>
            </a:xfrm>
            <a:custGeom>
              <a:avLst/>
              <a:gdLst>
                <a:gd name="connsiteX0" fmla="*/ 0 w 609600"/>
                <a:gd name="connsiteY0" fmla="*/ 1793966 h 1793966"/>
                <a:gd name="connsiteX1" fmla="*/ 435429 w 609600"/>
                <a:gd name="connsiteY1" fmla="*/ 1402080 h 1793966"/>
                <a:gd name="connsiteX2" fmla="*/ 531223 w 609600"/>
                <a:gd name="connsiteY2" fmla="*/ 940526 h 1793966"/>
                <a:gd name="connsiteX3" fmla="*/ 269966 w 609600"/>
                <a:gd name="connsiteY3" fmla="*/ 452846 h 1793966"/>
                <a:gd name="connsiteX4" fmla="*/ 261257 w 609600"/>
                <a:gd name="connsiteY4" fmla="*/ 174171 h 1793966"/>
                <a:gd name="connsiteX5" fmla="*/ 418012 w 609600"/>
                <a:gd name="connsiteY5" fmla="*/ 60960 h 1793966"/>
                <a:gd name="connsiteX6" fmla="*/ 609600 w 609600"/>
                <a:gd name="connsiteY6" fmla="*/ 0 h 1793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600" h="1793966">
                  <a:moveTo>
                    <a:pt x="0" y="1793966"/>
                  </a:moveTo>
                  <a:cubicBezTo>
                    <a:pt x="173446" y="1669143"/>
                    <a:pt x="346892" y="1544320"/>
                    <a:pt x="435429" y="1402080"/>
                  </a:cubicBezTo>
                  <a:cubicBezTo>
                    <a:pt x="523966" y="1259840"/>
                    <a:pt x="558800" y="1098732"/>
                    <a:pt x="531223" y="940526"/>
                  </a:cubicBezTo>
                  <a:cubicBezTo>
                    <a:pt x="503646" y="782320"/>
                    <a:pt x="314960" y="580572"/>
                    <a:pt x="269966" y="452846"/>
                  </a:cubicBezTo>
                  <a:cubicBezTo>
                    <a:pt x="224972" y="325120"/>
                    <a:pt x="236583" y="239485"/>
                    <a:pt x="261257" y="174171"/>
                  </a:cubicBezTo>
                  <a:cubicBezTo>
                    <a:pt x="285931" y="108857"/>
                    <a:pt x="359955" y="89988"/>
                    <a:pt x="418012" y="60960"/>
                  </a:cubicBezTo>
                  <a:cubicBezTo>
                    <a:pt x="476069" y="31931"/>
                    <a:pt x="542834" y="15965"/>
                    <a:pt x="609600" y="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64D09754-FF45-496B-B963-0F641EA504E6}"/>
                </a:ext>
              </a:extLst>
            </p:cNvPr>
            <p:cNvSpPr/>
            <p:nvPr/>
          </p:nvSpPr>
          <p:spPr>
            <a:xfrm>
              <a:off x="4933391" y="1701144"/>
              <a:ext cx="338485" cy="1374982"/>
            </a:xfrm>
            <a:custGeom>
              <a:avLst/>
              <a:gdLst>
                <a:gd name="connsiteX0" fmla="*/ 383177 w 383177"/>
                <a:gd name="connsiteY0" fmla="*/ 0 h 1645920"/>
                <a:gd name="connsiteX1" fmla="*/ 130629 w 383177"/>
                <a:gd name="connsiteY1" fmla="*/ 461555 h 1645920"/>
                <a:gd name="connsiteX2" fmla="*/ 60960 w 383177"/>
                <a:gd name="connsiteY2" fmla="*/ 896983 h 1645920"/>
                <a:gd name="connsiteX3" fmla="*/ 182880 w 383177"/>
                <a:gd name="connsiteY3" fmla="*/ 1245326 h 1645920"/>
                <a:gd name="connsiteX4" fmla="*/ 0 w 383177"/>
                <a:gd name="connsiteY4" fmla="*/ 1645920 h 1645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177" h="1645920">
                  <a:moveTo>
                    <a:pt x="383177" y="0"/>
                  </a:moveTo>
                  <a:cubicBezTo>
                    <a:pt x="283754" y="156029"/>
                    <a:pt x="184332" y="312058"/>
                    <a:pt x="130629" y="461555"/>
                  </a:cubicBezTo>
                  <a:cubicBezTo>
                    <a:pt x="76926" y="611052"/>
                    <a:pt x="52251" y="766355"/>
                    <a:pt x="60960" y="896983"/>
                  </a:cubicBezTo>
                  <a:cubicBezTo>
                    <a:pt x="69668" y="1027612"/>
                    <a:pt x="193040" y="1120503"/>
                    <a:pt x="182880" y="1245326"/>
                  </a:cubicBezTo>
                  <a:cubicBezTo>
                    <a:pt x="172720" y="1370149"/>
                    <a:pt x="86360" y="1508034"/>
                    <a:pt x="0" y="164592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C2104EAD-ACCE-4D1B-9B80-26151070F9BD}"/>
                </a:ext>
              </a:extLst>
            </p:cNvPr>
            <p:cNvSpPr/>
            <p:nvPr/>
          </p:nvSpPr>
          <p:spPr>
            <a:xfrm>
              <a:off x="5787294" y="1912120"/>
              <a:ext cx="753898" cy="110398"/>
            </a:xfrm>
            <a:custGeom>
              <a:avLst/>
              <a:gdLst>
                <a:gd name="connsiteX0" fmla="*/ 0 w 853440"/>
                <a:gd name="connsiteY0" fmla="*/ 43542 h 132152"/>
                <a:gd name="connsiteX1" fmla="*/ 400595 w 853440"/>
                <a:gd name="connsiteY1" fmla="*/ 69668 h 132152"/>
                <a:gd name="connsiteX2" fmla="*/ 670560 w 853440"/>
                <a:gd name="connsiteY2" fmla="*/ 130628 h 132152"/>
                <a:gd name="connsiteX3" fmla="*/ 853440 w 853440"/>
                <a:gd name="connsiteY3" fmla="*/ 0 h 132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3440" h="132152">
                  <a:moveTo>
                    <a:pt x="0" y="43542"/>
                  </a:moveTo>
                  <a:cubicBezTo>
                    <a:pt x="144417" y="49348"/>
                    <a:pt x="288835" y="55154"/>
                    <a:pt x="400595" y="69668"/>
                  </a:cubicBezTo>
                  <a:cubicBezTo>
                    <a:pt x="512355" y="84182"/>
                    <a:pt x="595086" y="142239"/>
                    <a:pt x="670560" y="130628"/>
                  </a:cubicBezTo>
                  <a:cubicBezTo>
                    <a:pt x="746034" y="119017"/>
                    <a:pt x="799737" y="59508"/>
                    <a:pt x="853440" y="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03FECCC-F547-4632-A124-B08F0855933C}"/>
                </a:ext>
              </a:extLst>
            </p:cNvPr>
            <p:cNvSpPr/>
            <p:nvPr/>
          </p:nvSpPr>
          <p:spPr>
            <a:xfrm>
              <a:off x="4387200" y="3468979"/>
              <a:ext cx="538498" cy="29838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CE4C7D31-5F10-470D-95B7-6CCA40DB4F8C}"/>
                </a:ext>
              </a:extLst>
            </p:cNvPr>
            <p:cNvSpPr/>
            <p:nvPr/>
          </p:nvSpPr>
          <p:spPr>
            <a:xfrm>
              <a:off x="4988401" y="3468979"/>
              <a:ext cx="538498" cy="29838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56F936F4-34A2-4354-AE79-F990479CB648}"/>
                </a:ext>
              </a:extLst>
            </p:cNvPr>
            <p:cNvSpPr/>
            <p:nvPr/>
          </p:nvSpPr>
          <p:spPr>
            <a:xfrm>
              <a:off x="5591179" y="3468979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4725590-8737-4AE7-87CB-A0CA97002BA8}"/>
                </a:ext>
              </a:extLst>
            </p:cNvPr>
            <p:cNvSpPr/>
            <p:nvPr/>
          </p:nvSpPr>
          <p:spPr>
            <a:xfrm>
              <a:off x="4387200" y="3115347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14BD57B-8D09-42C3-A53B-62B9C3F24445}"/>
                </a:ext>
              </a:extLst>
            </p:cNvPr>
            <p:cNvSpPr/>
            <p:nvPr/>
          </p:nvSpPr>
          <p:spPr>
            <a:xfrm>
              <a:off x="4988401" y="3115347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C85A9AE-2647-40E0-A622-DE17B095DD5D}"/>
                </a:ext>
              </a:extLst>
            </p:cNvPr>
            <p:cNvSpPr/>
            <p:nvPr/>
          </p:nvSpPr>
          <p:spPr>
            <a:xfrm>
              <a:off x="5591179" y="3115347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5D4F1C99-D907-4F45-BA07-A9CECE7E142A}"/>
                </a:ext>
              </a:extLst>
            </p:cNvPr>
            <p:cNvSpPr/>
            <p:nvPr/>
          </p:nvSpPr>
          <p:spPr>
            <a:xfrm>
              <a:off x="4387200" y="2736936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8C98FCEF-1DA8-4F05-B0EB-0D0BA673CE5D}"/>
                </a:ext>
              </a:extLst>
            </p:cNvPr>
            <p:cNvSpPr/>
            <p:nvPr/>
          </p:nvSpPr>
          <p:spPr>
            <a:xfrm>
              <a:off x="4988401" y="2736936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4DC85686-894C-4D6E-8B99-6AE65AB117F3}"/>
                </a:ext>
              </a:extLst>
            </p:cNvPr>
            <p:cNvSpPr/>
            <p:nvPr/>
          </p:nvSpPr>
          <p:spPr>
            <a:xfrm>
              <a:off x="5591179" y="2736936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E9E5EA3-ED44-4C6B-8EAB-A2BDA8F2558D}"/>
                </a:ext>
              </a:extLst>
            </p:cNvPr>
            <p:cNvSpPr/>
            <p:nvPr/>
          </p:nvSpPr>
          <p:spPr>
            <a:xfrm>
              <a:off x="5300179" y="1352857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5DCC7349-9B3F-450B-9594-6F269C083DAA}"/>
                </a:ext>
              </a:extLst>
            </p:cNvPr>
            <p:cNvSpPr/>
            <p:nvPr/>
          </p:nvSpPr>
          <p:spPr>
            <a:xfrm>
              <a:off x="4182378" y="2200261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A7B87A2-E5DE-4F1E-8244-96A8EC57B118}"/>
                </a:ext>
              </a:extLst>
            </p:cNvPr>
            <p:cNvSpPr/>
            <p:nvPr/>
          </p:nvSpPr>
          <p:spPr>
            <a:xfrm>
              <a:off x="5145575" y="2249345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84610BEF-D411-4360-94CA-D0A03CCF8B15}"/>
                </a:ext>
              </a:extLst>
            </p:cNvPr>
            <p:cNvSpPr/>
            <p:nvPr/>
          </p:nvSpPr>
          <p:spPr>
            <a:xfrm>
              <a:off x="5911038" y="1586112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pic>
        <p:nvPicPr>
          <p:cNvPr id="43" name="Graphic 42" descr="Map compass">
            <a:extLst>
              <a:ext uri="{FF2B5EF4-FFF2-40B4-BE49-F238E27FC236}">
                <a16:creationId xmlns:a16="http://schemas.microsoft.com/office/drawing/2014/main" id="{DB381C0F-CC79-4181-B3E6-CE01523AE0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364105" y="3446094"/>
            <a:ext cx="318011" cy="300740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336F726D-84E8-40F9-ADB6-266FB2FA1F71}"/>
              </a:ext>
            </a:extLst>
          </p:cNvPr>
          <p:cNvSpPr txBox="1"/>
          <p:nvPr/>
        </p:nvSpPr>
        <p:spPr>
          <a:xfrm>
            <a:off x="9345185" y="3076126"/>
            <a:ext cx="294819" cy="3085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chemeClr val="accent1"/>
                </a:solidFill>
              </a:rPr>
              <a:t>N</a:t>
            </a:r>
          </a:p>
        </p:txBody>
      </p:sp>
      <p:sp>
        <p:nvSpPr>
          <p:cNvPr id="62" name="Flowchart: Extract 61">
            <a:extLst>
              <a:ext uri="{FF2B5EF4-FFF2-40B4-BE49-F238E27FC236}">
                <a16:creationId xmlns:a16="http://schemas.microsoft.com/office/drawing/2014/main" id="{7607E503-7C4E-4B9D-93A9-509E2108790B}"/>
              </a:ext>
            </a:extLst>
          </p:cNvPr>
          <p:cNvSpPr/>
          <p:nvPr/>
        </p:nvSpPr>
        <p:spPr>
          <a:xfrm rot="16200000">
            <a:off x="9681013" y="3191254"/>
            <a:ext cx="268556" cy="96607"/>
          </a:xfrm>
          <a:prstGeom prst="flowChartExtra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35EBD7FE-FD8A-4246-B9EE-C210AFE20AC2}"/>
              </a:ext>
            </a:extLst>
          </p:cNvPr>
          <p:cNvSpPr txBox="1"/>
          <p:nvPr/>
        </p:nvSpPr>
        <p:spPr>
          <a:xfrm>
            <a:off x="9873157" y="3841278"/>
            <a:ext cx="18751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/>
              <a:t>Effectiveness summary</a:t>
            </a:r>
            <a:r>
              <a:rPr lang="en-CA" sz="1100" b="1" baseline="30000" dirty="0"/>
              <a:t>(?)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4F8B3CD7-6DDC-48E9-8ADA-8297DD73B024}"/>
              </a:ext>
            </a:extLst>
          </p:cNvPr>
          <p:cNvSpPr txBox="1"/>
          <p:nvPr/>
        </p:nvSpPr>
        <p:spPr>
          <a:xfrm>
            <a:off x="9860364" y="390756"/>
            <a:ext cx="18004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/>
              <a:t>BMP summary </a:t>
            </a:r>
            <a:r>
              <a:rPr lang="en-CA" sz="1100" b="1" baseline="30000" dirty="0"/>
              <a:t>(?)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2AE91D97-143C-4431-9625-18B5850C5D2A}"/>
              </a:ext>
            </a:extLst>
          </p:cNvPr>
          <p:cNvSpPr txBox="1"/>
          <p:nvPr/>
        </p:nvSpPr>
        <p:spPr>
          <a:xfrm>
            <a:off x="584805" y="769356"/>
            <a:ext cx="1555021" cy="16927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lstStyle/>
          <a:p>
            <a:r>
              <a:rPr lang="en-CA" sz="1100" dirty="0"/>
              <a:t>Watershed information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64C097F1-F6D3-4AA5-A549-FA67AF0DCB52}"/>
              </a:ext>
            </a:extLst>
          </p:cNvPr>
          <p:cNvSpPr txBox="1"/>
          <p:nvPr/>
        </p:nvSpPr>
        <p:spPr>
          <a:xfrm>
            <a:off x="583873" y="1648989"/>
            <a:ext cx="1426514" cy="169277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lstStyle/>
          <a:p>
            <a:r>
              <a:rPr lang="en-CA" sz="1100" dirty="0"/>
              <a:t>BMP selection overview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0F2B8B90-353F-4E4E-B6AD-421723A71C80}"/>
              </a:ext>
            </a:extLst>
          </p:cNvPr>
          <p:cNvSpPr txBox="1"/>
          <p:nvPr/>
        </p:nvSpPr>
        <p:spPr>
          <a:xfrm>
            <a:off x="583873" y="1199501"/>
            <a:ext cx="1626354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CA" sz="1100" dirty="0"/>
              <a:t>Intelligent BMP selection</a:t>
            </a:r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6295ABE3-E73E-49CF-A065-8BE7C4B55E02}"/>
              </a:ext>
            </a:extLst>
          </p:cNvPr>
          <p:cNvGrpSpPr/>
          <p:nvPr/>
        </p:nvGrpSpPr>
        <p:grpSpPr>
          <a:xfrm>
            <a:off x="2972" y="-31959"/>
            <a:ext cx="12192001" cy="430887"/>
            <a:chOff x="0" y="2909500"/>
            <a:chExt cx="12192001" cy="430887"/>
          </a:xfrm>
        </p:grpSpPr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8D5BD3F6-2D74-4063-B10E-540114A998EE}"/>
                </a:ext>
              </a:extLst>
            </p:cNvPr>
            <p:cNvSpPr/>
            <p:nvPr/>
          </p:nvSpPr>
          <p:spPr>
            <a:xfrm>
              <a:off x="0" y="2939749"/>
              <a:ext cx="12192001" cy="36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93" name="Picture 2" descr="Related image">
              <a:extLst>
                <a:ext uri="{FF2B5EF4-FFF2-40B4-BE49-F238E27FC236}">
                  <a16:creationId xmlns:a16="http://schemas.microsoft.com/office/drawing/2014/main" id="{9012132D-3AF5-4409-B508-B500AC96F4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70182" y="2939749"/>
              <a:ext cx="381187" cy="3811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B45079A4-C082-48F7-8103-5A0960BF47B8}"/>
                </a:ext>
              </a:extLst>
            </p:cNvPr>
            <p:cNvSpPr txBox="1"/>
            <p:nvPr/>
          </p:nvSpPr>
          <p:spPr>
            <a:xfrm>
              <a:off x="9050284" y="2909500"/>
              <a:ext cx="275240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CA" sz="1100" dirty="0">
                  <a:solidFill>
                    <a:schemeClr val="bg1"/>
                  </a:solidFill>
                  <a:hlinkClick r:id="rId8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shawn-uoguelph@email.ca</a:t>
              </a:r>
              <a:r>
                <a:rPr lang="en-CA" sz="1100" dirty="0">
                  <a:solidFill>
                    <a:schemeClr val="bg1"/>
                  </a:solidFill>
                </a:rPr>
                <a:t> (admin)</a:t>
              </a:r>
            </a:p>
            <a:p>
              <a:pPr algn="r"/>
              <a:r>
                <a:rPr lang="en-CA" sz="1100" dirty="0">
                  <a:solidFill>
                    <a:schemeClr val="bg1"/>
                  </a:solidFill>
                </a:rPr>
                <a:t>UNIVERSITY OF GUELPH</a:t>
              </a:r>
            </a:p>
          </p:txBody>
        </p:sp>
        <p:pic>
          <p:nvPicPr>
            <p:cNvPr id="95" name="Graphic 94" descr="Smiling face with no fill">
              <a:extLst>
                <a:ext uri="{FF2B5EF4-FFF2-40B4-BE49-F238E27FC236}">
                  <a16:creationId xmlns:a16="http://schemas.microsoft.com/office/drawing/2014/main" id="{E62F91EE-339C-4843-8CA2-C1CD563F17D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232138" y="2951232"/>
              <a:ext cx="288000" cy="288000"/>
            </a:xfrm>
            <a:prstGeom prst="rect">
              <a:avLst/>
            </a:prstGeom>
          </p:spPr>
        </p:pic>
        <p:pic>
          <p:nvPicPr>
            <p:cNvPr id="96" name="Graphic 95" descr="Question mark">
              <a:extLst>
                <a:ext uri="{FF2B5EF4-FFF2-40B4-BE49-F238E27FC236}">
                  <a16:creationId xmlns:a16="http://schemas.microsoft.com/office/drawing/2014/main" id="{CD57FEE1-E177-44E3-B44A-246F80B5DF9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8760798" y="2962471"/>
              <a:ext cx="288000" cy="288000"/>
            </a:xfrm>
            <a:prstGeom prst="rect">
              <a:avLst/>
            </a:prstGeom>
          </p:spPr>
        </p:pic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65476391-437B-4289-A3A7-832D286EF9E1}"/>
                </a:ext>
              </a:extLst>
            </p:cNvPr>
            <p:cNvSpPr/>
            <p:nvPr/>
          </p:nvSpPr>
          <p:spPr>
            <a:xfrm>
              <a:off x="101210" y="2962472"/>
              <a:ext cx="288000" cy="288000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CA" sz="700" dirty="0"/>
                <a:t>Logo</a:t>
              </a:r>
              <a:endParaRPr lang="en-CA" sz="600" dirty="0"/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80A99E68-5D11-414D-92E9-E793E3340E0B}"/>
                </a:ext>
              </a:extLst>
            </p:cNvPr>
            <p:cNvSpPr txBox="1"/>
            <p:nvPr/>
          </p:nvSpPr>
          <p:spPr>
            <a:xfrm>
              <a:off x="383364" y="2983448"/>
              <a:ext cx="26078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200" dirty="0">
                  <a:solidFill>
                    <a:schemeClr val="bg1"/>
                  </a:solidFill>
                </a:rPr>
                <a:t>University of Guelph ESAT</a:t>
              </a:r>
            </a:p>
          </p:txBody>
        </p:sp>
      </p:grp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FA4214D8-4B56-4877-9691-968CDCA9730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904" y="747788"/>
            <a:ext cx="288000" cy="216000"/>
          </a:xfrm>
          <a:prstGeom prst="rect">
            <a:avLst/>
          </a:prstGeom>
        </p:spPr>
      </p:pic>
      <p:sp>
        <p:nvSpPr>
          <p:cNvPr id="11" name="Arrow: Chevron 10">
            <a:extLst>
              <a:ext uri="{FF2B5EF4-FFF2-40B4-BE49-F238E27FC236}">
                <a16:creationId xmlns:a16="http://schemas.microsoft.com/office/drawing/2014/main" id="{42D71B7B-51CF-4B20-A62C-05BDD7912EC6}"/>
              </a:ext>
            </a:extLst>
          </p:cNvPr>
          <p:cNvSpPr/>
          <p:nvPr/>
        </p:nvSpPr>
        <p:spPr>
          <a:xfrm>
            <a:off x="81997" y="794843"/>
            <a:ext cx="80962" cy="116681"/>
          </a:xfrm>
          <a:prstGeom prst="chevron">
            <a:avLst>
              <a:gd name="adj" fmla="val 5588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pic>
        <p:nvPicPr>
          <p:cNvPr id="13" name="Graphic 12" descr="Lightbulb and gear">
            <a:extLst>
              <a:ext uri="{FF2B5EF4-FFF2-40B4-BE49-F238E27FC236}">
                <a16:creationId xmlns:a16="http://schemas.microsoft.com/office/drawing/2014/main" id="{10466FA8-E122-4DB7-8581-B265656B685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32333" y="1148105"/>
            <a:ext cx="288000" cy="288000"/>
          </a:xfrm>
          <a:prstGeom prst="rect">
            <a:avLst/>
          </a:prstGeom>
        </p:spPr>
      </p:pic>
      <p:sp>
        <p:nvSpPr>
          <p:cNvPr id="108" name="Arrow: Chevron 107">
            <a:extLst>
              <a:ext uri="{FF2B5EF4-FFF2-40B4-BE49-F238E27FC236}">
                <a16:creationId xmlns:a16="http://schemas.microsoft.com/office/drawing/2014/main" id="{CC0F90EA-E630-4D74-95B1-2F0D0581BA2B}"/>
              </a:ext>
            </a:extLst>
          </p:cNvPr>
          <p:cNvSpPr/>
          <p:nvPr/>
        </p:nvSpPr>
        <p:spPr>
          <a:xfrm>
            <a:off x="78670" y="1228972"/>
            <a:ext cx="80962" cy="116681"/>
          </a:xfrm>
          <a:prstGeom prst="chevron">
            <a:avLst>
              <a:gd name="adj" fmla="val 5588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109" name="Arrow: Chevron 108">
            <a:extLst>
              <a:ext uri="{FF2B5EF4-FFF2-40B4-BE49-F238E27FC236}">
                <a16:creationId xmlns:a16="http://schemas.microsoft.com/office/drawing/2014/main" id="{1ED9DB02-D421-43C4-8606-4615FFEE2E12}"/>
              </a:ext>
            </a:extLst>
          </p:cNvPr>
          <p:cNvSpPr/>
          <p:nvPr/>
        </p:nvSpPr>
        <p:spPr>
          <a:xfrm rot="5400000">
            <a:off x="85126" y="1667864"/>
            <a:ext cx="80962" cy="116681"/>
          </a:xfrm>
          <a:prstGeom prst="chevron">
            <a:avLst>
              <a:gd name="adj" fmla="val 5588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pic>
        <p:nvPicPr>
          <p:cNvPr id="15" name="Graphic 14" descr="List">
            <a:extLst>
              <a:ext uri="{FF2B5EF4-FFF2-40B4-BE49-F238E27FC236}">
                <a16:creationId xmlns:a16="http://schemas.microsoft.com/office/drawing/2014/main" id="{B8F02FEA-4C06-418E-A8AB-4071ACC20A6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29904" y="1596014"/>
            <a:ext cx="288000" cy="288000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12B2F6F6-8B65-46C4-8954-8983E25F7520}"/>
              </a:ext>
            </a:extLst>
          </p:cNvPr>
          <p:cNvGrpSpPr/>
          <p:nvPr/>
        </p:nvGrpSpPr>
        <p:grpSpPr>
          <a:xfrm>
            <a:off x="352424" y="2020063"/>
            <a:ext cx="1530025" cy="180000"/>
            <a:chOff x="352424" y="1962913"/>
            <a:chExt cx="1530025" cy="180000"/>
          </a:xfrm>
        </p:grpSpPr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3AE9FD21-2C29-4848-8A9D-A10CEB7B93A2}"/>
                </a:ext>
              </a:extLst>
            </p:cNvPr>
            <p:cNvSpPr txBox="1"/>
            <p:nvPr/>
          </p:nvSpPr>
          <p:spPr>
            <a:xfrm>
              <a:off x="689431" y="1962914"/>
              <a:ext cx="1193018" cy="1692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>
                <a:defRPr sz="1100"/>
              </a:lvl1pPr>
            </a:lstStyle>
            <a:p>
              <a:r>
                <a:rPr lang="en-CA" b="1" dirty="0">
                  <a:solidFill>
                    <a:schemeClr val="accent1"/>
                  </a:solidFill>
                </a:rPr>
                <a:t>BMP Type 1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5FB82A2-ED0A-4DED-8255-95940F93001B}"/>
                </a:ext>
              </a:extLst>
            </p:cNvPr>
            <p:cNvSpPr/>
            <p:nvPr/>
          </p:nvSpPr>
          <p:spPr>
            <a:xfrm>
              <a:off x="352424" y="1962913"/>
              <a:ext cx="252000" cy="180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C1BBCD7-B825-4956-8DDF-2410B5187BA4}"/>
              </a:ext>
            </a:extLst>
          </p:cNvPr>
          <p:cNvGrpSpPr/>
          <p:nvPr/>
        </p:nvGrpSpPr>
        <p:grpSpPr>
          <a:xfrm>
            <a:off x="352424" y="2341719"/>
            <a:ext cx="1653932" cy="192137"/>
            <a:chOff x="352424" y="2313144"/>
            <a:chExt cx="1653932" cy="192137"/>
          </a:xfrm>
        </p:grpSpPr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3B09BE3A-66ED-4A9C-9265-B243533EC3A4}"/>
                </a:ext>
              </a:extLst>
            </p:cNvPr>
            <p:cNvSpPr txBox="1"/>
            <p:nvPr/>
          </p:nvSpPr>
          <p:spPr>
            <a:xfrm>
              <a:off x="685400" y="2313144"/>
              <a:ext cx="1320956" cy="1692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>
                <a:defRPr sz="1100">
                  <a:solidFill>
                    <a:schemeClr val="dk1"/>
                  </a:solidFill>
                </a:defRPr>
              </a:lvl1pPr>
              <a:lvl2pPr>
                <a:defRPr>
                  <a:solidFill>
                    <a:schemeClr val="dk1"/>
                  </a:solidFill>
                </a:defRPr>
              </a:lvl2pPr>
              <a:lvl3pPr>
                <a:defRPr>
                  <a:solidFill>
                    <a:schemeClr val="dk1"/>
                  </a:solidFill>
                </a:defRPr>
              </a:lvl3pPr>
              <a:lvl4pPr>
                <a:defRPr>
                  <a:solidFill>
                    <a:schemeClr val="dk1"/>
                  </a:solidFill>
                </a:defRPr>
              </a:lvl4pPr>
              <a:lvl5pPr>
                <a:defRPr>
                  <a:solidFill>
                    <a:schemeClr val="dk1"/>
                  </a:solidFill>
                </a:defRPr>
              </a:lvl5pPr>
              <a:lvl6pPr>
                <a:defRPr>
                  <a:solidFill>
                    <a:schemeClr val="dk1"/>
                  </a:solidFill>
                </a:defRPr>
              </a:lvl6pPr>
              <a:lvl7pPr>
                <a:defRPr>
                  <a:solidFill>
                    <a:schemeClr val="dk1"/>
                  </a:solidFill>
                </a:defRPr>
              </a:lvl7pPr>
              <a:lvl8pPr>
                <a:defRPr>
                  <a:solidFill>
                    <a:schemeClr val="dk1"/>
                  </a:solidFill>
                </a:defRPr>
              </a:lvl8pPr>
              <a:lvl9pPr>
                <a:defRPr>
                  <a:solidFill>
                    <a:schemeClr val="dk1"/>
                  </a:solidFill>
                </a:defRPr>
              </a:lvl9pPr>
            </a:lstStyle>
            <a:p>
              <a:r>
                <a:rPr lang="en-CA" dirty="0">
                  <a:solidFill>
                    <a:schemeClr val="tx1"/>
                  </a:solidFill>
                </a:rPr>
                <a:t>BMP Type 2</a:t>
              </a:r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BE687BBE-B3BC-47D5-96DB-6429B35CF6D6}"/>
                </a:ext>
              </a:extLst>
            </p:cNvPr>
            <p:cNvSpPr/>
            <p:nvPr/>
          </p:nvSpPr>
          <p:spPr>
            <a:xfrm>
              <a:off x="352424" y="2325281"/>
              <a:ext cx="252000" cy="18000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C609EBE-3A8F-42F0-9FA0-948F857F5421}"/>
              </a:ext>
            </a:extLst>
          </p:cNvPr>
          <p:cNvGrpSpPr/>
          <p:nvPr/>
        </p:nvGrpSpPr>
        <p:grpSpPr>
          <a:xfrm>
            <a:off x="411358" y="2675865"/>
            <a:ext cx="1599029" cy="169277"/>
            <a:chOff x="411358" y="2647290"/>
            <a:chExt cx="1599029" cy="169277"/>
          </a:xfrm>
        </p:grpSpPr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4B1C2128-B1D7-4BF1-946E-228D3DC30E27}"/>
                </a:ext>
              </a:extLst>
            </p:cNvPr>
            <p:cNvSpPr txBox="1"/>
            <p:nvPr/>
          </p:nvSpPr>
          <p:spPr>
            <a:xfrm>
              <a:off x="689431" y="2647290"/>
              <a:ext cx="1320956" cy="1692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>
                <a:defRPr sz="1100">
                  <a:solidFill>
                    <a:schemeClr val="dk1"/>
                  </a:solidFill>
                </a:defRPr>
              </a:lvl1pPr>
              <a:lvl2pPr>
                <a:defRPr>
                  <a:solidFill>
                    <a:schemeClr val="dk1"/>
                  </a:solidFill>
                </a:defRPr>
              </a:lvl2pPr>
              <a:lvl3pPr>
                <a:defRPr>
                  <a:solidFill>
                    <a:schemeClr val="dk1"/>
                  </a:solidFill>
                </a:defRPr>
              </a:lvl3pPr>
              <a:lvl4pPr>
                <a:defRPr>
                  <a:solidFill>
                    <a:schemeClr val="dk1"/>
                  </a:solidFill>
                </a:defRPr>
              </a:lvl4pPr>
              <a:lvl5pPr>
                <a:defRPr>
                  <a:solidFill>
                    <a:schemeClr val="dk1"/>
                  </a:solidFill>
                </a:defRPr>
              </a:lvl5pPr>
              <a:lvl6pPr>
                <a:defRPr>
                  <a:solidFill>
                    <a:schemeClr val="dk1"/>
                  </a:solidFill>
                </a:defRPr>
              </a:lvl6pPr>
              <a:lvl7pPr>
                <a:defRPr>
                  <a:solidFill>
                    <a:schemeClr val="dk1"/>
                  </a:solidFill>
                </a:defRPr>
              </a:lvl7pPr>
              <a:lvl8pPr>
                <a:defRPr>
                  <a:solidFill>
                    <a:schemeClr val="dk1"/>
                  </a:solidFill>
                </a:defRPr>
              </a:lvl8pPr>
              <a:lvl9pPr>
                <a:defRPr>
                  <a:solidFill>
                    <a:schemeClr val="dk1"/>
                  </a:solidFill>
                </a:defRPr>
              </a:lvl9pPr>
            </a:lstStyle>
            <a:p>
              <a:r>
                <a:rPr lang="en-CA" dirty="0"/>
                <a:t>BMP Type 3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8C63EF02-994A-499E-9675-9C04D1FA0B96}"/>
                </a:ext>
              </a:extLst>
            </p:cNvPr>
            <p:cNvSpPr/>
            <p:nvPr/>
          </p:nvSpPr>
          <p:spPr>
            <a:xfrm>
              <a:off x="411358" y="2662948"/>
              <a:ext cx="144000" cy="144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aphicFrame>
        <p:nvGraphicFramePr>
          <p:cNvPr id="83" name="Table 82">
            <a:extLst>
              <a:ext uri="{FF2B5EF4-FFF2-40B4-BE49-F238E27FC236}">
                <a16:creationId xmlns:a16="http://schemas.microsoft.com/office/drawing/2014/main" id="{ADF07D4A-F5DD-4A15-B33D-BF199B929EAD}"/>
              </a:ext>
            </a:extLst>
          </p:cNvPr>
          <p:cNvGraphicFramePr>
            <a:graphicFrameLocks noGrp="1"/>
          </p:cNvGraphicFramePr>
          <p:nvPr/>
        </p:nvGraphicFramePr>
        <p:xfrm>
          <a:off x="8192655" y="429469"/>
          <a:ext cx="1622636" cy="228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1318">
                  <a:extLst>
                    <a:ext uri="{9D8B030D-6E8A-4147-A177-3AD203B41FA5}">
                      <a16:colId xmlns:a16="http://schemas.microsoft.com/office/drawing/2014/main" val="1294337786"/>
                    </a:ext>
                  </a:extLst>
                </a:gridCol>
                <a:gridCol w="811318">
                  <a:extLst>
                    <a:ext uri="{9D8B030D-6E8A-4147-A177-3AD203B41FA5}">
                      <a16:colId xmlns:a16="http://schemas.microsoft.com/office/drawing/2014/main" val="2005279972"/>
                    </a:ext>
                  </a:extLst>
                </a:gridCol>
              </a:tblGrid>
              <a:tr h="186890"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Map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Satellite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041495"/>
                  </a:ext>
                </a:extLst>
              </a:tr>
            </a:tbl>
          </a:graphicData>
        </a:graphic>
      </p:graphicFrame>
      <p:pic>
        <p:nvPicPr>
          <p:cNvPr id="112" name="Picture 111">
            <a:extLst>
              <a:ext uri="{FF2B5EF4-FFF2-40B4-BE49-F238E27FC236}">
                <a16:creationId xmlns:a16="http://schemas.microsoft.com/office/drawing/2014/main" id="{6B6D1192-5165-4DEF-9B4D-3B278AB18091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090633" y="4853092"/>
            <a:ext cx="7769728" cy="2004908"/>
          </a:xfrm>
          <a:prstGeom prst="rect">
            <a:avLst/>
          </a:prstGeom>
        </p:spPr>
      </p:pic>
      <p:sp>
        <p:nvSpPr>
          <p:cNvPr id="113" name="Arrow: Pentagon 112">
            <a:extLst>
              <a:ext uri="{FF2B5EF4-FFF2-40B4-BE49-F238E27FC236}">
                <a16:creationId xmlns:a16="http://schemas.microsoft.com/office/drawing/2014/main" id="{EF9ED53E-7136-4371-B250-E5EADC6FDF05}"/>
              </a:ext>
            </a:extLst>
          </p:cNvPr>
          <p:cNvSpPr/>
          <p:nvPr/>
        </p:nvSpPr>
        <p:spPr>
          <a:xfrm rot="5400000">
            <a:off x="9407806" y="4581892"/>
            <a:ext cx="170825" cy="720344"/>
          </a:xfrm>
          <a:prstGeom prst="homePlate">
            <a:avLst>
              <a:gd name="adj" fmla="val 67191"/>
            </a:avLst>
          </a:prstGeom>
          <a:solidFill>
            <a:schemeClr val="bg1">
              <a:lumMod val="95000"/>
              <a:alpha val="60000"/>
            </a:schemeClr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CA" sz="800" dirty="0">
                <a:solidFill>
                  <a:schemeClr val="bg1"/>
                </a:solidFill>
              </a:rPr>
              <a:t>Option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8C00C6CD-ADCC-4365-A9EE-BCEAC856E2CE}"/>
              </a:ext>
            </a:extLst>
          </p:cNvPr>
          <p:cNvSpPr/>
          <p:nvPr/>
        </p:nvSpPr>
        <p:spPr>
          <a:xfrm>
            <a:off x="8223788" y="1159322"/>
            <a:ext cx="756000" cy="21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All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A516C5DB-13F1-4478-8A25-E3160A679E9A}"/>
              </a:ext>
            </a:extLst>
          </p:cNvPr>
          <p:cNvSpPr/>
          <p:nvPr/>
        </p:nvSpPr>
        <p:spPr>
          <a:xfrm>
            <a:off x="9044771" y="1163807"/>
            <a:ext cx="756000" cy="21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Clear</a:t>
            </a: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9E693724-C71A-48C3-8985-368704152003}"/>
              </a:ext>
            </a:extLst>
          </p:cNvPr>
          <p:cNvGrpSpPr/>
          <p:nvPr/>
        </p:nvGrpSpPr>
        <p:grpSpPr>
          <a:xfrm>
            <a:off x="7236866" y="429468"/>
            <a:ext cx="886139" cy="205439"/>
            <a:chOff x="6600136" y="1807232"/>
            <a:chExt cx="1670074" cy="445057"/>
          </a:xfrm>
        </p:grpSpPr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336F7A2E-C95A-468B-BE2C-6B60A3AF2AC3}"/>
                </a:ext>
              </a:extLst>
            </p:cNvPr>
            <p:cNvSpPr/>
            <p:nvPr/>
          </p:nvSpPr>
          <p:spPr>
            <a:xfrm>
              <a:off x="6600136" y="1807232"/>
              <a:ext cx="1670074" cy="44505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900" dirty="0"/>
                <a:t>Legend</a:t>
              </a:r>
            </a:p>
          </p:txBody>
        </p:sp>
        <p:sp>
          <p:nvSpPr>
            <p:cNvPr id="75" name="Isosceles Triangle 74">
              <a:extLst>
                <a:ext uri="{FF2B5EF4-FFF2-40B4-BE49-F238E27FC236}">
                  <a16:creationId xmlns:a16="http://schemas.microsoft.com/office/drawing/2014/main" id="{8B755215-14B4-41E5-B798-267C1241416D}"/>
                </a:ext>
              </a:extLst>
            </p:cNvPr>
            <p:cNvSpPr/>
            <p:nvPr/>
          </p:nvSpPr>
          <p:spPr>
            <a:xfrm rot="10800000">
              <a:off x="7958571" y="1950338"/>
              <a:ext cx="144000" cy="143999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400"/>
            </a:p>
          </p:txBody>
        </p:sp>
      </p:grpSp>
      <p:sp>
        <p:nvSpPr>
          <p:cNvPr id="81" name="Rectangle 80">
            <a:extLst>
              <a:ext uri="{FF2B5EF4-FFF2-40B4-BE49-F238E27FC236}">
                <a16:creationId xmlns:a16="http://schemas.microsoft.com/office/drawing/2014/main" id="{EA6241FF-20F0-451E-AD24-154A72823BE1}"/>
              </a:ext>
            </a:extLst>
          </p:cNvPr>
          <p:cNvSpPr/>
          <p:nvPr/>
        </p:nvSpPr>
        <p:spPr>
          <a:xfrm>
            <a:off x="9975274" y="6523688"/>
            <a:ext cx="2095626" cy="21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dirty="0"/>
              <a:t>Export </a:t>
            </a:r>
            <a:r>
              <a:rPr lang="en-CA" sz="1200" baseline="30000" dirty="0"/>
              <a:t>(?)</a:t>
            </a:r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66B204CC-1DA7-4046-B97B-8ED251422FA8}"/>
              </a:ext>
            </a:extLst>
          </p:cNvPr>
          <p:cNvGrpSpPr/>
          <p:nvPr/>
        </p:nvGrpSpPr>
        <p:grpSpPr>
          <a:xfrm>
            <a:off x="8223786" y="790753"/>
            <a:ext cx="756000" cy="236069"/>
            <a:chOff x="6600137" y="1869065"/>
            <a:chExt cx="673312" cy="511413"/>
          </a:xfrm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4146C9E3-4324-479E-8947-5116F86D591B}"/>
                </a:ext>
              </a:extLst>
            </p:cNvPr>
            <p:cNvSpPr/>
            <p:nvPr/>
          </p:nvSpPr>
          <p:spPr>
            <a:xfrm>
              <a:off x="6600137" y="1869065"/>
              <a:ext cx="673312" cy="51141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800" dirty="0"/>
                <a:t>Municipality</a:t>
              </a:r>
              <a:endParaRPr lang="en-CA" sz="1000" dirty="0"/>
            </a:p>
          </p:txBody>
        </p:sp>
        <p:sp>
          <p:nvSpPr>
            <p:cNvPr id="84" name="Isosceles Triangle 83">
              <a:extLst>
                <a:ext uri="{FF2B5EF4-FFF2-40B4-BE49-F238E27FC236}">
                  <a16:creationId xmlns:a16="http://schemas.microsoft.com/office/drawing/2014/main" id="{C5C3E447-04F0-40F3-8158-5BD903FC49BA}"/>
                </a:ext>
              </a:extLst>
            </p:cNvPr>
            <p:cNvSpPr/>
            <p:nvPr/>
          </p:nvSpPr>
          <p:spPr>
            <a:xfrm rot="10800000">
              <a:off x="7194224" y="2042940"/>
              <a:ext cx="64125" cy="155979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400"/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9EC34F0F-F712-4F59-965A-65412FF20399}"/>
              </a:ext>
            </a:extLst>
          </p:cNvPr>
          <p:cNvGrpSpPr/>
          <p:nvPr/>
        </p:nvGrpSpPr>
        <p:grpSpPr>
          <a:xfrm>
            <a:off x="9037459" y="789882"/>
            <a:ext cx="756000" cy="236069"/>
            <a:chOff x="6600137" y="1869065"/>
            <a:chExt cx="673312" cy="511413"/>
          </a:xfrm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FD14A879-A5FA-4B92-87CB-B58B76359CA1}"/>
                </a:ext>
              </a:extLst>
            </p:cNvPr>
            <p:cNvSpPr/>
            <p:nvPr/>
          </p:nvSpPr>
          <p:spPr>
            <a:xfrm>
              <a:off x="6600137" y="1869065"/>
              <a:ext cx="673312" cy="51141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CA" sz="800" dirty="0" err="1"/>
                <a:t>Subwatershed</a:t>
              </a:r>
              <a:endParaRPr lang="en-CA" sz="1000" dirty="0"/>
            </a:p>
          </p:txBody>
        </p:sp>
        <p:sp>
          <p:nvSpPr>
            <p:cNvPr id="87" name="Isosceles Triangle 86">
              <a:extLst>
                <a:ext uri="{FF2B5EF4-FFF2-40B4-BE49-F238E27FC236}">
                  <a16:creationId xmlns:a16="http://schemas.microsoft.com/office/drawing/2014/main" id="{49C370CD-0117-46FA-81CA-B7F54AFFE02B}"/>
                </a:ext>
              </a:extLst>
            </p:cNvPr>
            <p:cNvSpPr/>
            <p:nvPr/>
          </p:nvSpPr>
          <p:spPr>
            <a:xfrm rot="10800000">
              <a:off x="7194224" y="2042940"/>
              <a:ext cx="64125" cy="155979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400"/>
            </a:p>
          </p:txBody>
        </p:sp>
      </p:grpSp>
      <p:sp>
        <p:nvSpPr>
          <p:cNvPr id="76" name="Rectangle 75">
            <a:extLst>
              <a:ext uri="{FF2B5EF4-FFF2-40B4-BE49-F238E27FC236}">
                <a16:creationId xmlns:a16="http://schemas.microsoft.com/office/drawing/2014/main" id="{22CF4186-25BC-42B4-A2C0-6C72A7FB8A0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3738992-CC74-4439-B782-A07CB83DCBF0}"/>
              </a:ext>
            </a:extLst>
          </p:cNvPr>
          <p:cNvGrpSpPr/>
          <p:nvPr/>
        </p:nvGrpSpPr>
        <p:grpSpPr>
          <a:xfrm>
            <a:off x="6692289" y="3178200"/>
            <a:ext cx="3700709" cy="1239492"/>
            <a:chOff x="6692289" y="3178200"/>
            <a:chExt cx="3700709" cy="1239492"/>
          </a:xfrm>
        </p:grpSpPr>
        <p:sp>
          <p:nvSpPr>
            <p:cNvPr id="78" name="Speech Bubble: Rectangle 77">
              <a:extLst>
                <a:ext uri="{FF2B5EF4-FFF2-40B4-BE49-F238E27FC236}">
                  <a16:creationId xmlns:a16="http://schemas.microsoft.com/office/drawing/2014/main" id="{1DD980C1-C887-483D-9645-BEBA0DA8133E}"/>
                </a:ext>
              </a:extLst>
            </p:cNvPr>
            <p:cNvSpPr/>
            <p:nvPr/>
          </p:nvSpPr>
          <p:spPr>
            <a:xfrm rot="5400000">
              <a:off x="7922898" y="1947591"/>
              <a:ext cx="1239492" cy="3700709"/>
            </a:xfrm>
            <a:prstGeom prst="wedgeRectCallout">
              <a:avLst>
                <a:gd name="adj1" fmla="val -22507"/>
                <a:gd name="adj2" fmla="val 56439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t" anchorCtr="0"/>
            <a:lstStyle/>
            <a:p>
              <a:r>
                <a:rPr lang="en-CA" sz="1200" dirty="0"/>
                <a:t>You are about to change the recommended BMPs. </a:t>
              </a:r>
            </a:p>
            <a:p>
              <a:endParaRPr lang="en-CA" sz="1200" dirty="0"/>
            </a:p>
            <a:p>
              <a:r>
                <a:rPr lang="en-CA" sz="1200" dirty="0"/>
                <a:t>Are you sure?</a:t>
              </a:r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2CF1E8FE-960A-4D5B-B9B9-A260AB413A2D}"/>
                </a:ext>
              </a:extLst>
            </p:cNvPr>
            <p:cNvSpPr/>
            <p:nvPr/>
          </p:nvSpPr>
          <p:spPr>
            <a:xfrm>
              <a:off x="7491130" y="4071117"/>
              <a:ext cx="738139" cy="259165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100" dirty="0"/>
                <a:t>Cancel</a:t>
              </a:r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6E93B485-8FFB-4D26-BD30-738B375FFB95}"/>
                </a:ext>
              </a:extLst>
            </p:cNvPr>
            <p:cNvSpPr/>
            <p:nvPr/>
          </p:nvSpPr>
          <p:spPr>
            <a:xfrm>
              <a:off x="9185286" y="4071865"/>
              <a:ext cx="1186075" cy="259165"/>
            </a:xfrm>
            <a:prstGeom prst="rect">
              <a:avLst/>
            </a:prstGeom>
            <a:solidFill>
              <a:srgbClr val="ED7D31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050" dirty="0"/>
                <a:t>Never show again</a:t>
              </a:r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E3B916E6-EE6A-4CEC-94B4-7A9D38002BD0}"/>
                </a:ext>
              </a:extLst>
            </p:cNvPr>
            <p:cNvSpPr/>
            <p:nvPr/>
          </p:nvSpPr>
          <p:spPr>
            <a:xfrm>
              <a:off x="8343067" y="4071117"/>
              <a:ext cx="738139" cy="259165"/>
            </a:xfrm>
            <a:prstGeom prst="rect">
              <a:avLst/>
            </a:prstGeom>
            <a:solidFill>
              <a:srgbClr val="ED7D31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100" dirty="0"/>
                <a:t>Confirm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727343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A698550-FB6C-4999-9E14-EED704ECF00C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1998" cy="685102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90801">
                  <a:extLst>
                    <a:ext uri="{9D8B030D-6E8A-4147-A177-3AD203B41FA5}">
                      <a16:colId xmlns:a16="http://schemas.microsoft.com/office/drawing/2014/main" val="2745701971"/>
                    </a:ext>
                  </a:extLst>
                </a:gridCol>
                <a:gridCol w="7776144">
                  <a:extLst>
                    <a:ext uri="{9D8B030D-6E8A-4147-A177-3AD203B41FA5}">
                      <a16:colId xmlns:a16="http://schemas.microsoft.com/office/drawing/2014/main" val="3724013289"/>
                    </a:ext>
                  </a:extLst>
                </a:gridCol>
                <a:gridCol w="2325053">
                  <a:extLst>
                    <a:ext uri="{9D8B030D-6E8A-4147-A177-3AD203B41FA5}">
                      <a16:colId xmlns:a16="http://schemas.microsoft.com/office/drawing/2014/main" val="1431369543"/>
                    </a:ext>
                  </a:extLst>
                </a:gridCol>
              </a:tblGrid>
              <a:tr h="350982">
                <a:tc gridSpan="3">
                  <a:txBody>
                    <a:bodyPr/>
                    <a:lstStyle/>
                    <a:p>
                      <a:endParaRPr lang="en-CA" sz="18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95523167"/>
                  </a:ext>
                </a:extLst>
              </a:tr>
              <a:tr h="4542530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2000" dirty="0"/>
                        <a:t>Base map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8301362"/>
                  </a:ext>
                </a:extLst>
              </a:tr>
              <a:tr h="1942732">
                <a:tc vMerge="1">
                  <a:txBody>
                    <a:bodyPr/>
                    <a:lstStyle/>
                    <a:p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67190758"/>
                  </a:ext>
                </a:extLst>
              </a:tr>
            </a:tbl>
          </a:graphicData>
        </a:graphic>
      </p:graphicFrame>
      <p:graphicFrame>
        <p:nvGraphicFramePr>
          <p:cNvPr id="101" name="Table 100">
            <a:extLst>
              <a:ext uri="{FF2B5EF4-FFF2-40B4-BE49-F238E27FC236}">
                <a16:creationId xmlns:a16="http://schemas.microsoft.com/office/drawing/2014/main" id="{B797F3B5-324D-4013-93E1-C4C4900DA29F}"/>
              </a:ext>
            </a:extLst>
          </p:cNvPr>
          <p:cNvGraphicFramePr>
            <a:graphicFrameLocks noGrp="1"/>
          </p:cNvGraphicFramePr>
          <p:nvPr/>
        </p:nvGraphicFramePr>
        <p:xfrm>
          <a:off x="9905504" y="4058155"/>
          <a:ext cx="2165396" cy="1588926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1395784">
                  <a:extLst>
                    <a:ext uri="{9D8B030D-6E8A-4147-A177-3AD203B41FA5}">
                      <a16:colId xmlns:a16="http://schemas.microsoft.com/office/drawing/2014/main" val="4226717433"/>
                    </a:ext>
                  </a:extLst>
                </a:gridCol>
                <a:gridCol w="769612">
                  <a:extLst>
                    <a:ext uri="{9D8B030D-6E8A-4147-A177-3AD203B41FA5}">
                      <a16:colId xmlns:a16="http://schemas.microsoft.com/office/drawing/2014/main" val="2569481145"/>
                    </a:ext>
                  </a:extLst>
                </a:gridCol>
              </a:tblGrid>
              <a:tr h="226074">
                <a:tc>
                  <a:txBody>
                    <a:bodyPr/>
                    <a:lstStyle/>
                    <a:p>
                      <a:r>
                        <a:rPr lang="en-CA" sz="1000" b="1" dirty="0">
                          <a:solidFill>
                            <a:schemeClr val="bg1"/>
                          </a:solidFill>
                        </a:rPr>
                        <a:t>Effectiveness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b="1" dirty="0">
                          <a:solidFill>
                            <a:schemeClr val="bg1"/>
                          </a:solidFill>
                        </a:rPr>
                        <a:t>Value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607"/>
                  </a:ext>
                </a:extLst>
              </a:tr>
              <a:tr h="226074">
                <a:tc>
                  <a:txBody>
                    <a:bodyPr/>
                    <a:lstStyle/>
                    <a:p>
                      <a:r>
                        <a:rPr lang="en-CA" sz="1000" dirty="0"/>
                        <a:t>Total P off-site (kg/</a:t>
                      </a:r>
                      <a:r>
                        <a:rPr lang="en-CA" sz="1000" dirty="0" err="1"/>
                        <a:t>yr</a:t>
                      </a:r>
                      <a:r>
                        <a:rPr lang="en-CA" sz="1000" dirty="0"/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-3,521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9618606"/>
                  </a:ext>
                </a:extLst>
              </a:tr>
              <a:tr h="283262">
                <a:tc>
                  <a:txBody>
                    <a:bodyPr/>
                    <a:lstStyle/>
                    <a:p>
                      <a:r>
                        <a:rPr lang="en-CA" sz="1000" dirty="0"/>
                        <a:t>Carbon (ton/</a:t>
                      </a:r>
                      <a:r>
                        <a:rPr lang="en-CA" sz="1000" dirty="0" err="1"/>
                        <a:t>yr</a:t>
                      </a:r>
                      <a:r>
                        <a:rPr lang="en-CA" sz="1000" dirty="0"/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151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527315"/>
                  </a:ext>
                </a:extLst>
              </a:tr>
              <a:tr h="283262">
                <a:tc>
                  <a:txBody>
                    <a:bodyPr/>
                    <a:lstStyle/>
                    <a:p>
                      <a:r>
                        <a:rPr lang="en-CA" sz="1000" dirty="0"/>
                        <a:t>Flood mitigation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403665"/>
                  </a:ext>
                </a:extLst>
              </a:tr>
              <a:tr h="283262">
                <a:tc>
                  <a:txBody>
                    <a:bodyPr/>
                    <a:lstStyle/>
                    <a:p>
                      <a:r>
                        <a:rPr lang="en-CA" sz="1000" dirty="0"/>
                        <a:t>Soil water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1411932"/>
                  </a:ext>
                </a:extLst>
              </a:tr>
              <a:tr h="226074">
                <a:tc>
                  <a:txBody>
                    <a:bodyPr/>
                    <a:lstStyle/>
                    <a:p>
                      <a:r>
                        <a:rPr lang="en-CA" sz="1050" dirty="0"/>
                        <a:t>…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5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6457140"/>
                  </a:ext>
                </a:extLst>
              </a:tr>
            </a:tbl>
          </a:graphicData>
        </a:graphic>
      </p:graphicFrame>
      <p:graphicFrame>
        <p:nvGraphicFramePr>
          <p:cNvPr id="106" name="Table 105">
            <a:extLst>
              <a:ext uri="{FF2B5EF4-FFF2-40B4-BE49-F238E27FC236}">
                <a16:creationId xmlns:a16="http://schemas.microsoft.com/office/drawing/2014/main" id="{E7A295FD-AB3A-4C2F-9484-23B44988F8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0607923"/>
              </p:ext>
            </p:extLst>
          </p:nvPr>
        </p:nvGraphicFramePr>
        <p:xfrm>
          <a:off x="9897758" y="633002"/>
          <a:ext cx="2257298" cy="2535695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758843">
                  <a:extLst>
                    <a:ext uri="{9D8B030D-6E8A-4147-A177-3AD203B41FA5}">
                      <a16:colId xmlns:a16="http://schemas.microsoft.com/office/drawing/2014/main" val="4226717433"/>
                    </a:ext>
                  </a:extLst>
                </a:gridCol>
                <a:gridCol w="559413">
                  <a:extLst>
                    <a:ext uri="{9D8B030D-6E8A-4147-A177-3AD203B41FA5}">
                      <a16:colId xmlns:a16="http://schemas.microsoft.com/office/drawing/2014/main" val="2569481145"/>
                    </a:ext>
                  </a:extLst>
                </a:gridCol>
                <a:gridCol w="473997">
                  <a:extLst>
                    <a:ext uri="{9D8B030D-6E8A-4147-A177-3AD203B41FA5}">
                      <a16:colId xmlns:a16="http://schemas.microsoft.com/office/drawing/2014/main" val="3485704139"/>
                    </a:ext>
                  </a:extLst>
                </a:gridCol>
                <a:gridCol w="465045">
                  <a:extLst>
                    <a:ext uri="{9D8B030D-6E8A-4147-A177-3AD203B41FA5}">
                      <a16:colId xmlns:a16="http://schemas.microsoft.com/office/drawing/2014/main" val="3680190404"/>
                    </a:ext>
                  </a:extLst>
                </a:gridCol>
              </a:tblGrid>
              <a:tr h="301675">
                <a:tc>
                  <a:txBody>
                    <a:bodyPr/>
                    <a:lstStyle/>
                    <a:p>
                      <a:r>
                        <a:rPr lang="en-CA" sz="800" b="1" dirty="0">
                          <a:solidFill>
                            <a:schemeClr val="bg1"/>
                          </a:solidFill>
                        </a:rPr>
                        <a:t>BMP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b="1" dirty="0">
                          <a:solidFill>
                            <a:schemeClr val="bg1"/>
                          </a:solidFill>
                        </a:rPr>
                        <a:t>Count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b="1" dirty="0">
                          <a:solidFill>
                            <a:schemeClr val="bg1"/>
                          </a:solidFill>
                        </a:rPr>
                        <a:t>Area (ha)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b="1" dirty="0">
                          <a:solidFill>
                            <a:schemeClr val="bg1"/>
                          </a:solidFill>
                        </a:rPr>
                        <a:t>Cost</a:t>
                      </a:r>
                    </a:p>
                    <a:p>
                      <a:r>
                        <a:rPr lang="en-CA" sz="800" b="1" dirty="0">
                          <a:solidFill>
                            <a:schemeClr val="bg1"/>
                          </a:solidFill>
                        </a:rPr>
                        <a:t>($/ha)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607"/>
                  </a:ext>
                </a:extLst>
              </a:tr>
              <a:tr h="345210">
                <a:tc>
                  <a:txBody>
                    <a:bodyPr/>
                    <a:lstStyle/>
                    <a:p>
                      <a:r>
                        <a:rPr lang="en-CA" sz="700" dirty="0"/>
                        <a:t>BMP type 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15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132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3,566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527315"/>
                  </a:ext>
                </a:extLst>
              </a:tr>
              <a:tr h="252265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700" dirty="0"/>
                        <a:t>BMP type 3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3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15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8,615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403665"/>
                  </a:ext>
                </a:extLst>
              </a:tr>
              <a:tr h="301675">
                <a:tc>
                  <a:txBody>
                    <a:bodyPr/>
                    <a:lstStyle/>
                    <a:p>
                      <a:r>
                        <a:rPr lang="en-CA" sz="700" dirty="0"/>
                        <a:t>…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6457140"/>
                  </a:ext>
                </a:extLst>
              </a:tr>
              <a:tr h="301675"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9403073"/>
                  </a:ext>
                </a:extLst>
              </a:tr>
              <a:tr h="301675"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1727525"/>
                  </a:ext>
                </a:extLst>
              </a:tr>
              <a:tr h="301675"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0374012"/>
                  </a:ext>
                </a:extLst>
              </a:tr>
              <a:tr h="388100">
                <a:tc>
                  <a:txBody>
                    <a:bodyPr/>
                    <a:lstStyle/>
                    <a:p>
                      <a:pPr algn="ctr"/>
                      <a:r>
                        <a:rPr lang="en-CA" sz="1000" b="1" dirty="0">
                          <a:solidFill>
                            <a:schemeClr val="bg1"/>
                          </a:solidFill>
                        </a:rPr>
                        <a:t>Total cost</a:t>
                      </a:r>
                    </a:p>
                    <a:p>
                      <a:pPr algn="ctr"/>
                      <a:r>
                        <a:rPr lang="en-CA" sz="1000" b="1" dirty="0">
                          <a:solidFill>
                            <a:schemeClr val="bg1"/>
                          </a:solidFill>
                        </a:rPr>
                        <a:t>($/</a:t>
                      </a:r>
                      <a:r>
                        <a:rPr lang="en-CA" sz="1000" b="1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1000" b="1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CA" sz="1200" b="1" dirty="0">
                          <a:solidFill>
                            <a:schemeClr val="bg1"/>
                          </a:solidFill>
                        </a:rPr>
                        <a:t>23,546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CA" sz="7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sz="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050421"/>
                  </a:ext>
                </a:extLst>
              </a:tr>
            </a:tbl>
          </a:graphicData>
        </a:graphic>
      </p:graphicFrame>
      <p:sp>
        <p:nvSpPr>
          <p:cNvPr id="16" name="Flowchart: Extract 15">
            <a:extLst>
              <a:ext uri="{FF2B5EF4-FFF2-40B4-BE49-F238E27FC236}">
                <a16:creationId xmlns:a16="http://schemas.microsoft.com/office/drawing/2014/main" id="{9337D849-34B8-4B17-95F2-D16AAD3E4D24}"/>
              </a:ext>
            </a:extLst>
          </p:cNvPr>
          <p:cNvSpPr/>
          <p:nvPr/>
        </p:nvSpPr>
        <p:spPr>
          <a:xfrm rot="5400000">
            <a:off x="2028313" y="3190366"/>
            <a:ext cx="223026" cy="98385"/>
          </a:xfrm>
          <a:prstGeom prst="flowChartExtra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686D646-B06A-4212-B79B-753EDF1FBD4D}"/>
              </a:ext>
            </a:extLst>
          </p:cNvPr>
          <p:cNvSpPr/>
          <p:nvPr/>
        </p:nvSpPr>
        <p:spPr>
          <a:xfrm>
            <a:off x="9407084" y="3799725"/>
            <a:ext cx="238478" cy="6984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+</a:t>
            </a:r>
          </a:p>
          <a:p>
            <a:pPr algn="ctr"/>
            <a:endParaRPr lang="en-CA" dirty="0"/>
          </a:p>
          <a:p>
            <a:pPr algn="ctr"/>
            <a:r>
              <a:rPr lang="en-CA" dirty="0">
                <a:sym typeface="Symbol" panose="05050102010706020507" pitchFamily="18" charset="2"/>
              </a:rPr>
              <a:t></a:t>
            </a:r>
            <a:endParaRPr lang="en-CA" dirty="0"/>
          </a:p>
        </p:txBody>
      </p:sp>
      <p:pic>
        <p:nvPicPr>
          <p:cNvPr id="23" name="Graphic 22" descr="World">
            <a:extLst>
              <a:ext uri="{FF2B5EF4-FFF2-40B4-BE49-F238E27FC236}">
                <a16:creationId xmlns:a16="http://schemas.microsoft.com/office/drawing/2014/main" id="{9507020A-1811-4735-A2F3-4B68E21537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69582" y="4552351"/>
            <a:ext cx="318011" cy="30074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E960B1AA-4CBA-42F0-8B56-8DFF6D655D9D}"/>
              </a:ext>
            </a:extLst>
          </p:cNvPr>
          <p:cNvGrpSpPr/>
          <p:nvPr/>
        </p:nvGrpSpPr>
        <p:grpSpPr>
          <a:xfrm>
            <a:off x="3572343" y="1095315"/>
            <a:ext cx="3437456" cy="3489079"/>
            <a:chOff x="3269673" y="1219200"/>
            <a:chExt cx="3437456" cy="3489079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7FA3ECCB-EAD4-4CEC-9AA3-23E6992DCE8D}"/>
                </a:ext>
              </a:extLst>
            </p:cNvPr>
            <p:cNvSpPr/>
            <p:nvPr/>
          </p:nvSpPr>
          <p:spPr>
            <a:xfrm>
              <a:off x="3269673" y="1219200"/>
              <a:ext cx="3437456" cy="3489079"/>
            </a:xfrm>
            <a:custGeom>
              <a:avLst/>
              <a:gdLst>
                <a:gd name="connsiteX0" fmla="*/ 2118266 w 3643907"/>
                <a:gd name="connsiteY0" fmla="*/ 87427 h 4033235"/>
                <a:gd name="connsiteX1" fmla="*/ 1691546 w 3643907"/>
                <a:gd name="connsiteY1" fmla="*/ 122261 h 4033235"/>
                <a:gd name="connsiteX2" fmla="*/ 1447706 w 3643907"/>
                <a:gd name="connsiteY2" fmla="*/ 200638 h 4033235"/>
                <a:gd name="connsiteX3" fmla="*/ 1108071 w 3643907"/>
                <a:gd name="connsiteY3" fmla="*/ 305141 h 4033235"/>
                <a:gd name="connsiteX4" fmla="*/ 925191 w 3643907"/>
                <a:gd name="connsiteY4" fmla="*/ 575107 h 4033235"/>
                <a:gd name="connsiteX5" fmla="*/ 925191 w 3643907"/>
                <a:gd name="connsiteY5" fmla="*/ 879907 h 4033235"/>
                <a:gd name="connsiteX6" fmla="*/ 881648 w 3643907"/>
                <a:gd name="connsiteY6" fmla="*/ 1263084 h 4033235"/>
                <a:gd name="connsiteX7" fmla="*/ 794563 w 3643907"/>
                <a:gd name="connsiteY7" fmla="*/ 1332752 h 4033235"/>
                <a:gd name="connsiteX8" fmla="*/ 585557 w 3643907"/>
                <a:gd name="connsiteY8" fmla="*/ 1393712 h 4033235"/>
                <a:gd name="connsiteX9" fmla="*/ 454928 w 3643907"/>
                <a:gd name="connsiteY9" fmla="*/ 1524341 h 4033235"/>
                <a:gd name="connsiteX10" fmla="*/ 385260 w 3643907"/>
                <a:gd name="connsiteY10" fmla="*/ 1715930 h 4033235"/>
                <a:gd name="connsiteX11" fmla="*/ 428803 w 3643907"/>
                <a:gd name="connsiteY11" fmla="*/ 2064272 h 4033235"/>
                <a:gd name="connsiteX12" fmla="*/ 515888 w 3643907"/>
                <a:gd name="connsiteY12" fmla="*/ 2203610 h 4033235"/>
                <a:gd name="connsiteX13" fmla="*/ 838106 w 3643907"/>
                <a:gd name="connsiteY13" fmla="*/ 2395198 h 4033235"/>
                <a:gd name="connsiteX14" fmla="*/ 1020986 w 3643907"/>
                <a:gd name="connsiteY14" fmla="*/ 2560661 h 4033235"/>
                <a:gd name="connsiteX15" fmla="*/ 1055820 w 3643907"/>
                <a:gd name="connsiteY15" fmla="*/ 2708707 h 4033235"/>
                <a:gd name="connsiteX16" fmla="*/ 1038403 w 3643907"/>
                <a:gd name="connsiteY16" fmla="*/ 2865461 h 4033235"/>
                <a:gd name="connsiteX17" fmla="*/ 751020 w 3643907"/>
                <a:gd name="connsiteY17" fmla="*/ 3118010 h 4033235"/>
                <a:gd name="connsiteX18" fmla="*/ 454928 w 3643907"/>
                <a:gd name="connsiteY18" fmla="*/ 3318307 h 4033235"/>
                <a:gd name="connsiteX19" fmla="*/ 176254 w 3643907"/>
                <a:gd name="connsiteY19" fmla="*/ 3466352 h 4033235"/>
                <a:gd name="connsiteX20" fmla="*/ 89168 w 3643907"/>
                <a:gd name="connsiteY20" fmla="*/ 3596981 h 4033235"/>
                <a:gd name="connsiteX21" fmla="*/ 36917 w 3643907"/>
                <a:gd name="connsiteY21" fmla="*/ 3823404 h 4033235"/>
                <a:gd name="connsiteX22" fmla="*/ 97877 w 3643907"/>
                <a:gd name="connsiteY22" fmla="*/ 3971450 h 4033235"/>
                <a:gd name="connsiteX23" fmla="*/ 1099363 w 3643907"/>
                <a:gd name="connsiteY23" fmla="*/ 4032410 h 4033235"/>
                <a:gd name="connsiteX24" fmla="*/ 1648003 w 3643907"/>
                <a:gd name="connsiteY24" fmla="*/ 3997575 h 4033235"/>
                <a:gd name="connsiteX25" fmla="*/ 2248894 w 3643907"/>
                <a:gd name="connsiteY25" fmla="*/ 3875655 h 4033235"/>
                <a:gd name="connsiteX26" fmla="*/ 2562403 w 3643907"/>
                <a:gd name="connsiteY26" fmla="*/ 3605690 h 4033235"/>
                <a:gd name="connsiteX27" fmla="*/ 3137168 w 3643907"/>
                <a:gd name="connsiteY27" fmla="*/ 3248638 h 4033235"/>
                <a:gd name="connsiteX28" fmla="*/ 3407134 w 3643907"/>
                <a:gd name="connsiteY28" fmla="*/ 2734832 h 4033235"/>
                <a:gd name="connsiteX29" fmla="*/ 3642266 w 3643907"/>
                <a:gd name="connsiteY29" fmla="*/ 2116524 h 4033235"/>
                <a:gd name="connsiteX30" fmla="*/ 3502928 w 3643907"/>
                <a:gd name="connsiteY30" fmla="*/ 1637552 h 4033235"/>
                <a:gd name="connsiteX31" fmla="*/ 3337466 w 3643907"/>
                <a:gd name="connsiteY31" fmla="*/ 1210832 h 4033235"/>
                <a:gd name="connsiteX32" fmla="*/ 3598723 w 3643907"/>
                <a:gd name="connsiteY32" fmla="*/ 827655 h 4033235"/>
                <a:gd name="connsiteX33" fmla="*/ 3520346 w 3643907"/>
                <a:gd name="connsiteY33" fmla="*/ 322558 h 4033235"/>
                <a:gd name="connsiteX34" fmla="*/ 3172003 w 3643907"/>
                <a:gd name="connsiteY34" fmla="*/ 87427 h 4033235"/>
                <a:gd name="connsiteX35" fmla="*/ 2423066 w 3643907"/>
                <a:gd name="connsiteY35" fmla="*/ 341 h 4033235"/>
                <a:gd name="connsiteX36" fmla="*/ 2118266 w 3643907"/>
                <a:gd name="connsiteY36" fmla="*/ 87427 h 4033235"/>
                <a:gd name="connsiteX0" fmla="*/ 2093566 w 3619207"/>
                <a:gd name="connsiteY0" fmla="*/ 87427 h 4054379"/>
                <a:gd name="connsiteX1" fmla="*/ 1666846 w 3619207"/>
                <a:gd name="connsiteY1" fmla="*/ 122261 h 4054379"/>
                <a:gd name="connsiteX2" fmla="*/ 1423006 w 3619207"/>
                <a:gd name="connsiteY2" fmla="*/ 200638 h 4054379"/>
                <a:gd name="connsiteX3" fmla="*/ 1083371 w 3619207"/>
                <a:gd name="connsiteY3" fmla="*/ 305141 h 4054379"/>
                <a:gd name="connsiteX4" fmla="*/ 900491 w 3619207"/>
                <a:gd name="connsiteY4" fmla="*/ 575107 h 4054379"/>
                <a:gd name="connsiteX5" fmla="*/ 900491 w 3619207"/>
                <a:gd name="connsiteY5" fmla="*/ 879907 h 4054379"/>
                <a:gd name="connsiteX6" fmla="*/ 856948 w 3619207"/>
                <a:gd name="connsiteY6" fmla="*/ 1263084 h 4054379"/>
                <a:gd name="connsiteX7" fmla="*/ 769863 w 3619207"/>
                <a:gd name="connsiteY7" fmla="*/ 1332752 h 4054379"/>
                <a:gd name="connsiteX8" fmla="*/ 560857 w 3619207"/>
                <a:gd name="connsiteY8" fmla="*/ 1393712 h 4054379"/>
                <a:gd name="connsiteX9" fmla="*/ 430228 w 3619207"/>
                <a:gd name="connsiteY9" fmla="*/ 1524341 h 4054379"/>
                <a:gd name="connsiteX10" fmla="*/ 360560 w 3619207"/>
                <a:gd name="connsiteY10" fmla="*/ 1715930 h 4054379"/>
                <a:gd name="connsiteX11" fmla="*/ 404103 w 3619207"/>
                <a:gd name="connsiteY11" fmla="*/ 2064272 h 4054379"/>
                <a:gd name="connsiteX12" fmla="*/ 491188 w 3619207"/>
                <a:gd name="connsiteY12" fmla="*/ 2203610 h 4054379"/>
                <a:gd name="connsiteX13" fmla="*/ 813406 w 3619207"/>
                <a:gd name="connsiteY13" fmla="*/ 2395198 h 4054379"/>
                <a:gd name="connsiteX14" fmla="*/ 996286 w 3619207"/>
                <a:gd name="connsiteY14" fmla="*/ 2560661 h 4054379"/>
                <a:gd name="connsiteX15" fmla="*/ 1031120 w 3619207"/>
                <a:gd name="connsiteY15" fmla="*/ 2708707 h 4054379"/>
                <a:gd name="connsiteX16" fmla="*/ 1013703 w 3619207"/>
                <a:gd name="connsiteY16" fmla="*/ 2865461 h 4054379"/>
                <a:gd name="connsiteX17" fmla="*/ 726320 w 3619207"/>
                <a:gd name="connsiteY17" fmla="*/ 3118010 h 4054379"/>
                <a:gd name="connsiteX18" fmla="*/ 430228 w 3619207"/>
                <a:gd name="connsiteY18" fmla="*/ 3318307 h 4054379"/>
                <a:gd name="connsiteX19" fmla="*/ 151554 w 3619207"/>
                <a:gd name="connsiteY19" fmla="*/ 3466352 h 4054379"/>
                <a:gd name="connsiteX20" fmla="*/ 64468 w 3619207"/>
                <a:gd name="connsiteY20" fmla="*/ 3596981 h 4054379"/>
                <a:gd name="connsiteX21" fmla="*/ 12217 w 3619207"/>
                <a:gd name="connsiteY21" fmla="*/ 3823404 h 4054379"/>
                <a:gd name="connsiteX22" fmla="*/ 114751 w 3619207"/>
                <a:gd name="connsiteY22" fmla="*/ 4039081 h 4054379"/>
                <a:gd name="connsiteX23" fmla="*/ 1074663 w 3619207"/>
                <a:gd name="connsiteY23" fmla="*/ 4032410 h 4054379"/>
                <a:gd name="connsiteX24" fmla="*/ 1623303 w 3619207"/>
                <a:gd name="connsiteY24" fmla="*/ 3997575 h 4054379"/>
                <a:gd name="connsiteX25" fmla="*/ 2224194 w 3619207"/>
                <a:gd name="connsiteY25" fmla="*/ 3875655 h 4054379"/>
                <a:gd name="connsiteX26" fmla="*/ 2537703 w 3619207"/>
                <a:gd name="connsiteY26" fmla="*/ 3605690 h 4054379"/>
                <a:gd name="connsiteX27" fmla="*/ 3112468 w 3619207"/>
                <a:gd name="connsiteY27" fmla="*/ 3248638 h 4054379"/>
                <a:gd name="connsiteX28" fmla="*/ 3382434 w 3619207"/>
                <a:gd name="connsiteY28" fmla="*/ 2734832 h 4054379"/>
                <a:gd name="connsiteX29" fmla="*/ 3617566 w 3619207"/>
                <a:gd name="connsiteY29" fmla="*/ 2116524 h 4054379"/>
                <a:gd name="connsiteX30" fmla="*/ 3478228 w 3619207"/>
                <a:gd name="connsiteY30" fmla="*/ 1637552 h 4054379"/>
                <a:gd name="connsiteX31" fmla="*/ 3312766 w 3619207"/>
                <a:gd name="connsiteY31" fmla="*/ 1210832 h 4054379"/>
                <a:gd name="connsiteX32" fmla="*/ 3574023 w 3619207"/>
                <a:gd name="connsiteY32" fmla="*/ 827655 h 4054379"/>
                <a:gd name="connsiteX33" fmla="*/ 3495646 w 3619207"/>
                <a:gd name="connsiteY33" fmla="*/ 322558 h 4054379"/>
                <a:gd name="connsiteX34" fmla="*/ 3147303 w 3619207"/>
                <a:gd name="connsiteY34" fmla="*/ 87427 h 4054379"/>
                <a:gd name="connsiteX35" fmla="*/ 2398366 w 3619207"/>
                <a:gd name="connsiteY35" fmla="*/ 341 h 4054379"/>
                <a:gd name="connsiteX36" fmla="*/ 2093566 w 3619207"/>
                <a:gd name="connsiteY36" fmla="*/ 87427 h 4054379"/>
                <a:gd name="connsiteX0" fmla="*/ 2093566 w 3618850"/>
                <a:gd name="connsiteY0" fmla="*/ 87427 h 4054379"/>
                <a:gd name="connsiteX1" fmla="*/ 1666846 w 3618850"/>
                <a:gd name="connsiteY1" fmla="*/ 122261 h 4054379"/>
                <a:gd name="connsiteX2" fmla="*/ 1423006 w 3618850"/>
                <a:gd name="connsiteY2" fmla="*/ 200638 h 4054379"/>
                <a:gd name="connsiteX3" fmla="*/ 1083371 w 3618850"/>
                <a:gd name="connsiteY3" fmla="*/ 305141 h 4054379"/>
                <a:gd name="connsiteX4" fmla="*/ 900491 w 3618850"/>
                <a:gd name="connsiteY4" fmla="*/ 575107 h 4054379"/>
                <a:gd name="connsiteX5" fmla="*/ 900491 w 3618850"/>
                <a:gd name="connsiteY5" fmla="*/ 879907 h 4054379"/>
                <a:gd name="connsiteX6" fmla="*/ 856948 w 3618850"/>
                <a:gd name="connsiteY6" fmla="*/ 1263084 h 4054379"/>
                <a:gd name="connsiteX7" fmla="*/ 769863 w 3618850"/>
                <a:gd name="connsiteY7" fmla="*/ 1332752 h 4054379"/>
                <a:gd name="connsiteX8" fmla="*/ 560857 w 3618850"/>
                <a:gd name="connsiteY8" fmla="*/ 1393712 h 4054379"/>
                <a:gd name="connsiteX9" fmla="*/ 430228 w 3618850"/>
                <a:gd name="connsiteY9" fmla="*/ 1524341 h 4054379"/>
                <a:gd name="connsiteX10" fmla="*/ 360560 w 3618850"/>
                <a:gd name="connsiteY10" fmla="*/ 1715930 h 4054379"/>
                <a:gd name="connsiteX11" fmla="*/ 404103 w 3618850"/>
                <a:gd name="connsiteY11" fmla="*/ 2064272 h 4054379"/>
                <a:gd name="connsiteX12" fmla="*/ 491188 w 3618850"/>
                <a:gd name="connsiteY12" fmla="*/ 2203610 h 4054379"/>
                <a:gd name="connsiteX13" fmla="*/ 813406 w 3618850"/>
                <a:gd name="connsiteY13" fmla="*/ 2395198 h 4054379"/>
                <a:gd name="connsiteX14" fmla="*/ 996286 w 3618850"/>
                <a:gd name="connsiteY14" fmla="*/ 2560661 h 4054379"/>
                <a:gd name="connsiteX15" fmla="*/ 1031120 w 3618850"/>
                <a:gd name="connsiteY15" fmla="*/ 2708707 h 4054379"/>
                <a:gd name="connsiteX16" fmla="*/ 1013703 w 3618850"/>
                <a:gd name="connsiteY16" fmla="*/ 2865461 h 4054379"/>
                <a:gd name="connsiteX17" fmla="*/ 726320 w 3618850"/>
                <a:gd name="connsiteY17" fmla="*/ 3118010 h 4054379"/>
                <a:gd name="connsiteX18" fmla="*/ 430228 w 3618850"/>
                <a:gd name="connsiteY18" fmla="*/ 3318307 h 4054379"/>
                <a:gd name="connsiteX19" fmla="*/ 151554 w 3618850"/>
                <a:gd name="connsiteY19" fmla="*/ 3466352 h 4054379"/>
                <a:gd name="connsiteX20" fmla="*/ 64468 w 3618850"/>
                <a:gd name="connsiteY20" fmla="*/ 3596981 h 4054379"/>
                <a:gd name="connsiteX21" fmla="*/ 12217 w 3618850"/>
                <a:gd name="connsiteY21" fmla="*/ 3823404 h 4054379"/>
                <a:gd name="connsiteX22" fmla="*/ 114751 w 3618850"/>
                <a:gd name="connsiteY22" fmla="*/ 4039081 h 4054379"/>
                <a:gd name="connsiteX23" fmla="*/ 1074663 w 3618850"/>
                <a:gd name="connsiteY23" fmla="*/ 4032410 h 4054379"/>
                <a:gd name="connsiteX24" fmla="*/ 1623303 w 3618850"/>
                <a:gd name="connsiteY24" fmla="*/ 3997575 h 4054379"/>
                <a:gd name="connsiteX25" fmla="*/ 2224194 w 3618850"/>
                <a:gd name="connsiteY25" fmla="*/ 3875655 h 4054379"/>
                <a:gd name="connsiteX26" fmla="*/ 2537703 w 3618850"/>
                <a:gd name="connsiteY26" fmla="*/ 3605690 h 4054379"/>
                <a:gd name="connsiteX27" fmla="*/ 3112468 w 3618850"/>
                <a:gd name="connsiteY27" fmla="*/ 3248638 h 4054379"/>
                <a:gd name="connsiteX28" fmla="*/ 3382434 w 3618850"/>
                <a:gd name="connsiteY28" fmla="*/ 2734832 h 4054379"/>
                <a:gd name="connsiteX29" fmla="*/ 3617566 w 3618850"/>
                <a:gd name="connsiteY29" fmla="*/ 2116524 h 4054379"/>
                <a:gd name="connsiteX30" fmla="*/ 3478228 w 3618850"/>
                <a:gd name="connsiteY30" fmla="*/ 1637552 h 4054379"/>
                <a:gd name="connsiteX31" fmla="*/ 3512323 w 3618850"/>
                <a:gd name="connsiteY31" fmla="*/ 1219287 h 4054379"/>
                <a:gd name="connsiteX32" fmla="*/ 3574023 w 3618850"/>
                <a:gd name="connsiteY32" fmla="*/ 827655 h 4054379"/>
                <a:gd name="connsiteX33" fmla="*/ 3495646 w 3618850"/>
                <a:gd name="connsiteY33" fmla="*/ 322558 h 4054379"/>
                <a:gd name="connsiteX34" fmla="*/ 3147303 w 3618850"/>
                <a:gd name="connsiteY34" fmla="*/ 87427 h 4054379"/>
                <a:gd name="connsiteX35" fmla="*/ 2398366 w 3618850"/>
                <a:gd name="connsiteY35" fmla="*/ 341 h 4054379"/>
                <a:gd name="connsiteX36" fmla="*/ 2093566 w 3618850"/>
                <a:gd name="connsiteY36" fmla="*/ 87427 h 4054379"/>
                <a:gd name="connsiteX0" fmla="*/ 2093566 w 3715411"/>
                <a:gd name="connsiteY0" fmla="*/ 87427 h 4054379"/>
                <a:gd name="connsiteX1" fmla="*/ 1666846 w 3715411"/>
                <a:gd name="connsiteY1" fmla="*/ 122261 h 4054379"/>
                <a:gd name="connsiteX2" fmla="*/ 1423006 w 3715411"/>
                <a:gd name="connsiteY2" fmla="*/ 200638 h 4054379"/>
                <a:gd name="connsiteX3" fmla="*/ 1083371 w 3715411"/>
                <a:gd name="connsiteY3" fmla="*/ 305141 h 4054379"/>
                <a:gd name="connsiteX4" fmla="*/ 900491 w 3715411"/>
                <a:gd name="connsiteY4" fmla="*/ 575107 h 4054379"/>
                <a:gd name="connsiteX5" fmla="*/ 900491 w 3715411"/>
                <a:gd name="connsiteY5" fmla="*/ 879907 h 4054379"/>
                <a:gd name="connsiteX6" fmla="*/ 856948 w 3715411"/>
                <a:gd name="connsiteY6" fmla="*/ 1263084 h 4054379"/>
                <a:gd name="connsiteX7" fmla="*/ 769863 w 3715411"/>
                <a:gd name="connsiteY7" fmla="*/ 1332752 h 4054379"/>
                <a:gd name="connsiteX8" fmla="*/ 560857 w 3715411"/>
                <a:gd name="connsiteY8" fmla="*/ 1393712 h 4054379"/>
                <a:gd name="connsiteX9" fmla="*/ 430228 w 3715411"/>
                <a:gd name="connsiteY9" fmla="*/ 1524341 h 4054379"/>
                <a:gd name="connsiteX10" fmla="*/ 360560 w 3715411"/>
                <a:gd name="connsiteY10" fmla="*/ 1715930 h 4054379"/>
                <a:gd name="connsiteX11" fmla="*/ 404103 w 3715411"/>
                <a:gd name="connsiteY11" fmla="*/ 2064272 h 4054379"/>
                <a:gd name="connsiteX12" fmla="*/ 491188 w 3715411"/>
                <a:gd name="connsiteY12" fmla="*/ 2203610 h 4054379"/>
                <a:gd name="connsiteX13" fmla="*/ 813406 w 3715411"/>
                <a:gd name="connsiteY13" fmla="*/ 2395198 h 4054379"/>
                <a:gd name="connsiteX14" fmla="*/ 996286 w 3715411"/>
                <a:gd name="connsiteY14" fmla="*/ 2560661 h 4054379"/>
                <a:gd name="connsiteX15" fmla="*/ 1031120 w 3715411"/>
                <a:gd name="connsiteY15" fmla="*/ 2708707 h 4054379"/>
                <a:gd name="connsiteX16" fmla="*/ 1013703 w 3715411"/>
                <a:gd name="connsiteY16" fmla="*/ 2865461 h 4054379"/>
                <a:gd name="connsiteX17" fmla="*/ 726320 w 3715411"/>
                <a:gd name="connsiteY17" fmla="*/ 3118010 h 4054379"/>
                <a:gd name="connsiteX18" fmla="*/ 430228 w 3715411"/>
                <a:gd name="connsiteY18" fmla="*/ 3318307 h 4054379"/>
                <a:gd name="connsiteX19" fmla="*/ 151554 w 3715411"/>
                <a:gd name="connsiteY19" fmla="*/ 3466352 h 4054379"/>
                <a:gd name="connsiteX20" fmla="*/ 64468 w 3715411"/>
                <a:gd name="connsiteY20" fmla="*/ 3596981 h 4054379"/>
                <a:gd name="connsiteX21" fmla="*/ 12217 w 3715411"/>
                <a:gd name="connsiteY21" fmla="*/ 3823404 h 4054379"/>
                <a:gd name="connsiteX22" fmla="*/ 114751 w 3715411"/>
                <a:gd name="connsiteY22" fmla="*/ 4039081 h 4054379"/>
                <a:gd name="connsiteX23" fmla="*/ 1074663 w 3715411"/>
                <a:gd name="connsiteY23" fmla="*/ 4032410 h 4054379"/>
                <a:gd name="connsiteX24" fmla="*/ 1623303 w 3715411"/>
                <a:gd name="connsiteY24" fmla="*/ 3997575 h 4054379"/>
                <a:gd name="connsiteX25" fmla="*/ 2224194 w 3715411"/>
                <a:gd name="connsiteY25" fmla="*/ 3875655 h 4054379"/>
                <a:gd name="connsiteX26" fmla="*/ 2537703 w 3715411"/>
                <a:gd name="connsiteY26" fmla="*/ 3605690 h 4054379"/>
                <a:gd name="connsiteX27" fmla="*/ 3112468 w 3715411"/>
                <a:gd name="connsiteY27" fmla="*/ 3248638 h 4054379"/>
                <a:gd name="connsiteX28" fmla="*/ 3382434 w 3715411"/>
                <a:gd name="connsiteY28" fmla="*/ 2734832 h 4054379"/>
                <a:gd name="connsiteX29" fmla="*/ 3617566 w 3715411"/>
                <a:gd name="connsiteY29" fmla="*/ 2116524 h 4054379"/>
                <a:gd name="connsiteX30" fmla="*/ 3478228 w 3715411"/>
                <a:gd name="connsiteY30" fmla="*/ 1637552 h 4054379"/>
                <a:gd name="connsiteX31" fmla="*/ 3512323 w 3715411"/>
                <a:gd name="connsiteY31" fmla="*/ 1219287 h 4054379"/>
                <a:gd name="connsiteX32" fmla="*/ 3715377 w 3715411"/>
                <a:gd name="connsiteY32" fmla="*/ 785386 h 4054379"/>
                <a:gd name="connsiteX33" fmla="*/ 3495646 w 3715411"/>
                <a:gd name="connsiteY33" fmla="*/ 322558 h 4054379"/>
                <a:gd name="connsiteX34" fmla="*/ 3147303 w 3715411"/>
                <a:gd name="connsiteY34" fmla="*/ 87427 h 4054379"/>
                <a:gd name="connsiteX35" fmla="*/ 2398366 w 3715411"/>
                <a:gd name="connsiteY35" fmla="*/ 341 h 4054379"/>
                <a:gd name="connsiteX36" fmla="*/ 2093566 w 3715411"/>
                <a:gd name="connsiteY36" fmla="*/ 87427 h 4054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3715411" h="4054379">
                  <a:moveTo>
                    <a:pt x="2093566" y="87427"/>
                  </a:moveTo>
                  <a:cubicBezTo>
                    <a:pt x="1971646" y="107747"/>
                    <a:pt x="1778606" y="103393"/>
                    <a:pt x="1666846" y="122261"/>
                  </a:cubicBezTo>
                  <a:cubicBezTo>
                    <a:pt x="1555086" y="141129"/>
                    <a:pt x="1423006" y="200638"/>
                    <a:pt x="1423006" y="200638"/>
                  </a:cubicBezTo>
                  <a:cubicBezTo>
                    <a:pt x="1325760" y="231118"/>
                    <a:pt x="1170457" y="242729"/>
                    <a:pt x="1083371" y="305141"/>
                  </a:cubicBezTo>
                  <a:cubicBezTo>
                    <a:pt x="996285" y="367553"/>
                    <a:pt x="930971" y="479313"/>
                    <a:pt x="900491" y="575107"/>
                  </a:cubicBezTo>
                  <a:cubicBezTo>
                    <a:pt x="870011" y="670901"/>
                    <a:pt x="907748" y="765244"/>
                    <a:pt x="900491" y="879907"/>
                  </a:cubicBezTo>
                  <a:cubicBezTo>
                    <a:pt x="893234" y="994570"/>
                    <a:pt x="878719" y="1187610"/>
                    <a:pt x="856948" y="1263084"/>
                  </a:cubicBezTo>
                  <a:cubicBezTo>
                    <a:pt x="835177" y="1338558"/>
                    <a:pt x="819211" y="1310981"/>
                    <a:pt x="769863" y="1332752"/>
                  </a:cubicBezTo>
                  <a:cubicBezTo>
                    <a:pt x="720515" y="1354523"/>
                    <a:pt x="617463" y="1361781"/>
                    <a:pt x="560857" y="1393712"/>
                  </a:cubicBezTo>
                  <a:cubicBezTo>
                    <a:pt x="504251" y="1425643"/>
                    <a:pt x="463611" y="1470638"/>
                    <a:pt x="430228" y="1524341"/>
                  </a:cubicBezTo>
                  <a:cubicBezTo>
                    <a:pt x="396845" y="1578044"/>
                    <a:pt x="364914" y="1625942"/>
                    <a:pt x="360560" y="1715930"/>
                  </a:cubicBezTo>
                  <a:cubicBezTo>
                    <a:pt x="356206" y="1805919"/>
                    <a:pt x="382332" y="1982992"/>
                    <a:pt x="404103" y="2064272"/>
                  </a:cubicBezTo>
                  <a:cubicBezTo>
                    <a:pt x="425874" y="2145552"/>
                    <a:pt x="422971" y="2148456"/>
                    <a:pt x="491188" y="2203610"/>
                  </a:cubicBezTo>
                  <a:cubicBezTo>
                    <a:pt x="559405" y="2258764"/>
                    <a:pt x="729223" y="2335690"/>
                    <a:pt x="813406" y="2395198"/>
                  </a:cubicBezTo>
                  <a:cubicBezTo>
                    <a:pt x="897589" y="2454706"/>
                    <a:pt x="960000" y="2508410"/>
                    <a:pt x="996286" y="2560661"/>
                  </a:cubicBezTo>
                  <a:cubicBezTo>
                    <a:pt x="1032572" y="2612912"/>
                    <a:pt x="1028217" y="2657907"/>
                    <a:pt x="1031120" y="2708707"/>
                  </a:cubicBezTo>
                  <a:cubicBezTo>
                    <a:pt x="1034023" y="2759507"/>
                    <a:pt x="1064503" y="2797244"/>
                    <a:pt x="1013703" y="2865461"/>
                  </a:cubicBezTo>
                  <a:cubicBezTo>
                    <a:pt x="962903" y="2933678"/>
                    <a:pt x="823566" y="3042536"/>
                    <a:pt x="726320" y="3118010"/>
                  </a:cubicBezTo>
                  <a:cubicBezTo>
                    <a:pt x="629074" y="3193484"/>
                    <a:pt x="526022" y="3260250"/>
                    <a:pt x="430228" y="3318307"/>
                  </a:cubicBezTo>
                  <a:cubicBezTo>
                    <a:pt x="334434" y="3376364"/>
                    <a:pt x="212514" y="3419906"/>
                    <a:pt x="151554" y="3466352"/>
                  </a:cubicBezTo>
                  <a:cubicBezTo>
                    <a:pt x="90594" y="3512798"/>
                    <a:pt x="87691" y="3537472"/>
                    <a:pt x="64468" y="3596981"/>
                  </a:cubicBezTo>
                  <a:cubicBezTo>
                    <a:pt x="41245" y="3656490"/>
                    <a:pt x="3837" y="3749721"/>
                    <a:pt x="12217" y="3823404"/>
                  </a:cubicBezTo>
                  <a:cubicBezTo>
                    <a:pt x="20597" y="3897087"/>
                    <a:pt x="-62323" y="4004247"/>
                    <a:pt x="114751" y="4039081"/>
                  </a:cubicBezTo>
                  <a:cubicBezTo>
                    <a:pt x="291825" y="4073915"/>
                    <a:pt x="823238" y="4039328"/>
                    <a:pt x="1074663" y="4032410"/>
                  </a:cubicBezTo>
                  <a:cubicBezTo>
                    <a:pt x="1326088" y="4025492"/>
                    <a:pt x="1431715" y="4023701"/>
                    <a:pt x="1623303" y="3997575"/>
                  </a:cubicBezTo>
                  <a:cubicBezTo>
                    <a:pt x="1814891" y="3971449"/>
                    <a:pt x="2071794" y="3940969"/>
                    <a:pt x="2224194" y="3875655"/>
                  </a:cubicBezTo>
                  <a:cubicBezTo>
                    <a:pt x="2376594" y="3810341"/>
                    <a:pt x="2389657" y="3710193"/>
                    <a:pt x="2537703" y="3605690"/>
                  </a:cubicBezTo>
                  <a:cubicBezTo>
                    <a:pt x="2685749" y="3501187"/>
                    <a:pt x="2971679" y="3393781"/>
                    <a:pt x="3112468" y="3248638"/>
                  </a:cubicBezTo>
                  <a:cubicBezTo>
                    <a:pt x="3253257" y="3103495"/>
                    <a:pt x="3298251" y="2923518"/>
                    <a:pt x="3382434" y="2734832"/>
                  </a:cubicBezTo>
                  <a:cubicBezTo>
                    <a:pt x="3466617" y="2546146"/>
                    <a:pt x="3601600" y="2299404"/>
                    <a:pt x="3617566" y="2116524"/>
                  </a:cubicBezTo>
                  <a:cubicBezTo>
                    <a:pt x="3633532" y="1933644"/>
                    <a:pt x="3495769" y="1787092"/>
                    <a:pt x="3478228" y="1637552"/>
                  </a:cubicBezTo>
                  <a:cubicBezTo>
                    <a:pt x="3460688" y="1488013"/>
                    <a:pt x="3472798" y="1361315"/>
                    <a:pt x="3512323" y="1219287"/>
                  </a:cubicBezTo>
                  <a:cubicBezTo>
                    <a:pt x="3551848" y="1077259"/>
                    <a:pt x="3718156" y="934841"/>
                    <a:pt x="3715377" y="785386"/>
                  </a:cubicBezTo>
                  <a:cubicBezTo>
                    <a:pt x="3712598" y="635931"/>
                    <a:pt x="3590325" y="438885"/>
                    <a:pt x="3495646" y="322558"/>
                  </a:cubicBezTo>
                  <a:cubicBezTo>
                    <a:pt x="3400967" y="206231"/>
                    <a:pt x="3330183" y="141130"/>
                    <a:pt x="3147303" y="87427"/>
                  </a:cubicBezTo>
                  <a:cubicBezTo>
                    <a:pt x="2964423" y="33724"/>
                    <a:pt x="2571086" y="-4013"/>
                    <a:pt x="2398366" y="341"/>
                  </a:cubicBezTo>
                  <a:cubicBezTo>
                    <a:pt x="2225646" y="4695"/>
                    <a:pt x="2215486" y="67107"/>
                    <a:pt x="2093566" y="87427"/>
                  </a:cubicBezTo>
                  <a:close/>
                </a:path>
              </a:pathLst>
            </a:cu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3C2930C-9841-4384-A6F7-1099148C4B61}"/>
                </a:ext>
              </a:extLst>
            </p:cNvPr>
            <p:cNvSpPr/>
            <p:nvPr/>
          </p:nvSpPr>
          <p:spPr>
            <a:xfrm>
              <a:off x="3625609" y="1388317"/>
              <a:ext cx="2470662" cy="3062792"/>
            </a:xfrm>
            <a:custGeom>
              <a:avLst/>
              <a:gdLst>
                <a:gd name="connsiteX0" fmla="*/ 0 w 2796880"/>
                <a:gd name="connsiteY0" fmla="*/ 3666309 h 3666309"/>
                <a:gd name="connsiteX1" fmla="*/ 1018903 w 2796880"/>
                <a:gd name="connsiteY1" fmla="*/ 3483429 h 3666309"/>
                <a:gd name="connsiteX2" fmla="*/ 1820091 w 2796880"/>
                <a:gd name="connsiteY2" fmla="*/ 3204755 h 3666309"/>
                <a:gd name="connsiteX3" fmla="*/ 2386149 w 2796880"/>
                <a:gd name="connsiteY3" fmla="*/ 2647406 h 3666309"/>
                <a:gd name="connsiteX4" fmla="*/ 2717074 w 2796880"/>
                <a:gd name="connsiteY4" fmla="*/ 1933303 h 3666309"/>
                <a:gd name="connsiteX5" fmla="*/ 2786743 w 2796880"/>
                <a:gd name="connsiteY5" fmla="*/ 1314995 h 3666309"/>
                <a:gd name="connsiteX6" fmla="*/ 2551611 w 2796880"/>
                <a:gd name="connsiteY6" fmla="*/ 766355 h 3666309"/>
                <a:gd name="connsiteX7" fmla="*/ 1837509 w 2796880"/>
                <a:gd name="connsiteY7" fmla="*/ 365760 h 3666309"/>
                <a:gd name="connsiteX8" fmla="*/ 1419497 w 2796880"/>
                <a:gd name="connsiteY8" fmla="*/ 313509 h 3666309"/>
                <a:gd name="connsiteX9" fmla="*/ 1210491 w 2796880"/>
                <a:gd name="connsiteY9" fmla="*/ 156755 h 3666309"/>
                <a:gd name="connsiteX10" fmla="*/ 1140823 w 2796880"/>
                <a:gd name="connsiteY10" fmla="*/ 0 h 3666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96880" h="3666309">
                  <a:moveTo>
                    <a:pt x="0" y="3666309"/>
                  </a:moveTo>
                  <a:cubicBezTo>
                    <a:pt x="357777" y="3613332"/>
                    <a:pt x="715555" y="3560355"/>
                    <a:pt x="1018903" y="3483429"/>
                  </a:cubicBezTo>
                  <a:cubicBezTo>
                    <a:pt x="1322251" y="3406503"/>
                    <a:pt x="1592217" y="3344092"/>
                    <a:pt x="1820091" y="3204755"/>
                  </a:cubicBezTo>
                  <a:cubicBezTo>
                    <a:pt x="2047965" y="3065418"/>
                    <a:pt x="2236652" y="2859315"/>
                    <a:pt x="2386149" y="2647406"/>
                  </a:cubicBezTo>
                  <a:cubicBezTo>
                    <a:pt x="2535646" y="2435497"/>
                    <a:pt x="2650308" y="2155371"/>
                    <a:pt x="2717074" y="1933303"/>
                  </a:cubicBezTo>
                  <a:cubicBezTo>
                    <a:pt x="2783840" y="1711234"/>
                    <a:pt x="2814320" y="1509486"/>
                    <a:pt x="2786743" y="1314995"/>
                  </a:cubicBezTo>
                  <a:cubicBezTo>
                    <a:pt x="2759166" y="1120504"/>
                    <a:pt x="2709817" y="924561"/>
                    <a:pt x="2551611" y="766355"/>
                  </a:cubicBezTo>
                  <a:cubicBezTo>
                    <a:pt x="2393405" y="608149"/>
                    <a:pt x="2026195" y="441234"/>
                    <a:pt x="1837509" y="365760"/>
                  </a:cubicBezTo>
                  <a:cubicBezTo>
                    <a:pt x="1648823" y="290286"/>
                    <a:pt x="1524000" y="348343"/>
                    <a:pt x="1419497" y="313509"/>
                  </a:cubicBezTo>
                  <a:cubicBezTo>
                    <a:pt x="1314994" y="278675"/>
                    <a:pt x="1256937" y="209006"/>
                    <a:pt x="1210491" y="156755"/>
                  </a:cubicBezTo>
                  <a:cubicBezTo>
                    <a:pt x="1164045" y="104504"/>
                    <a:pt x="1152434" y="52252"/>
                    <a:pt x="1140823" y="0"/>
                  </a:cubicBezTo>
                </a:path>
              </a:pathLst>
            </a:custGeom>
            <a:ln>
              <a:solidFill>
                <a:schemeClr val="accent1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BD9891C9-34F5-481D-AA44-7FA79998EBEB}"/>
                </a:ext>
              </a:extLst>
            </p:cNvPr>
            <p:cNvSpPr/>
            <p:nvPr/>
          </p:nvSpPr>
          <p:spPr>
            <a:xfrm>
              <a:off x="4125643" y="1497443"/>
              <a:ext cx="538498" cy="1498658"/>
            </a:xfrm>
            <a:custGeom>
              <a:avLst/>
              <a:gdLst>
                <a:gd name="connsiteX0" fmla="*/ 0 w 609600"/>
                <a:gd name="connsiteY0" fmla="*/ 1793966 h 1793966"/>
                <a:gd name="connsiteX1" fmla="*/ 435429 w 609600"/>
                <a:gd name="connsiteY1" fmla="*/ 1402080 h 1793966"/>
                <a:gd name="connsiteX2" fmla="*/ 531223 w 609600"/>
                <a:gd name="connsiteY2" fmla="*/ 940526 h 1793966"/>
                <a:gd name="connsiteX3" fmla="*/ 269966 w 609600"/>
                <a:gd name="connsiteY3" fmla="*/ 452846 h 1793966"/>
                <a:gd name="connsiteX4" fmla="*/ 261257 w 609600"/>
                <a:gd name="connsiteY4" fmla="*/ 174171 h 1793966"/>
                <a:gd name="connsiteX5" fmla="*/ 418012 w 609600"/>
                <a:gd name="connsiteY5" fmla="*/ 60960 h 1793966"/>
                <a:gd name="connsiteX6" fmla="*/ 609600 w 609600"/>
                <a:gd name="connsiteY6" fmla="*/ 0 h 1793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600" h="1793966">
                  <a:moveTo>
                    <a:pt x="0" y="1793966"/>
                  </a:moveTo>
                  <a:cubicBezTo>
                    <a:pt x="173446" y="1669143"/>
                    <a:pt x="346892" y="1544320"/>
                    <a:pt x="435429" y="1402080"/>
                  </a:cubicBezTo>
                  <a:cubicBezTo>
                    <a:pt x="523966" y="1259840"/>
                    <a:pt x="558800" y="1098732"/>
                    <a:pt x="531223" y="940526"/>
                  </a:cubicBezTo>
                  <a:cubicBezTo>
                    <a:pt x="503646" y="782320"/>
                    <a:pt x="314960" y="580572"/>
                    <a:pt x="269966" y="452846"/>
                  </a:cubicBezTo>
                  <a:cubicBezTo>
                    <a:pt x="224972" y="325120"/>
                    <a:pt x="236583" y="239485"/>
                    <a:pt x="261257" y="174171"/>
                  </a:cubicBezTo>
                  <a:cubicBezTo>
                    <a:pt x="285931" y="108857"/>
                    <a:pt x="359955" y="89988"/>
                    <a:pt x="418012" y="60960"/>
                  </a:cubicBezTo>
                  <a:cubicBezTo>
                    <a:pt x="476069" y="31931"/>
                    <a:pt x="542834" y="15965"/>
                    <a:pt x="609600" y="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64D09754-FF45-496B-B963-0F641EA504E6}"/>
                </a:ext>
              </a:extLst>
            </p:cNvPr>
            <p:cNvSpPr/>
            <p:nvPr/>
          </p:nvSpPr>
          <p:spPr>
            <a:xfrm>
              <a:off x="4933391" y="1701144"/>
              <a:ext cx="338485" cy="1374982"/>
            </a:xfrm>
            <a:custGeom>
              <a:avLst/>
              <a:gdLst>
                <a:gd name="connsiteX0" fmla="*/ 383177 w 383177"/>
                <a:gd name="connsiteY0" fmla="*/ 0 h 1645920"/>
                <a:gd name="connsiteX1" fmla="*/ 130629 w 383177"/>
                <a:gd name="connsiteY1" fmla="*/ 461555 h 1645920"/>
                <a:gd name="connsiteX2" fmla="*/ 60960 w 383177"/>
                <a:gd name="connsiteY2" fmla="*/ 896983 h 1645920"/>
                <a:gd name="connsiteX3" fmla="*/ 182880 w 383177"/>
                <a:gd name="connsiteY3" fmla="*/ 1245326 h 1645920"/>
                <a:gd name="connsiteX4" fmla="*/ 0 w 383177"/>
                <a:gd name="connsiteY4" fmla="*/ 1645920 h 1645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177" h="1645920">
                  <a:moveTo>
                    <a:pt x="383177" y="0"/>
                  </a:moveTo>
                  <a:cubicBezTo>
                    <a:pt x="283754" y="156029"/>
                    <a:pt x="184332" y="312058"/>
                    <a:pt x="130629" y="461555"/>
                  </a:cubicBezTo>
                  <a:cubicBezTo>
                    <a:pt x="76926" y="611052"/>
                    <a:pt x="52251" y="766355"/>
                    <a:pt x="60960" y="896983"/>
                  </a:cubicBezTo>
                  <a:cubicBezTo>
                    <a:pt x="69668" y="1027612"/>
                    <a:pt x="193040" y="1120503"/>
                    <a:pt x="182880" y="1245326"/>
                  </a:cubicBezTo>
                  <a:cubicBezTo>
                    <a:pt x="172720" y="1370149"/>
                    <a:pt x="86360" y="1508034"/>
                    <a:pt x="0" y="164592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C2104EAD-ACCE-4D1B-9B80-26151070F9BD}"/>
                </a:ext>
              </a:extLst>
            </p:cNvPr>
            <p:cNvSpPr/>
            <p:nvPr/>
          </p:nvSpPr>
          <p:spPr>
            <a:xfrm>
              <a:off x="5787294" y="1912120"/>
              <a:ext cx="753898" cy="110398"/>
            </a:xfrm>
            <a:custGeom>
              <a:avLst/>
              <a:gdLst>
                <a:gd name="connsiteX0" fmla="*/ 0 w 853440"/>
                <a:gd name="connsiteY0" fmla="*/ 43542 h 132152"/>
                <a:gd name="connsiteX1" fmla="*/ 400595 w 853440"/>
                <a:gd name="connsiteY1" fmla="*/ 69668 h 132152"/>
                <a:gd name="connsiteX2" fmla="*/ 670560 w 853440"/>
                <a:gd name="connsiteY2" fmla="*/ 130628 h 132152"/>
                <a:gd name="connsiteX3" fmla="*/ 853440 w 853440"/>
                <a:gd name="connsiteY3" fmla="*/ 0 h 132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3440" h="132152">
                  <a:moveTo>
                    <a:pt x="0" y="43542"/>
                  </a:moveTo>
                  <a:cubicBezTo>
                    <a:pt x="144417" y="49348"/>
                    <a:pt x="288835" y="55154"/>
                    <a:pt x="400595" y="69668"/>
                  </a:cubicBezTo>
                  <a:cubicBezTo>
                    <a:pt x="512355" y="84182"/>
                    <a:pt x="595086" y="142239"/>
                    <a:pt x="670560" y="130628"/>
                  </a:cubicBezTo>
                  <a:cubicBezTo>
                    <a:pt x="746034" y="119017"/>
                    <a:pt x="799737" y="59508"/>
                    <a:pt x="853440" y="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03FECCC-F547-4632-A124-B08F0855933C}"/>
                </a:ext>
              </a:extLst>
            </p:cNvPr>
            <p:cNvSpPr/>
            <p:nvPr/>
          </p:nvSpPr>
          <p:spPr>
            <a:xfrm>
              <a:off x="4387200" y="3468979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CE4C7D31-5F10-470D-95B7-6CCA40DB4F8C}"/>
                </a:ext>
              </a:extLst>
            </p:cNvPr>
            <p:cNvSpPr/>
            <p:nvPr/>
          </p:nvSpPr>
          <p:spPr>
            <a:xfrm>
              <a:off x="4988401" y="3468979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56F936F4-34A2-4354-AE79-F990479CB648}"/>
                </a:ext>
              </a:extLst>
            </p:cNvPr>
            <p:cNvSpPr/>
            <p:nvPr/>
          </p:nvSpPr>
          <p:spPr>
            <a:xfrm>
              <a:off x="5591179" y="3468979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4725590-8737-4AE7-87CB-A0CA97002BA8}"/>
                </a:ext>
              </a:extLst>
            </p:cNvPr>
            <p:cNvSpPr/>
            <p:nvPr/>
          </p:nvSpPr>
          <p:spPr>
            <a:xfrm>
              <a:off x="4387200" y="3115347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14BD57B-8D09-42C3-A53B-62B9C3F24445}"/>
                </a:ext>
              </a:extLst>
            </p:cNvPr>
            <p:cNvSpPr/>
            <p:nvPr/>
          </p:nvSpPr>
          <p:spPr>
            <a:xfrm>
              <a:off x="4988401" y="3115347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C85A9AE-2647-40E0-A622-DE17B095DD5D}"/>
                </a:ext>
              </a:extLst>
            </p:cNvPr>
            <p:cNvSpPr/>
            <p:nvPr/>
          </p:nvSpPr>
          <p:spPr>
            <a:xfrm>
              <a:off x="5591179" y="3115347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5D4F1C99-D907-4F45-BA07-A9CECE7E142A}"/>
                </a:ext>
              </a:extLst>
            </p:cNvPr>
            <p:cNvSpPr/>
            <p:nvPr/>
          </p:nvSpPr>
          <p:spPr>
            <a:xfrm>
              <a:off x="4387200" y="2736936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8C98FCEF-1DA8-4F05-B0EB-0D0BA673CE5D}"/>
                </a:ext>
              </a:extLst>
            </p:cNvPr>
            <p:cNvSpPr/>
            <p:nvPr/>
          </p:nvSpPr>
          <p:spPr>
            <a:xfrm>
              <a:off x="4988401" y="2736936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4DC85686-894C-4D6E-8B99-6AE65AB117F3}"/>
                </a:ext>
              </a:extLst>
            </p:cNvPr>
            <p:cNvSpPr/>
            <p:nvPr/>
          </p:nvSpPr>
          <p:spPr>
            <a:xfrm>
              <a:off x="5591179" y="2736936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E9E5EA3-ED44-4C6B-8EAB-A2BDA8F2558D}"/>
                </a:ext>
              </a:extLst>
            </p:cNvPr>
            <p:cNvSpPr/>
            <p:nvPr/>
          </p:nvSpPr>
          <p:spPr>
            <a:xfrm>
              <a:off x="5300179" y="1352857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5DCC7349-9B3F-450B-9594-6F269C083DAA}"/>
                </a:ext>
              </a:extLst>
            </p:cNvPr>
            <p:cNvSpPr/>
            <p:nvPr/>
          </p:nvSpPr>
          <p:spPr>
            <a:xfrm>
              <a:off x="4182378" y="2200261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A7B87A2-E5DE-4F1E-8244-96A8EC57B118}"/>
                </a:ext>
              </a:extLst>
            </p:cNvPr>
            <p:cNvSpPr/>
            <p:nvPr/>
          </p:nvSpPr>
          <p:spPr>
            <a:xfrm>
              <a:off x="5145575" y="2249345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84610BEF-D411-4360-94CA-D0A03CCF8B15}"/>
                </a:ext>
              </a:extLst>
            </p:cNvPr>
            <p:cNvSpPr/>
            <p:nvPr/>
          </p:nvSpPr>
          <p:spPr>
            <a:xfrm>
              <a:off x="5911038" y="1586112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pic>
        <p:nvPicPr>
          <p:cNvPr id="43" name="Graphic 42" descr="Map compass">
            <a:extLst>
              <a:ext uri="{FF2B5EF4-FFF2-40B4-BE49-F238E27FC236}">
                <a16:creationId xmlns:a16="http://schemas.microsoft.com/office/drawing/2014/main" id="{DB381C0F-CC79-4181-B3E6-CE01523AE0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364105" y="3446094"/>
            <a:ext cx="318011" cy="300740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336F726D-84E8-40F9-ADB6-266FB2FA1F71}"/>
              </a:ext>
            </a:extLst>
          </p:cNvPr>
          <p:cNvSpPr txBox="1"/>
          <p:nvPr/>
        </p:nvSpPr>
        <p:spPr>
          <a:xfrm>
            <a:off x="9345185" y="3076126"/>
            <a:ext cx="294819" cy="3085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chemeClr val="accent1"/>
                </a:solidFill>
              </a:rPr>
              <a:t>N</a:t>
            </a:r>
          </a:p>
        </p:txBody>
      </p:sp>
      <p:sp>
        <p:nvSpPr>
          <p:cNvPr id="62" name="Flowchart: Extract 61">
            <a:extLst>
              <a:ext uri="{FF2B5EF4-FFF2-40B4-BE49-F238E27FC236}">
                <a16:creationId xmlns:a16="http://schemas.microsoft.com/office/drawing/2014/main" id="{7607E503-7C4E-4B9D-93A9-509E2108790B}"/>
              </a:ext>
            </a:extLst>
          </p:cNvPr>
          <p:cNvSpPr/>
          <p:nvPr/>
        </p:nvSpPr>
        <p:spPr>
          <a:xfrm rot="16200000">
            <a:off x="9681013" y="3191254"/>
            <a:ext cx="268556" cy="96607"/>
          </a:xfrm>
          <a:prstGeom prst="flowChartExtra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35EBD7FE-FD8A-4246-B9EE-C210AFE20AC2}"/>
              </a:ext>
            </a:extLst>
          </p:cNvPr>
          <p:cNvSpPr txBox="1"/>
          <p:nvPr/>
        </p:nvSpPr>
        <p:spPr>
          <a:xfrm>
            <a:off x="9873157" y="3841278"/>
            <a:ext cx="18751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/>
              <a:t>Effectiveness summary</a:t>
            </a:r>
            <a:r>
              <a:rPr lang="en-CA" sz="1100" b="1" baseline="30000" dirty="0"/>
              <a:t>(?)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4F8B3CD7-6DDC-48E9-8ADA-8297DD73B024}"/>
              </a:ext>
            </a:extLst>
          </p:cNvPr>
          <p:cNvSpPr txBox="1"/>
          <p:nvPr/>
        </p:nvSpPr>
        <p:spPr>
          <a:xfrm>
            <a:off x="9860364" y="390756"/>
            <a:ext cx="18004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/>
              <a:t>BMP summary </a:t>
            </a:r>
            <a:r>
              <a:rPr lang="en-CA" sz="1100" b="1" baseline="30000" dirty="0"/>
              <a:t>(?)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2AE91D97-143C-4431-9625-18B5850C5D2A}"/>
              </a:ext>
            </a:extLst>
          </p:cNvPr>
          <p:cNvSpPr txBox="1"/>
          <p:nvPr/>
        </p:nvSpPr>
        <p:spPr>
          <a:xfrm>
            <a:off x="584805" y="769356"/>
            <a:ext cx="1555021" cy="16927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lstStyle/>
          <a:p>
            <a:r>
              <a:rPr lang="en-CA" sz="1100" dirty="0"/>
              <a:t>Watershed information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64C097F1-F6D3-4AA5-A549-FA67AF0DCB52}"/>
              </a:ext>
            </a:extLst>
          </p:cNvPr>
          <p:cNvSpPr txBox="1"/>
          <p:nvPr/>
        </p:nvSpPr>
        <p:spPr>
          <a:xfrm>
            <a:off x="583873" y="1648989"/>
            <a:ext cx="1426514" cy="169277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lstStyle/>
          <a:p>
            <a:r>
              <a:rPr lang="en-CA" sz="1100" dirty="0">
                <a:solidFill>
                  <a:schemeClr val="tx1"/>
                </a:solidFill>
              </a:rPr>
              <a:t>BMP selection overview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0F2B8B90-353F-4E4E-B6AD-421723A71C80}"/>
              </a:ext>
            </a:extLst>
          </p:cNvPr>
          <p:cNvSpPr txBox="1"/>
          <p:nvPr/>
        </p:nvSpPr>
        <p:spPr>
          <a:xfrm>
            <a:off x="583873" y="1199501"/>
            <a:ext cx="1626354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CA" sz="1100" dirty="0"/>
              <a:t>Intelligent BMP selection</a:t>
            </a:r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6295ABE3-E73E-49CF-A065-8BE7C4B55E02}"/>
              </a:ext>
            </a:extLst>
          </p:cNvPr>
          <p:cNvGrpSpPr/>
          <p:nvPr/>
        </p:nvGrpSpPr>
        <p:grpSpPr>
          <a:xfrm>
            <a:off x="2972" y="-31959"/>
            <a:ext cx="12192001" cy="430887"/>
            <a:chOff x="0" y="2909500"/>
            <a:chExt cx="12192001" cy="430887"/>
          </a:xfrm>
        </p:grpSpPr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8D5BD3F6-2D74-4063-B10E-540114A998EE}"/>
                </a:ext>
              </a:extLst>
            </p:cNvPr>
            <p:cNvSpPr/>
            <p:nvPr/>
          </p:nvSpPr>
          <p:spPr>
            <a:xfrm>
              <a:off x="0" y="2939749"/>
              <a:ext cx="12192001" cy="36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93" name="Picture 2" descr="Related image">
              <a:extLst>
                <a:ext uri="{FF2B5EF4-FFF2-40B4-BE49-F238E27FC236}">
                  <a16:creationId xmlns:a16="http://schemas.microsoft.com/office/drawing/2014/main" id="{9012132D-3AF5-4409-B508-B500AC96F4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70182" y="2939749"/>
              <a:ext cx="381187" cy="3811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B45079A4-C082-48F7-8103-5A0960BF47B8}"/>
                </a:ext>
              </a:extLst>
            </p:cNvPr>
            <p:cNvSpPr txBox="1"/>
            <p:nvPr/>
          </p:nvSpPr>
          <p:spPr>
            <a:xfrm>
              <a:off x="9050284" y="2909500"/>
              <a:ext cx="275240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CA" sz="1100" dirty="0">
                  <a:solidFill>
                    <a:schemeClr val="bg1"/>
                  </a:solidFill>
                  <a:hlinkClick r:id="rId8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shawn-uoguelph@email.ca</a:t>
              </a:r>
              <a:r>
                <a:rPr lang="en-CA" sz="1100" dirty="0">
                  <a:solidFill>
                    <a:schemeClr val="bg1"/>
                  </a:solidFill>
                </a:rPr>
                <a:t> (admin)</a:t>
              </a:r>
            </a:p>
            <a:p>
              <a:pPr algn="r"/>
              <a:r>
                <a:rPr lang="en-CA" sz="1100" dirty="0">
                  <a:solidFill>
                    <a:schemeClr val="bg1"/>
                  </a:solidFill>
                </a:rPr>
                <a:t>UNIVERSITY OF GUELPH</a:t>
              </a:r>
            </a:p>
          </p:txBody>
        </p:sp>
        <p:pic>
          <p:nvPicPr>
            <p:cNvPr id="95" name="Graphic 94" descr="Smiling face with no fill">
              <a:extLst>
                <a:ext uri="{FF2B5EF4-FFF2-40B4-BE49-F238E27FC236}">
                  <a16:creationId xmlns:a16="http://schemas.microsoft.com/office/drawing/2014/main" id="{E62F91EE-339C-4843-8CA2-C1CD563F17D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232138" y="2951232"/>
              <a:ext cx="288000" cy="288000"/>
            </a:xfrm>
            <a:prstGeom prst="rect">
              <a:avLst/>
            </a:prstGeom>
          </p:spPr>
        </p:pic>
        <p:pic>
          <p:nvPicPr>
            <p:cNvPr id="96" name="Graphic 95" descr="Question mark">
              <a:extLst>
                <a:ext uri="{FF2B5EF4-FFF2-40B4-BE49-F238E27FC236}">
                  <a16:creationId xmlns:a16="http://schemas.microsoft.com/office/drawing/2014/main" id="{CD57FEE1-E177-44E3-B44A-246F80B5DF9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8760798" y="2962471"/>
              <a:ext cx="288000" cy="288000"/>
            </a:xfrm>
            <a:prstGeom prst="rect">
              <a:avLst/>
            </a:prstGeom>
          </p:spPr>
        </p:pic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65476391-437B-4289-A3A7-832D286EF9E1}"/>
                </a:ext>
              </a:extLst>
            </p:cNvPr>
            <p:cNvSpPr/>
            <p:nvPr/>
          </p:nvSpPr>
          <p:spPr>
            <a:xfrm>
              <a:off x="101210" y="2962472"/>
              <a:ext cx="288000" cy="288000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CA" sz="700" dirty="0"/>
                <a:t>Logo</a:t>
              </a:r>
              <a:endParaRPr lang="en-CA" sz="600" dirty="0"/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80A99E68-5D11-414D-92E9-E793E3340E0B}"/>
                </a:ext>
              </a:extLst>
            </p:cNvPr>
            <p:cNvSpPr txBox="1"/>
            <p:nvPr/>
          </p:nvSpPr>
          <p:spPr>
            <a:xfrm>
              <a:off x="383364" y="2983448"/>
              <a:ext cx="26078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200" dirty="0">
                  <a:solidFill>
                    <a:schemeClr val="bg1"/>
                  </a:solidFill>
                </a:rPr>
                <a:t>University of Guelph ESAT</a:t>
              </a:r>
            </a:p>
          </p:txBody>
        </p:sp>
      </p:grp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FA4214D8-4B56-4877-9691-968CDCA9730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904" y="747788"/>
            <a:ext cx="288000" cy="216000"/>
          </a:xfrm>
          <a:prstGeom prst="rect">
            <a:avLst/>
          </a:prstGeom>
        </p:spPr>
      </p:pic>
      <p:sp>
        <p:nvSpPr>
          <p:cNvPr id="11" name="Arrow: Chevron 10">
            <a:extLst>
              <a:ext uri="{FF2B5EF4-FFF2-40B4-BE49-F238E27FC236}">
                <a16:creationId xmlns:a16="http://schemas.microsoft.com/office/drawing/2014/main" id="{42D71B7B-51CF-4B20-A62C-05BDD7912EC6}"/>
              </a:ext>
            </a:extLst>
          </p:cNvPr>
          <p:cNvSpPr/>
          <p:nvPr/>
        </p:nvSpPr>
        <p:spPr>
          <a:xfrm>
            <a:off x="81997" y="794843"/>
            <a:ext cx="80962" cy="116681"/>
          </a:xfrm>
          <a:prstGeom prst="chevron">
            <a:avLst>
              <a:gd name="adj" fmla="val 5588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pic>
        <p:nvPicPr>
          <p:cNvPr id="13" name="Graphic 12" descr="Lightbulb and gear">
            <a:extLst>
              <a:ext uri="{FF2B5EF4-FFF2-40B4-BE49-F238E27FC236}">
                <a16:creationId xmlns:a16="http://schemas.microsoft.com/office/drawing/2014/main" id="{10466FA8-E122-4DB7-8581-B265656B685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32333" y="1148105"/>
            <a:ext cx="288000" cy="288000"/>
          </a:xfrm>
          <a:prstGeom prst="rect">
            <a:avLst/>
          </a:prstGeom>
        </p:spPr>
      </p:pic>
      <p:sp>
        <p:nvSpPr>
          <p:cNvPr id="108" name="Arrow: Chevron 107">
            <a:extLst>
              <a:ext uri="{FF2B5EF4-FFF2-40B4-BE49-F238E27FC236}">
                <a16:creationId xmlns:a16="http://schemas.microsoft.com/office/drawing/2014/main" id="{CC0F90EA-E630-4D74-95B1-2F0D0581BA2B}"/>
              </a:ext>
            </a:extLst>
          </p:cNvPr>
          <p:cNvSpPr/>
          <p:nvPr/>
        </p:nvSpPr>
        <p:spPr>
          <a:xfrm>
            <a:off x="78670" y="1228972"/>
            <a:ext cx="80962" cy="116681"/>
          </a:xfrm>
          <a:prstGeom prst="chevron">
            <a:avLst>
              <a:gd name="adj" fmla="val 5588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109" name="Arrow: Chevron 108">
            <a:extLst>
              <a:ext uri="{FF2B5EF4-FFF2-40B4-BE49-F238E27FC236}">
                <a16:creationId xmlns:a16="http://schemas.microsoft.com/office/drawing/2014/main" id="{1ED9DB02-D421-43C4-8606-4615FFEE2E12}"/>
              </a:ext>
            </a:extLst>
          </p:cNvPr>
          <p:cNvSpPr/>
          <p:nvPr/>
        </p:nvSpPr>
        <p:spPr>
          <a:xfrm rot="5400000">
            <a:off x="85126" y="1667864"/>
            <a:ext cx="80962" cy="116681"/>
          </a:xfrm>
          <a:prstGeom prst="chevron">
            <a:avLst>
              <a:gd name="adj" fmla="val 5588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pic>
        <p:nvPicPr>
          <p:cNvPr id="15" name="Graphic 14" descr="List">
            <a:extLst>
              <a:ext uri="{FF2B5EF4-FFF2-40B4-BE49-F238E27FC236}">
                <a16:creationId xmlns:a16="http://schemas.microsoft.com/office/drawing/2014/main" id="{B8F02FEA-4C06-418E-A8AB-4071ACC20A6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29904" y="1596014"/>
            <a:ext cx="288000" cy="288000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12B2F6F6-8B65-46C4-8954-8983E25F7520}"/>
              </a:ext>
            </a:extLst>
          </p:cNvPr>
          <p:cNvGrpSpPr/>
          <p:nvPr/>
        </p:nvGrpSpPr>
        <p:grpSpPr>
          <a:xfrm>
            <a:off x="352424" y="2020063"/>
            <a:ext cx="1530025" cy="180000"/>
            <a:chOff x="352424" y="1962913"/>
            <a:chExt cx="1530025" cy="180000"/>
          </a:xfrm>
        </p:grpSpPr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3AE9FD21-2C29-4848-8A9D-A10CEB7B93A2}"/>
                </a:ext>
              </a:extLst>
            </p:cNvPr>
            <p:cNvSpPr txBox="1"/>
            <p:nvPr/>
          </p:nvSpPr>
          <p:spPr>
            <a:xfrm>
              <a:off x="689431" y="1962914"/>
              <a:ext cx="1193018" cy="1692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>
                <a:defRPr sz="1100"/>
              </a:lvl1pPr>
            </a:lstStyle>
            <a:p>
              <a:r>
                <a:rPr lang="en-CA" dirty="0"/>
                <a:t>BMP Type 1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5FB82A2-ED0A-4DED-8255-95940F93001B}"/>
                </a:ext>
              </a:extLst>
            </p:cNvPr>
            <p:cNvSpPr/>
            <p:nvPr/>
          </p:nvSpPr>
          <p:spPr>
            <a:xfrm>
              <a:off x="352424" y="1962913"/>
              <a:ext cx="252000" cy="180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C1BBCD7-B825-4956-8DDF-2410B5187BA4}"/>
              </a:ext>
            </a:extLst>
          </p:cNvPr>
          <p:cNvGrpSpPr/>
          <p:nvPr/>
        </p:nvGrpSpPr>
        <p:grpSpPr>
          <a:xfrm>
            <a:off x="352424" y="2341719"/>
            <a:ext cx="1653932" cy="192137"/>
            <a:chOff x="352424" y="2313144"/>
            <a:chExt cx="1653932" cy="192137"/>
          </a:xfrm>
        </p:grpSpPr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3B09BE3A-66ED-4A9C-9265-B243533EC3A4}"/>
                </a:ext>
              </a:extLst>
            </p:cNvPr>
            <p:cNvSpPr txBox="1"/>
            <p:nvPr/>
          </p:nvSpPr>
          <p:spPr>
            <a:xfrm>
              <a:off x="685400" y="2313144"/>
              <a:ext cx="1320956" cy="1692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>
                <a:defRPr sz="1100">
                  <a:solidFill>
                    <a:schemeClr val="dk1"/>
                  </a:solidFill>
                </a:defRPr>
              </a:lvl1pPr>
              <a:lvl2pPr>
                <a:defRPr>
                  <a:solidFill>
                    <a:schemeClr val="dk1"/>
                  </a:solidFill>
                </a:defRPr>
              </a:lvl2pPr>
              <a:lvl3pPr>
                <a:defRPr>
                  <a:solidFill>
                    <a:schemeClr val="dk1"/>
                  </a:solidFill>
                </a:defRPr>
              </a:lvl3pPr>
              <a:lvl4pPr>
                <a:defRPr>
                  <a:solidFill>
                    <a:schemeClr val="dk1"/>
                  </a:solidFill>
                </a:defRPr>
              </a:lvl4pPr>
              <a:lvl5pPr>
                <a:defRPr>
                  <a:solidFill>
                    <a:schemeClr val="dk1"/>
                  </a:solidFill>
                </a:defRPr>
              </a:lvl5pPr>
              <a:lvl6pPr>
                <a:defRPr>
                  <a:solidFill>
                    <a:schemeClr val="dk1"/>
                  </a:solidFill>
                </a:defRPr>
              </a:lvl6pPr>
              <a:lvl7pPr>
                <a:defRPr>
                  <a:solidFill>
                    <a:schemeClr val="dk1"/>
                  </a:solidFill>
                </a:defRPr>
              </a:lvl7pPr>
              <a:lvl8pPr>
                <a:defRPr>
                  <a:solidFill>
                    <a:schemeClr val="dk1"/>
                  </a:solidFill>
                </a:defRPr>
              </a:lvl8pPr>
              <a:lvl9pPr>
                <a:defRPr>
                  <a:solidFill>
                    <a:schemeClr val="dk1"/>
                  </a:solidFill>
                </a:defRPr>
              </a:lvl9pPr>
            </a:lstStyle>
            <a:p>
              <a:r>
                <a:rPr lang="en-CA" b="1" dirty="0">
                  <a:solidFill>
                    <a:schemeClr val="accent1"/>
                  </a:solidFill>
                </a:rPr>
                <a:t>BMP Type 2</a:t>
              </a:r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BE687BBE-B3BC-47D5-96DB-6429B35CF6D6}"/>
                </a:ext>
              </a:extLst>
            </p:cNvPr>
            <p:cNvSpPr/>
            <p:nvPr/>
          </p:nvSpPr>
          <p:spPr>
            <a:xfrm>
              <a:off x="352424" y="2325281"/>
              <a:ext cx="252000" cy="18000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C609EBE-3A8F-42F0-9FA0-948F857F5421}"/>
              </a:ext>
            </a:extLst>
          </p:cNvPr>
          <p:cNvGrpSpPr/>
          <p:nvPr/>
        </p:nvGrpSpPr>
        <p:grpSpPr>
          <a:xfrm>
            <a:off x="411358" y="2675865"/>
            <a:ext cx="1599029" cy="169277"/>
            <a:chOff x="411358" y="2647290"/>
            <a:chExt cx="1599029" cy="169277"/>
          </a:xfrm>
        </p:grpSpPr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4B1C2128-B1D7-4BF1-946E-228D3DC30E27}"/>
                </a:ext>
              </a:extLst>
            </p:cNvPr>
            <p:cNvSpPr txBox="1"/>
            <p:nvPr/>
          </p:nvSpPr>
          <p:spPr>
            <a:xfrm>
              <a:off x="689431" y="2647290"/>
              <a:ext cx="1320956" cy="1692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>
                <a:defRPr sz="1100">
                  <a:solidFill>
                    <a:schemeClr val="dk1"/>
                  </a:solidFill>
                </a:defRPr>
              </a:lvl1pPr>
              <a:lvl2pPr>
                <a:defRPr>
                  <a:solidFill>
                    <a:schemeClr val="dk1"/>
                  </a:solidFill>
                </a:defRPr>
              </a:lvl2pPr>
              <a:lvl3pPr>
                <a:defRPr>
                  <a:solidFill>
                    <a:schemeClr val="dk1"/>
                  </a:solidFill>
                </a:defRPr>
              </a:lvl3pPr>
              <a:lvl4pPr>
                <a:defRPr>
                  <a:solidFill>
                    <a:schemeClr val="dk1"/>
                  </a:solidFill>
                </a:defRPr>
              </a:lvl4pPr>
              <a:lvl5pPr>
                <a:defRPr>
                  <a:solidFill>
                    <a:schemeClr val="dk1"/>
                  </a:solidFill>
                </a:defRPr>
              </a:lvl5pPr>
              <a:lvl6pPr>
                <a:defRPr>
                  <a:solidFill>
                    <a:schemeClr val="dk1"/>
                  </a:solidFill>
                </a:defRPr>
              </a:lvl6pPr>
              <a:lvl7pPr>
                <a:defRPr>
                  <a:solidFill>
                    <a:schemeClr val="dk1"/>
                  </a:solidFill>
                </a:defRPr>
              </a:lvl7pPr>
              <a:lvl8pPr>
                <a:defRPr>
                  <a:solidFill>
                    <a:schemeClr val="dk1"/>
                  </a:solidFill>
                </a:defRPr>
              </a:lvl8pPr>
              <a:lvl9pPr>
                <a:defRPr>
                  <a:solidFill>
                    <a:schemeClr val="dk1"/>
                  </a:solidFill>
                </a:defRPr>
              </a:lvl9pPr>
            </a:lstStyle>
            <a:p>
              <a:r>
                <a:rPr lang="en-CA" dirty="0"/>
                <a:t>BMP Type 3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8C63EF02-994A-499E-9675-9C04D1FA0B96}"/>
                </a:ext>
              </a:extLst>
            </p:cNvPr>
            <p:cNvSpPr/>
            <p:nvPr/>
          </p:nvSpPr>
          <p:spPr>
            <a:xfrm>
              <a:off x="411358" y="2662948"/>
              <a:ext cx="144000" cy="144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aphicFrame>
        <p:nvGraphicFramePr>
          <p:cNvPr id="76" name="Table 75">
            <a:extLst>
              <a:ext uri="{FF2B5EF4-FFF2-40B4-BE49-F238E27FC236}">
                <a16:creationId xmlns:a16="http://schemas.microsoft.com/office/drawing/2014/main" id="{D280169B-F1E0-4FE0-950D-254EDB39EA58}"/>
              </a:ext>
            </a:extLst>
          </p:cNvPr>
          <p:cNvGraphicFramePr>
            <a:graphicFrameLocks noGrp="1"/>
          </p:cNvGraphicFramePr>
          <p:nvPr/>
        </p:nvGraphicFramePr>
        <p:xfrm>
          <a:off x="8192655" y="429469"/>
          <a:ext cx="1622636" cy="228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1318">
                  <a:extLst>
                    <a:ext uri="{9D8B030D-6E8A-4147-A177-3AD203B41FA5}">
                      <a16:colId xmlns:a16="http://schemas.microsoft.com/office/drawing/2014/main" val="1294337786"/>
                    </a:ext>
                  </a:extLst>
                </a:gridCol>
                <a:gridCol w="811318">
                  <a:extLst>
                    <a:ext uri="{9D8B030D-6E8A-4147-A177-3AD203B41FA5}">
                      <a16:colId xmlns:a16="http://schemas.microsoft.com/office/drawing/2014/main" val="2005279972"/>
                    </a:ext>
                  </a:extLst>
                </a:gridCol>
              </a:tblGrid>
              <a:tr h="186890"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Map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Satellite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041495"/>
                  </a:ext>
                </a:extLst>
              </a:tr>
            </a:tbl>
          </a:graphicData>
        </a:graphic>
      </p:graphicFrame>
      <p:graphicFrame>
        <p:nvGraphicFramePr>
          <p:cNvPr id="83" name="Table 82">
            <a:extLst>
              <a:ext uri="{FF2B5EF4-FFF2-40B4-BE49-F238E27FC236}">
                <a16:creationId xmlns:a16="http://schemas.microsoft.com/office/drawing/2014/main" id="{D0625EE5-63E6-4A10-9D89-BFD9696367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4481503"/>
              </p:ext>
            </p:extLst>
          </p:nvPr>
        </p:nvGraphicFramePr>
        <p:xfrm>
          <a:off x="2090632" y="4907314"/>
          <a:ext cx="7769728" cy="1940913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519218">
                  <a:extLst>
                    <a:ext uri="{9D8B030D-6E8A-4147-A177-3AD203B41FA5}">
                      <a16:colId xmlns:a16="http://schemas.microsoft.com/office/drawing/2014/main" val="870851450"/>
                    </a:ext>
                  </a:extLst>
                </a:gridCol>
                <a:gridCol w="695325">
                  <a:extLst>
                    <a:ext uri="{9D8B030D-6E8A-4147-A177-3AD203B41FA5}">
                      <a16:colId xmlns:a16="http://schemas.microsoft.com/office/drawing/2014/main" val="1196878192"/>
                    </a:ext>
                  </a:extLst>
                </a:gridCol>
                <a:gridCol w="1019175">
                  <a:extLst>
                    <a:ext uri="{9D8B030D-6E8A-4147-A177-3AD203B41FA5}">
                      <a16:colId xmlns:a16="http://schemas.microsoft.com/office/drawing/2014/main" val="4058391018"/>
                    </a:ext>
                  </a:extLst>
                </a:gridCol>
                <a:gridCol w="1085850">
                  <a:extLst>
                    <a:ext uri="{9D8B030D-6E8A-4147-A177-3AD203B41FA5}">
                      <a16:colId xmlns:a16="http://schemas.microsoft.com/office/drawing/2014/main" val="2407327584"/>
                    </a:ext>
                  </a:extLst>
                </a:gridCol>
                <a:gridCol w="1000125">
                  <a:extLst>
                    <a:ext uri="{9D8B030D-6E8A-4147-A177-3AD203B41FA5}">
                      <a16:colId xmlns:a16="http://schemas.microsoft.com/office/drawing/2014/main" val="2297515603"/>
                    </a:ext>
                  </a:extLst>
                </a:gridCol>
                <a:gridCol w="485775">
                  <a:extLst>
                    <a:ext uri="{9D8B030D-6E8A-4147-A177-3AD203B41FA5}">
                      <a16:colId xmlns:a16="http://schemas.microsoft.com/office/drawing/2014/main" val="3255575357"/>
                    </a:ext>
                  </a:extLst>
                </a:gridCol>
                <a:gridCol w="1400175">
                  <a:extLst>
                    <a:ext uri="{9D8B030D-6E8A-4147-A177-3AD203B41FA5}">
                      <a16:colId xmlns:a16="http://schemas.microsoft.com/office/drawing/2014/main" val="3116716651"/>
                    </a:ext>
                  </a:extLst>
                </a:gridCol>
                <a:gridCol w="1564085">
                  <a:extLst>
                    <a:ext uri="{9D8B030D-6E8A-4147-A177-3AD203B41FA5}">
                      <a16:colId xmlns:a16="http://schemas.microsoft.com/office/drawing/2014/main" val="2134159632"/>
                    </a:ext>
                  </a:extLst>
                </a:gridCol>
              </a:tblGrid>
              <a:tr h="516149"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Select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LSD or Parcel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BMP area</a:t>
                      </a:r>
                    </a:p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(ha)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On-site </a:t>
                      </a:r>
                    </a:p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effectiveness</a:t>
                      </a:r>
                    </a:p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(kg/ha/</a:t>
                      </a:r>
                      <a:r>
                        <a:rPr lang="en-CA" sz="1000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Off-site effectiveness</a:t>
                      </a:r>
                    </a:p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(kg/ha/</a:t>
                      </a:r>
                      <a:r>
                        <a:rPr lang="en-CA" sz="1000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Cost</a:t>
                      </a:r>
                    </a:p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($)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On-site </a:t>
                      </a:r>
                    </a:p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cost-effectiveness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Off-site </a:t>
                      </a:r>
                    </a:p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cost-effectiveness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0991502"/>
                  </a:ext>
                </a:extLst>
              </a:tr>
              <a:tr h="238934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ym typeface="Wingdings 2" panose="05020102010507070707" pitchFamily="18" charset="2"/>
                        </a:rPr>
                        <a:t></a:t>
                      </a: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1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05274275"/>
                  </a:ext>
                </a:extLst>
              </a:tr>
              <a:tr h="23716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ym typeface="Wingdings 2" panose="05020102010507070707" pitchFamily="18" charset="2"/>
                        </a:rPr>
                        <a:t></a:t>
                      </a: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2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2186654"/>
                  </a:ext>
                </a:extLst>
              </a:tr>
              <a:tr h="23716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ym typeface="Wingdings 2" panose="05020102010507070707" pitchFamily="18" charset="2"/>
                        </a:rPr>
                        <a:t></a:t>
                      </a: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3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4765558"/>
                  </a:ext>
                </a:extLst>
              </a:tr>
              <a:tr h="23716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ym typeface="Wingdings 2" panose="05020102010507070707" pitchFamily="18" charset="2"/>
                        </a:rPr>
                        <a:t></a:t>
                      </a: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7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4712126"/>
                  </a:ext>
                </a:extLst>
              </a:tr>
              <a:tr h="23716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ym typeface="Wingdings 2" panose="05020102010507070707" pitchFamily="18" charset="2"/>
                        </a:rPr>
                        <a:t></a:t>
                      </a: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9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48700501"/>
                  </a:ext>
                </a:extLst>
              </a:tr>
              <a:tr h="23716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ym typeface="Wingdings 2" panose="05020102010507070707" pitchFamily="18" charset="2"/>
                        </a:rPr>
                        <a:t></a:t>
                      </a: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…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9293165"/>
                  </a:ext>
                </a:extLst>
              </a:tr>
            </a:tbl>
          </a:graphicData>
        </a:graphic>
      </p:graphicFrame>
      <p:sp>
        <p:nvSpPr>
          <p:cNvPr id="88" name="Rectangle 87">
            <a:extLst>
              <a:ext uri="{FF2B5EF4-FFF2-40B4-BE49-F238E27FC236}">
                <a16:creationId xmlns:a16="http://schemas.microsoft.com/office/drawing/2014/main" id="{3963ADD8-DD93-4374-AC18-083E40B2E551}"/>
              </a:ext>
            </a:extLst>
          </p:cNvPr>
          <p:cNvSpPr/>
          <p:nvPr/>
        </p:nvSpPr>
        <p:spPr>
          <a:xfrm>
            <a:off x="9628698" y="5303074"/>
            <a:ext cx="231665" cy="1522669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57EF2C16-7B93-4B2F-AD9E-98642392BA00}"/>
              </a:ext>
            </a:extLst>
          </p:cNvPr>
          <p:cNvSpPr/>
          <p:nvPr/>
        </p:nvSpPr>
        <p:spPr>
          <a:xfrm>
            <a:off x="9634311" y="5595687"/>
            <a:ext cx="231665" cy="27091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0" name="Arrow: Pentagon 89">
            <a:extLst>
              <a:ext uri="{FF2B5EF4-FFF2-40B4-BE49-F238E27FC236}">
                <a16:creationId xmlns:a16="http://schemas.microsoft.com/office/drawing/2014/main" id="{64ABC801-DA35-45B5-82EC-85B435D55B54}"/>
              </a:ext>
            </a:extLst>
          </p:cNvPr>
          <p:cNvSpPr/>
          <p:nvPr/>
        </p:nvSpPr>
        <p:spPr>
          <a:xfrm rot="5400000">
            <a:off x="9407806" y="4629517"/>
            <a:ext cx="170825" cy="720344"/>
          </a:xfrm>
          <a:prstGeom prst="homePlate">
            <a:avLst>
              <a:gd name="adj" fmla="val 67191"/>
            </a:avLst>
          </a:prstGeom>
          <a:solidFill>
            <a:schemeClr val="bg1">
              <a:lumMod val="95000"/>
              <a:alpha val="60000"/>
            </a:schemeClr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CA" sz="800" dirty="0">
                <a:solidFill>
                  <a:schemeClr val="bg1"/>
                </a:solidFill>
              </a:rPr>
              <a:t>Option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68B911E9-BE26-4958-B641-162C1C022FCB}"/>
              </a:ext>
            </a:extLst>
          </p:cNvPr>
          <p:cNvSpPr/>
          <p:nvPr/>
        </p:nvSpPr>
        <p:spPr>
          <a:xfrm>
            <a:off x="8223788" y="1159322"/>
            <a:ext cx="756000" cy="21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All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2ADAC3BE-1ED8-495B-B3E6-C9357F4F9FA4}"/>
              </a:ext>
            </a:extLst>
          </p:cNvPr>
          <p:cNvSpPr/>
          <p:nvPr/>
        </p:nvSpPr>
        <p:spPr>
          <a:xfrm>
            <a:off x="9044771" y="1163807"/>
            <a:ext cx="756000" cy="21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Clear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5214CE08-3307-41F8-B9BE-1BB5E593A476}"/>
              </a:ext>
            </a:extLst>
          </p:cNvPr>
          <p:cNvSpPr/>
          <p:nvPr/>
        </p:nvSpPr>
        <p:spPr>
          <a:xfrm>
            <a:off x="9975274" y="6523688"/>
            <a:ext cx="2095626" cy="21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dirty="0"/>
              <a:t>Export </a:t>
            </a:r>
            <a:r>
              <a:rPr lang="en-CA" sz="1200" baseline="30000" dirty="0"/>
              <a:t>(?)</a:t>
            </a: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7945978B-1CBD-4923-B746-B46EBC876626}"/>
              </a:ext>
            </a:extLst>
          </p:cNvPr>
          <p:cNvGrpSpPr/>
          <p:nvPr/>
        </p:nvGrpSpPr>
        <p:grpSpPr>
          <a:xfrm>
            <a:off x="8223786" y="790753"/>
            <a:ext cx="756000" cy="236069"/>
            <a:chOff x="6600137" y="1869065"/>
            <a:chExt cx="673312" cy="511413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B467098D-8530-4C4D-8ADD-2DC1325214EE}"/>
                </a:ext>
              </a:extLst>
            </p:cNvPr>
            <p:cNvSpPr/>
            <p:nvPr/>
          </p:nvSpPr>
          <p:spPr>
            <a:xfrm>
              <a:off x="6600137" y="1869065"/>
              <a:ext cx="673312" cy="51141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800" dirty="0"/>
                <a:t>Municipality</a:t>
              </a:r>
              <a:endParaRPr lang="en-CA" sz="1000" dirty="0"/>
            </a:p>
          </p:txBody>
        </p:sp>
        <p:sp>
          <p:nvSpPr>
            <p:cNvPr id="78" name="Isosceles Triangle 77">
              <a:extLst>
                <a:ext uri="{FF2B5EF4-FFF2-40B4-BE49-F238E27FC236}">
                  <a16:creationId xmlns:a16="http://schemas.microsoft.com/office/drawing/2014/main" id="{DE381C72-891C-4359-95E7-646AFAC03F33}"/>
                </a:ext>
              </a:extLst>
            </p:cNvPr>
            <p:cNvSpPr/>
            <p:nvPr/>
          </p:nvSpPr>
          <p:spPr>
            <a:xfrm rot="10800000">
              <a:off x="7194224" y="2042940"/>
              <a:ext cx="64125" cy="155979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400"/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70DC2F8D-E9BD-4CE1-9CC8-5E76C0152982}"/>
              </a:ext>
            </a:extLst>
          </p:cNvPr>
          <p:cNvGrpSpPr/>
          <p:nvPr/>
        </p:nvGrpSpPr>
        <p:grpSpPr>
          <a:xfrm>
            <a:off x="9037459" y="789882"/>
            <a:ext cx="756000" cy="236069"/>
            <a:chOff x="6600137" y="1869065"/>
            <a:chExt cx="673312" cy="511413"/>
          </a:xfrm>
        </p:grpSpPr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7F803E0C-02CC-4057-9784-D1678BBDFBBF}"/>
                </a:ext>
              </a:extLst>
            </p:cNvPr>
            <p:cNvSpPr/>
            <p:nvPr/>
          </p:nvSpPr>
          <p:spPr>
            <a:xfrm>
              <a:off x="6600137" y="1869065"/>
              <a:ext cx="673312" cy="51141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CA" sz="800" dirty="0" err="1"/>
                <a:t>Subwatershed</a:t>
              </a:r>
              <a:endParaRPr lang="en-CA" sz="1000" dirty="0"/>
            </a:p>
          </p:txBody>
        </p:sp>
        <p:sp>
          <p:nvSpPr>
            <p:cNvPr id="81" name="Isosceles Triangle 80">
              <a:extLst>
                <a:ext uri="{FF2B5EF4-FFF2-40B4-BE49-F238E27FC236}">
                  <a16:creationId xmlns:a16="http://schemas.microsoft.com/office/drawing/2014/main" id="{03824CB4-1003-46D4-A3C4-6BF8DE269900}"/>
                </a:ext>
              </a:extLst>
            </p:cNvPr>
            <p:cNvSpPr/>
            <p:nvPr/>
          </p:nvSpPr>
          <p:spPr>
            <a:xfrm rot="10800000">
              <a:off x="7194224" y="2042940"/>
              <a:ext cx="64125" cy="155979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400"/>
            </a:p>
          </p:txBody>
        </p:sp>
      </p:grpSp>
      <p:graphicFrame>
        <p:nvGraphicFramePr>
          <p:cNvPr id="82" name="Table 81">
            <a:extLst>
              <a:ext uri="{FF2B5EF4-FFF2-40B4-BE49-F238E27FC236}">
                <a16:creationId xmlns:a16="http://schemas.microsoft.com/office/drawing/2014/main" id="{A8434F0A-9BD0-463C-BE9F-5FD1FEA0F6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835339"/>
              </p:ext>
            </p:extLst>
          </p:nvPr>
        </p:nvGraphicFramePr>
        <p:xfrm>
          <a:off x="6963415" y="642463"/>
          <a:ext cx="1218677" cy="920746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240110">
                  <a:extLst>
                    <a:ext uri="{9D8B030D-6E8A-4147-A177-3AD203B41FA5}">
                      <a16:colId xmlns:a16="http://schemas.microsoft.com/office/drawing/2014/main" val="2586563298"/>
                    </a:ext>
                  </a:extLst>
                </a:gridCol>
                <a:gridCol w="978567">
                  <a:extLst>
                    <a:ext uri="{9D8B030D-6E8A-4147-A177-3AD203B41FA5}">
                      <a16:colId xmlns:a16="http://schemas.microsoft.com/office/drawing/2014/main" val="1007114525"/>
                    </a:ext>
                  </a:extLst>
                </a:gridCol>
              </a:tblGrid>
              <a:tr h="271180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Boundary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9325452"/>
                  </a:ext>
                </a:extLst>
              </a:tr>
              <a:tr h="23808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Stream 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8218344"/>
                  </a:ext>
                </a:extLst>
              </a:tr>
              <a:tr h="299102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/>
                        <a:t>LSD or Parcel</a:t>
                      </a:r>
                    </a:p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/>
                        <a:t>BMP type 2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7544534"/>
                  </a:ext>
                </a:extLst>
              </a:tr>
            </a:tbl>
          </a:graphicData>
        </a:graphic>
      </p:graphicFrame>
      <p:grpSp>
        <p:nvGrpSpPr>
          <p:cNvPr id="99" name="Group 98">
            <a:extLst>
              <a:ext uri="{FF2B5EF4-FFF2-40B4-BE49-F238E27FC236}">
                <a16:creationId xmlns:a16="http://schemas.microsoft.com/office/drawing/2014/main" id="{BF2436FB-0C7E-4BD9-80B8-166CCA5AFEDB}"/>
              </a:ext>
            </a:extLst>
          </p:cNvPr>
          <p:cNvGrpSpPr/>
          <p:nvPr/>
        </p:nvGrpSpPr>
        <p:grpSpPr>
          <a:xfrm>
            <a:off x="6960438" y="437025"/>
            <a:ext cx="1218677" cy="1060446"/>
            <a:chOff x="6889233" y="429469"/>
            <a:chExt cx="1218677" cy="1060446"/>
          </a:xfrm>
        </p:grpSpPr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0842CB93-F6AE-4520-904F-120AE8FB6B40}"/>
                </a:ext>
              </a:extLst>
            </p:cNvPr>
            <p:cNvGrpSpPr/>
            <p:nvPr/>
          </p:nvGrpSpPr>
          <p:grpSpPr>
            <a:xfrm>
              <a:off x="6889233" y="429469"/>
              <a:ext cx="1218677" cy="205437"/>
              <a:chOff x="6528872" y="1807230"/>
              <a:chExt cx="1795701" cy="449218"/>
            </a:xfrm>
          </p:grpSpPr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8534E160-E818-450C-B917-FD6B12B8ABB4}"/>
                  </a:ext>
                </a:extLst>
              </p:cNvPr>
              <p:cNvSpPr/>
              <p:nvPr/>
            </p:nvSpPr>
            <p:spPr>
              <a:xfrm>
                <a:off x="6528872" y="1807230"/>
                <a:ext cx="1795701" cy="44921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sz="900" dirty="0"/>
                  <a:t>Legend</a:t>
                </a:r>
              </a:p>
            </p:txBody>
          </p:sp>
          <p:sp>
            <p:nvSpPr>
              <p:cNvPr id="115" name="Isosceles Triangle 114">
                <a:extLst>
                  <a:ext uri="{FF2B5EF4-FFF2-40B4-BE49-F238E27FC236}">
                    <a16:creationId xmlns:a16="http://schemas.microsoft.com/office/drawing/2014/main" id="{667FD544-BF23-485C-B40A-032200C48810}"/>
                  </a:ext>
                </a:extLst>
              </p:cNvPr>
              <p:cNvSpPr/>
              <p:nvPr/>
            </p:nvSpPr>
            <p:spPr>
              <a:xfrm rot="10800000">
                <a:off x="7958571" y="1950338"/>
                <a:ext cx="144000" cy="14399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</p:grp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AC45BA96-5D51-4DEE-BFB4-33A965335DD1}"/>
                </a:ext>
              </a:extLst>
            </p:cNvPr>
            <p:cNvSpPr/>
            <p:nvPr/>
          </p:nvSpPr>
          <p:spPr>
            <a:xfrm>
              <a:off x="7202201" y="1196673"/>
              <a:ext cx="180000" cy="108000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dk1"/>
                </a:solidFill>
              </a:endParaRPr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20DD9D92-555D-4CE7-AA8A-96162CC21D0F}"/>
                </a:ext>
              </a:extLst>
            </p:cNvPr>
            <p:cNvSpPr/>
            <p:nvPr/>
          </p:nvSpPr>
          <p:spPr>
            <a:xfrm>
              <a:off x="7219926" y="970881"/>
              <a:ext cx="180000" cy="72000"/>
            </a:xfrm>
            <a:custGeom>
              <a:avLst/>
              <a:gdLst>
                <a:gd name="connsiteX0" fmla="*/ 0 w 192882"/>
                <a:gd name="connsiteY0" fmla="*/ 83344 h 85725"/>
                <a:gd name="connsiteX1" fmla="*/ 76200 w 192882"/>
                <a:gd name="connsiteY1" fmla="*/ 0 h 85725"/>
                <a:gd name="connsiteX2" fmla="*/ 123825 w 192882"/>
                <a:gd name="connsiteY2" fmla="*/ 85725 h 85725"/>
                <a:gd name="connsiteX3" fmla="*/ 192882 w 192882"/>
                <a:gd name="connsiteY3" fmla="*/ 9525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882" h="85725">
                  <a:moveTo>
                    <a:pt x="0" y="83344"/>
                  </a:moveTo>
                  <a:lnTo>
                    <a:pt x="76200" y="0"/>
                  </a:lnTo>
                  <a:lnTo>
                    <a:pt x="123825" y="85725"/>
                  </a:lnTo>
                  <a:lnTo>
                    <a:pt x="192882" y="9525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93867FBD-2A6C-4FEC-91FA-8BE81CE14275}"/>
                </a:ext>
              </a:extLst>
            </p:cNvPr>
            <p:cNvSpPr/>
            <p:nvPr/>
          </p:nvSpPr>
          <p:spPr>
            <a:xfrm>
              <a:off x="7225483" y="665248"/>
              <a:ext cx="180000" cy="144000"/>
            </a:xfrm>
            <a:custGeom>
              <a:avLst/>
              <a:gdLst>
                <a:gd name="connsiteX0" fmla="*/ 9525 w 187325"/>
                <a:gd name="connsiteY0" fmla="*/ 149225 h 196850"/>
                <a:gd name="connsiteX1" fmla="*/ 0 w 187325"/>
                <a:gd name="connsiteY1" fmla="*/ 53975 h 196850"/>
                <a:gd name="connsiteX2" fmla="*/ 31750 w 187325"/>
                <a:gd name="connsiteY2" fmla="*/ 15875 h 196850"/>
                <a:gd name="connsiteX3" fmla="*/ 101600 w 187325"/>
                <a:gd name="connsiteY3" fmla="*/ 0 h 196850"/>
                <a:gd name="connsiteX4" fmla="*/ 155575 w 187325"/>
                <a:gd name="connsiteY4" fmla="*/ 57150 h 196850"/>
                <a:gd name="connsiteX5" fmla="*/ 187325 w 187325"/>
                <a:gd name="connsiteY5" fmla="*/ 123825 h 196850"/>
                <a:gd name="connsiteX6" fmla="*/ 114300 w 187325"/>
                <a:gd name="connsiteY6" fmla="*/ 168275 h 196850"/>
                <a:gd name="connsiteX7" fmla="*/ 53975 w 187325"/>
                <a:gd name="connsiteY7" fmla="*/ 196850 h 196850"/>
                <a:gd name="connsiteX8" fmla="*/ 9525 w 187325"/>
                <a:gd name="connsiteY8" fmla="*/ 149225 h 19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7325" h="196850">
                  <a:moveTo>
                    <a:pt x="9525" y="149225"/>
                  </a:moveTo>
                  <a:lnTo>
                    <a:pt x="0" y="53975"/>
                  </a:lnTo>
                  <a:lnTo>
                    <a:pt x="31750" y="15875"/>
                  </a:lnTo>
                  <a:lnTo>
                    <a:pt x="101600" y="0"/>
                  </a:lnTo>
                  <a:lnTo>
                    <a:pt x="155575" y="57150"/>
                  </a:lnTo>
                  <a:lnTo>
                    <a:pt x="187325" y="123825"/>
                  </a:lnTo>
                  <a:lnTo>
                    <a:pt x="114300" y="168275"/>
                  </a:lnTo>
                  <a:lnTo>
                    <a:pt x="53975" y="196850"/>
                  </a:lnTo>
                  <a:lnTo>
                    <a:pt x="9525" y="149225"/>
                  </a:lnTo>
                  <a:close/>
                </a:path>
              </a:pathLst>
            </a:cu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>
                <a:solidFill>
                  <a:schemeClr val="dk1"/>
                </a:solidFill>
              </a:endParaRP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7EC832CD-F3C8-427A-A45A-9F2F5A7F3D74}"/>
                </a:ext>
              </a:extLst>
            </p:cNvPr>
            <p:cNvSpPr/>
            <p:nvPr/>
          </p:nvSpPr>
          <p:spPr>
            <a:xfrm>
              <a:off x="7203263" y="1381915"/>
              <a:ext cx="180000" cy="108000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dk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254086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A698550-FB6C-4999-9E14-EED704ECF00C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1998" cy="685102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90801">
                  <a:extLst>
                    <a:ext uri="{9D8B030D-6E8A-4147-A177-3AD203B41FA5}">
                      <a16:colId xmlns:a16="http://schemas.microsoft.com/office/drawing/2014/main" val="2745701971"/>
                    </a:ext>
                  </a:extLst>
                </a:gridCol>
                <a:gridCol w="7776144">
                  <a:extLst>
                    <a:ext uri="{9D8B030D-6E8A-4147-A177-3AD203B41FA5}">
                      <a16:colId xmlns:a16="http://schemas.microsoft.com/office/drawing/2014/main" val="3724013289"/>
                    </a:ext>
                  </a:extLst>
                </a:gridCol>
                <a:gridCol w="2325053">
                  <a:extLst>
                    <a:ext uri="{9D8B030D-6E8A-4147-A177-3AD203B41FA5}">
                      <a16:colId xmlns:a16="http://schemas.microsoft.com/office/drawing/2014/main" val="1431369543"/>
                    </a:ext>
                  </a:extLst>
                </a:gridCol>
              </a:tblGrid>
              <a:tr h="350982">
                <a:tc gridSpan="3">
                  <a:txBody>
                    <a:bodyPr/>
                    <a:lstStyle/>
                    <a:p>
                      <a:endParaRPr lang="en-CA" sz="18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95523167"/>
                  </a:ext>
                </a:extLst>
              </a:tr>
              <a:tr h="4542530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2000" dirty="0"/>
                        <a:t>Base map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8301362"/>
                  </a:ext>
                </a:extLst>
              </a:tr>
              <a:tr h="1942732">
                <a:tc vMerge="1">
                  <a:txBody>
                    <a:bodyPr/>
                    <a:lstStyle/>
                    <a:p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67190758"/>
                  </a:ext>
                </a:extLst>
              </a:tr>
            </a:tbl>
          </a:graphicData>
        </a:graphic>
      </p:graphicFrame>
      <p:graphicFrame>
        <p:nvGraphicFramePr>
          <p:cNvPr id="101" name="Table 100">
            <a:extLst>
              <a:ext uri="{FF2B5EF4-FFF2-40B4-BE49-F238E27FC236}">
                <a16:creationId xmlns:a16="http://schemas.microsoft.com/office/drawing/2014/main" id="{B797F3B5-324D-4013-93E1-C4C4900DA29F}"/>
              </a:ext>
            </a:extLst>
          </p:cNvPr>
          <p:cNvGraphicFramePr>
            <a:graphicFrameLocks noGrp="1"/>
          </p:cNvGraphicFramePr>
          <p:nvPr/>
        </p:nvGraphicFramePr>
        <p:xfrm>
          <a:off x="9905504" y="4058155"/>
          <a:ext cx="2165396" cy="1588926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1395784">
                  <a:extLst>
                    <a:ext uri="{9D8B030D-6E8A-4147-A177-3AD203B41FA5}">
                      <a16:colId xmlns:a16="http://schemas.microsoft.com/office/drawing/2014/main" val="4226717433"/>
                    </a:ext>
                  </a:extLst>
                </a:gridCol>
                <a:gridCol w="769612">
                  <a:extLst>
                    <a:ext uri="{9D8B030D-6E8A-4147-A177-3AD203B41FA5}">
                      <a16:colId xmlns:a16="http://schemas.microsoft.com/office/drawing/2014/main" val="2569481145"/>
                    </a:ext>
                  </a:extLst>
                </a:gridCol>
              </a:tblGrid>
              <a:tr h="226074">
                <a:tc>
                  <a:txBody>
                    <a:bodyPr/>
                    <a:lstStyle/>
                    <a:p>
                      <a:r>
                        <a:rPr lang="en-CA" sz="1000" b="1" dirty="0">
                          <a:solidFill>
                            <a:schemeClr val="bg1"/>
                          </a:solidFill>
                        </a:rPr>
                        <a:t>Effectiveness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b="1" dirty="0">
                          <a:solidFill>
                            <a:schemeClr val="bg1"/>
                          </a:solidFill>
                        </a:rPr>
                        <a:t>Value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607"/>
                  </a:ext>
                </a:extLst>
              </a:tr>
              <a:tr h="226074">
                <a:tc>
                  <a:txBody>
                    <a:bodyPr/>
                    <a:lstStyle/>
                    <a:p>
                      <a:r>
                        <a:rPr lang="en-CA" sz="1000" dirty="0"/>
                        <a:t>Total P off-site (kg/</a:t>
                      </a:r>
                      <a:r>
                        <a:rPr lang="en-CA" sz="1000" dirty="0" err="1"/>
                        <a:t>yr</a:t>
                      </a:r>
                      <a:r>
                        <a:rPr lang="en-CA" sz="1000" dirty="0"/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-3,521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9618606"/>
                  </a:ext>
                </a:extLst>
              </a:tr>
              <a:tr h="283262">
                <a:tc>
                  <a:txBody>
                    <a:bodyPr/>
                    <a:lstStyle/>
                    <a:p>
                      <a:r>
                        <a:rPr lang="en-CA" sz="1000" dirty="0"/>
                        <a:t>Carbon (ton/</a:t>
                      </a:r>
                      <a:r>
                        <a:rPr lang="en-CA" sz="1000" dirty="0" err="1"/>
                        <a:t>yr</a:t>
                      </a:r>
                      <a:r>
                        <a:rPr lang="en-CA" sz="1000" dirty="0"/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151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527315"/>
                  </a:ext>
                </a:extLst>
              </a:tr>
              <a:tr h="283262">
                <a:tc>
                  <a:txBody>
                    <a:bodyPr/>
                    <a:lstStyle/>
                    <a:p>
                      <a:r>
                        <a:rPr lang="en-CA" sz="1000" dirty="0"/>
                        <a:t>Flood mitigation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403665"/>
                  </a:ext>
                </a:extLst>
              </a:tr>
              <a:tr h="283262">
                <a:tc>
                  <a:txBody>
                    <a:bodyPr/>
                    <a:lstStyle/>
                    <a:p>
                      <a:r>
                        <a:rPr lang="en-CA" sz="1000" dirty="0"/>
                        <a:t>Soil water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1411932"/>
                  </a:ext>
                </a:extLst>
              </a:tr>
              <a:tr h="226074">
                <a:tc>
                  <a:txBody>
                    <a:bodyPr/>
                    <a:lstStyle/>
                    <a:p>
                      <a:r>
                        <a:rPr lang="en-CA" sz="1050" dirty="0"/>
                        <a:t>…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5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6457140"/>
                  </a:ext>
                </a:extLst>
              </a:tr>
            </a:tbl>
          </a:graphicData>
        </a:graphic>
      </p:graphicFrame>
      <p:graphicFrame>
        <p:nvGraphicFramePr>
          <p:cNvPr id="106" name="Table 105">
            <a:extLst>
              <a:ext uri="{FF2B5EF4-FFF2-40B4-BE49-F238E27FC236}">
                <a16:creationId xmlns:a16="http://schemas.microsoft.com/office/drawing/2014/main" id="{E7A295FD-AB3A-4C2F-9484-23B44988F8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2733730"/>
              </p:ext>
            </p:extLst>
          </p:nvPr>
        </p:nvGraphicFramePr>
        <p:xfrm>
          <a:off x="9897758" y="633002"/>
          <a:ext cx="2257298" cy="2535695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758843">
                  <a:extLst>
                    <a:ext uri="{9D8B030D-6E8A-4147-A177-3AD203B41FA5}">
                      <a16:colId xmlns:a16="http://schemas.microsoft.com/office/drawing/2014/main" val="4226717433"/>
                    </a:ext>
                  </a:extLst>
                </a:gridCol>
                <a:gridCol w="559413">
                  <a:extLst>
                    <a:ext uri="{9D8B030D-6E8A-4147-A177-3AD203B41FA5}">
                      <a16:colId xmlns:a16="http://schemas.microsoft.com/office/drawing/2014/main" val="2569481145"/>
                    </a:ext>
                  </a:extLst>
                </a:gridCol>
                <a:gridCol w="473997">
                  <a:extLst>
                    <a:ext uri="{9D8B030D-6E8A-4147-A177-3AD203B41FA5}">
                      <a16:colId xmlns:a16="http://schemas.microsoft.com/office/drawing/2014/main" val="3485704139"/>
                    </a:ext>
                  </a:extLst>
                </a:gridCol>
                <a:gridCol w="465045">
                  <a:extLst>
                    <a:ext uri="{9D8B030D-6E8A-4147-A177-3AD203B41FA5}">
                      <a16:colId xmlns:a16="http://schemas.microsoft.com/office/drawing/2014/main" val="3680190404"/>
                    </a:ext>
                  </a:extLst>
                </a:gridCol>
              </a:tblGrid>
              <a:tr h="301675">
                <a:tc>
                  <a:txBody>
                    <a:bodyPr/>
                    <a:lstStyle/>
                    <a:p>
                      <a:r>
                        <a:rPr lang="en-CA" sz="800" b="1" dirty="0">
                          <a:solidFill>
                            <a:schemeClr val="bg1"/>
                          </a:solidFill>
                        </a:rPr>
                        <a:t>BMP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b="1" dirty="0">
                          <a:solidFill>
                            <a:schemeClr val="bg1"/>
                          </a:solidFill>
                        </a:rPr>
                        <a:t>Count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b="1" dirty="0">
                          <a:solidFill>
                            <a:schemeClr val="bg1"/>
                          </a:solidFill>
                        </a:rPr>
                        <a:t>Area (ha)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b="1" dirty="0">
                          <a:solidFill>
                            <a:schemeClr val="bg1"/>
                          </a:solidFill>
                        </a:rPr>
                        <a:t>Cost</a:t>
                      </a:r>
                    </a:p>
                    <a:p>
                      <a:r>
                        <a:rPr lang="en-CA" sz="800" b="1" dirty="0">
                          <a:solidFill>
                            <a:schemeClr val="bg1"/>
                          </a:solidFill>
                        </a:rPr>
                        <a:t>($/ha)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607"/>
                  </a:ext>
                </a:extLst>
              </a:tr>
              <a:tr h="345210">
                <a:tc>
                  <a:txBody>
                    <a:bodyPr/>
                    <a:lstStyle/>
                    <a:p>
                      <a:r>
                        <a:rPr lang="en-CA" sz="700" dirty="0"/>
                        <a:t>BMP type 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15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132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3,566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527315"/>
                  </a:ext>
                </a:extLst>
              </a:tr>
              <a:tr h="252265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700" dirty="0"/>
                        <a:t>BMP type 3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3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15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8,615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403665"/>
                  </a:ext>
                </a:extLst>
              </a:tr>
              <a:tr h="301675">
                <a:tc>
                  <a:txBody>
                    <a:bodyPr/>
                    <a:lstStyle/>
                    <a:p>
                      <a:r>
                        <a:rPr lang="en-CA" sz="700" dirty="0"/>
                        <a:t>…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6457140"/>
                  </a:ext>
                </a:extLst>
              </a:tr>
              <a:tr h="301675"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9403073"/>
                  </a:ext>
                </a:extLst>
              </a:tr>
              <a:tr h="301675"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1727525"/>
                  </a:ext>
                </a:extLst>
              </a:tr>
              <a:tr h="301675"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0374012"/>
                  </a:ext>
                </a:extLst>
              </a:tr>
              <a:tr h="388100">
                <a:tc>
                  <a:txBody>
                    <a:bodyPr/>
                    <a:lstStyle/>
                    <a:p>
                      <a:pPr algn="ctr"/>
                      <a:r>
                        <a:rPr lang="en-CA" sz="1000" b="1" dirty="0">
                          <a:solidFill>
                            <a:schemeClr val="bg1"/>
                          </a:solidFill>
                        </a:rPr>
                        <a:t>Total cost</a:t>
                      </a:r>
                    </a:p>
                    <a:p>
                      <a:pPr algn="ctr"/>
                      <a:r>
                        <a:rPr lang="en-CA" sz="1000" b="1" dirty="0">
                          <a:solidFill>
                            <a:schemeClr val="bg1"/>
                          </a:solidFill>
                        </a:rPr>
                        <a:t>($/</a:t>
                      </a:r>
                      <a:r>
                        <a:rPr lang="en-CA" sz="1000" b="1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1000" b="1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CA" sz="1200" b="1" dirty="0">
                          <a:solidFill>
                            <a:schemeClr val="bg1"/>
                          </a:solidFill>
                        </a:rPr>
                        <a:t>23,546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CA" sz="7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sz="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050421"/>
                  </a:ext>
                </a:extLst>
              </a:tr>
            </a:tbl>
          </a:graphicData>
        </a:graphic>
      </p:graphicFrame>
      <p:sp>
        <p:nvSpPr>
          <p:cNvPr id="16" name="Flowchart: Extract 15">
            <a:extLst>
              <a:ext uri="{FF2B5EF4-FFF2-40B4-BE49-F238E27FC236}">
                <a16:creationId xmlns:a16="http://schemas.microsoft.com/office/drawing/2014/main" id="{9337D849-34B8-4B17-95F2-D16AAD3E4D24}"/>
              </a:ext>
            </a:extLst>
          </p:cNvPr>
          <p:cNvSpPr/>
          <p:nvPr/>
        </p:nvSpPr>
        <p:spPr>
          <a:xfrm rot="5400000">
            <a:off x="2028313" y="3190366"/>
            <a:ext cx="223026" cy="98385"/>
          </a:xfrm>
          <a:prstGeom prst="flowChartExtra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686D646-B06A-4212-B79B-753EDF1FBD4D}"/>
              </a:ext>
            </a:extLst>
          </p:cNvPr>
          <p:cNvSpPr/>
          <p:nvPr/>
        </p:nvSpPr>
        <p:spPr>
          <a:xfrm>
            <a:off x="9407084" y="3799725"/>
            <a:ext cx="238478" cy="6984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+</a:t>
            </a:r>
          </a:p>
          <a:p>
            <a:pPr algn="ctr"/>
            <a:endParaRPr lang="en-CA" dirty="0"/>
          </a:p>
          <a:p>
            <a:pPr algn="ctr"/>
            <a:r>
              <a:rPr lang="en-CA" dirty="0">
                <a:sym typeface="Symbol" panose="05050102010706020507" pitchFamily="18" charset="2"/>
              </a:rPr>
              <a:t></a:t>
            </a:r>
            <a:endParaRPr lang="en-CA" dirty="0"/>
          </a:p>
        </p:txBody>
      </p:sp>
      <p:pic>
        <p:nvPicPr>
          <p:cNvPr id="23" name="Graphic 22" descr="World">
            <a:extLst>
              <a:ext uri="{FF2B5EF4-FFF2-40B4-BE49-F238E27FC236}">
                <a16:creationId xmlns:a16="http://schemas.microsoft.com/office/drawing/2014/main" id="{9507020A-1811-4735-A2F3-4B68E21537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69582" y="4552351"/>
            <a:ext cx="318011" cy="300740"/>
          </a:xfrm>
          <a:prstGeom prst="rect">
            <a:avLst/>
          </a:prstGeom>
        </p:spPr>
      </p:pic>
      <p:pic>
        <p:nvPicPr>
          <p:cNvPr id="43" name="Graphic 42" descr="Map compass">
            <a:extLst>
              <a:ext uri="{FF2B5EF4-FFF2-40B4-BE49-F238E27FC236}">
                <a16:creationId xmlns:a16="http://schemas.microsoft.com/office/drawing/2014/main" id="{DB381C0F-CC79-4181-B3E6-CE01523AE0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364105" y="3446094"/>
            <a:ext cx="318011" cy="300740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336F726D-84E8-40F9-ADB6-266FB2FA1F71}"/>
              </a:ext>
            </a:extLst>
          </p:cNvPr>
          <p:cNvSpPr txBox="1"/>
          <p:nvPr/>
        </p:nvSpPr>
        <p:spPr>
          <a:xfrm>
            <a:off x="9345185" y="3076126"/>
            <a:ext cx="294819" cy="3085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chemeClr val="accent1"/>
                </a:solidFill>
              </a:rPr>
              <a:t>N</a:t>
            </a:r>
          </a:p>
        </p:txBody>
      </p:sp>
      <p:sp>
        <p:nvSpPr>
          <p:cNvPr id="62" name="Flowchart: Extract 61">
            <a:extLst>
              <a:ext uri="{FF2B5EF4-FFF2-40B4-BE49-F238E27FC236}">
                <a16:creationId xmlns:a16="http://schemas.microsoft.com/office/drawing/2014/main" id="{7607E503-7C4E-4B9D-93A9-509E2108790B}"/>
              </a:ext>
            </a:extLst>
          </p:cNvPr>
          <p:cNvSpPr/>
          <p:nvPr/>
        </p:nvSpPr>
        <p:spPr>
          <a:xfrm rot="16200000">
            <a:off x="9681013" y="3191254"/>
            <a:ext cx="268556" cy="96607"/>
          </a:xfrm>
          <a:prstGeom prst="flowChartExtra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35EBD7FE-FD8A-4246-B9EE-C210AFE20AC2}"/>
              </a:ext>
            </a:extLst>
          </p:cNvPr>
          <p:cNvSpPr txBox="1"/>
          <p:nvPr/>
        </p:nvSpPr>
        <p:spPr>
          <a:xfrm>
            <a:off x="9873157" y="3841278"/>
            <a:ext cx="18751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/>
              <a:t>Effectiveness summary</a:t>
            </a:r>
            <a:r>
              <a:rPr lang="en-CA" sz="1100" b="1" baseline="30000" dirty="0"/>
              <a:t>(?)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4F8B3CD7-6DDC-48E9-8ADA-8297DD73B024}"/>
              </a:ext>
            </a:extLst>
          </p:cNvPr>
          <p:cNvSpPr txBox="1"/>
          <p:nvPr/>
        </p:nvSpPr>
        <p:spPr>
          <a:xfrm>
            <a:off x="9860364" y="390756"/>
            <a:ext cx="18004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/>
              <a:t>BMP summary </a:t>
            </a:r>
            <a:r>
              <a:rPr lang="en-CA" sz="1100" b="1" baseline="30000" dirty="0"/>
              <a:t>(?)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2AE91D97-143C-4431-9625-18B5850C5D2A}"/>
              </a:ext>
            </a:extLst>
          </p:cNvPr>
          <p:cNvSpPr txBox="1"/>
          <p:nvPr/>
        </p:nvSpPr>
        <p:spPr>
          <a:xfrm>
            <a:off x="584805" y="769356"/>
            <a:ext cx="1555021" cy="16927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lstStyle/>
          <a:p>
            <a:r>
              <a:rPr lang="en-CA" sz="1100" dirty="0"/>
              <a:t>Watershed information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64C097F1-F6D3-4AA5-A549-FA67AF0DCB52}"/>
              </a:ext>
            </a:extLst>
          </p:cNvPr>
          <p:cNvSpPr txBox="1"/>
          <p:nvPr/>
        </p:nvSpPr>
        <p:spPr>
          <a:xfrm>
            <a:off x="583873" y="1648989"/>
            <a:ext cx="1426514" cy="169277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lstStyle/>
          <a:p>
            <a:r>
              <a:rPr lang="en-CA" sz="1100" dirty="0">
                <a:solidFill>
                  <a:schemeClr val="tx1"/>
                </a:solidFill>
              </a:rPr>
              <a:t>BMP selection overview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0F2B8B90-353F-4E4E-B6AD-421723A71C80}"/>
              </a:ext>
            </a:extLst>
          </p:cNvPr>
          <p:cNvSpPr txBox="1"/>
          <p:nvPr/>
        </p:nvSpPr>
        <p:spPr>
          <a:xfrm>
            <a:off x="583873" y="1199501"/>
            <a:ext cx="1626354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CA" sz="1100" dirty="0"/>
              <a:t>Intelligent BMP selection</a:t>
            </a:r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6295ABE3-E73E-49CF-A065-8BE7C4B55E02}"/>
              </a:ext>
            </a:extLst>
          </p:cNvPr>
          <p:cNvGrpSpPr/>
          <p:nvPr/>
        </p:nvGrpSpPr>
        <p:grpSpPr>
          <a:xfrm>
            <a:off x="2972" y="-31959"/>
            <a:ext cx="12192001" cy="430887"/>
            <a:chOff x="0" y="2909500"/>
            <a:chExt cx="12192001" cy="430887"/>
          </a:xfrm>
        </p:grpSpPr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8D5BD3F6-2D74-4063-B10E-540114A998EE}"/>
                </a:ext>
              </a:extLst>
            </p:cNvPr>
            <p:cNvSpPr/>
            <p:nvPr/>
          </p:nvSpPr>
          <p:spPr>
            <a:xfrm>
              <a:off x="0" y="2939749"/>
              <a:ext cx="12192001" cy="36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93" name="Picture 2" descr="Related image">
              <a:extLst>
                <a:ext uri="{FF2B5EF4-FFF2-40B4-BE49-F238E27FC236}">
                  <a16:creationId xmlns:a16="http://schemas.microsoft.com/office/drawing/2014/main" id="{9012132D-3AF5-4409-B508-B500AC96F4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70182" y="2939749"/>
              <a:ext cx="381187" cy="3811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B45079A4-C082-48F7-8103-5A0960BF47B8}"/>
                </a:ext>
              </a:extLst>
            </p:cNvPr>
            <p:cNvSpPr txBox="1"/>
            <p:nvPr/>
          </p:nvSpPr>
          <p:spPr>
            <a:xfrm>
              <a:off x="9050284" y="2909500"/>
              <a:ext cx="275240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CA" sz="1100" dirty="0">
                  <a:solidFill>
                    <a:schemeClr val="bg1"/>
                  </a:solidFill>
                  <a:hlinkClick r:id="rId8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shawn-uoguelph@email.ca</a:t>
              </a:r>
              <a:r>
                <a:rPr lang="en-CA" sz="1100" dirty="0">
                  <a:solidFill>
                    <a:schemeClr val="bg1"/>
                  </a:solidFill>
                </a:rPr>
                <a:t> (admin)</a:t>
              </a:r>
            </a:p>
            <a:p>
              <a:pPr algn="r"/>
              <a:r>
                <a:rPr lang="en-CA" sz="1100" dirty="0">
                  <a:solidFill>
                    <a:schemeClr val="bg1"/>
                  </a:solidFill>
                </a:rPr>
                <a:t>UNIVERSITY OF GUELPH</a:t>
              </a:r>
            </a:p>
          </p:txBody>
        </p:sp>
        <p:pic>
          <p:nvPicPr>
            <p:cNvPr id="95" name="Graphic 94" descr="Smiling face with no fill">
              <a:extLst>
                <a:ext uri="{FF2B5EF4-FFF2-40B4-BE49-F238E27FC236}">
                  <a16:creationId xmlns:a16="http://schemas.microsoft.com/office/drawing/2014/main" id="{E62F91EE-339C-4843-8CA2-C1CD563F17D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232138" y="2951232"/>
              <a:ext cx="288000" cy="288000"/>
            </a:xfrm>
            <a:prstGeom prst="rect">
              <a:avLst/>
            </a:prstGeom>
          </p:spPr>
        </p:pic>
        <p:pic>
          <p:nvPicPr>
            <p:cNvPr id="96" name="Graphic 95" descr="Question mark">
              <a:extLst>
                <a:ext uri="{FF2B5EF4-FFF2-40B4-BE49-F238E27FC236}">
                  <a16:creationId xmlns:a16="http://schemas.microsoft.com/office/drawing/2014/main" id="{CD57FEE1-E177-44E3-B44A-246F80B5DF9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8760798" y="2962471"/>
              <a:ext cx="288000" cy="288000"/>
            </a:xfrm>
            <a:prstGeom prst="rect">
              <a:avLst/>
            </a:prstGeom>
          </p:spPr>
        </p:pic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65476391-437B-4289-A3A7-832D286EF9E1}"/>
                </a:ext>
              </a:extLst>
            </p:cNvPr>
            <p:cNvSpPr/>
            <p:nvPr/>
          </p:nvSpPr>
          <p:spPr>
            <a:xfrm>
              <a:off x="101210" y="2962472"/>
              <a:ext cx="288000" cy="288000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CA" sz="700" dirty="0"/>
                <a:t>Logo</a:t>
              </a:r>
              <a:endParaRPr lang="en-CA" sz="600" dirty="0"/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80A99E68-5D11-414D-92E9-E793E3340E0B}"/>
                </a:ext>
              </a:extLst>
            </p:cNvPr>
            <p:cNvSpPr txBox="1"/>
            <p:nvPr/>
          </p:nvSpPr>
          <p:spPr>
            <a:xfrm>
              <a:off x="383364" y="2983448"/>
              <a:ext cx="26078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200" dirty="0">
                  <a:solidFill>
                    <a:schemeClr val="bg1"/>
                  </a:solidFill>
                </a:rPr>
                <a:t>University of Guelph ESAT</a:t>
              </a:r>
            </a:p>
          </p:txBody>
        </p:sp>
      </p:grp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FA4214D8-4B56-4877-9691-968CDCA9730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904" y="747788"/>
            <a:ext cx="288000" cy="216000"/>
          </a:xfrm>
          <a:prstGeom prst="rect">
            <a:avLst/>
          </a:prstGeom>
        </p:spPr>
      </p:pic>
      <p:sp>
        <p:nvSpPr>
          <p:cNvPr id="11" name="Arrow: Chevron 10">
            <a:extLst>
              <a:ext uri="{FF2B5EF4-FFF2-40B4-BE49-F238E27FC236}">
                <a16:creationId xmlns:a16="http://schemas.microsoft.com/office/drawing/2014/main" id="{42D71B7B-51CF-4B20-A62C-05BDD7912EC6}"/>
              </a:ext>
            </a:extLst>
          </p:cNvPr>
          <p:cNvSpPr/>
          <p:nvPr/>
        </p:nvSpPr>
        <p:spPr>
          <a:xfrm>
            <a:off x="81997" y="794843"/>
            <a:ext cx="80962" cy="116681"/>
          </a:xfrm>
          <a:prstGeom prst="chevron">
            <a:avLst>
              <a:gd name="adj" fmla="val 5588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pic>
        <p:nvPicPr>
          <p:cNvPr id="13" name="Graphic 12" descr="Lightbulb and gear">
            <a:extLst>
              <a:ext uri="{FF2B5EF4-FFF2-40B4-BE49-F238E27FC236}">
                <a16:creationId xmlns:a16="http://schemas.microsoft.com/office/drawing/2014/main" id="{10466FA8-E122-4DB7-8581-B265656B685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32333" y="1148105"/>
            <a:ext cx="288000" cy="288000"/>
          </a:xfrm>
          <a:prstGeom prst="rect">
            <a:avLst/>
          </a:prstGeom>
        </p:spPr>
      </p:pic>
      <p:sp>
        <p:nvSpPr>
          <p:cNvPr id="108" name="Arrow: Chevron 107">
            <a:extLst>
              <a:ext uri="{FF2B5EF4-FFF2-40B4-BE49-F238E27FC236}">
                <a16:creationId xmlns:a16="http://schemas.microsoft.com/office/drawing/2014/main" id="{CC0F90EA-E630-4D74-95B1-2F0D0581BA2B}"/>
              </a:ext>
            </a:extLst>
          </p:cNvPr>
          <p:cNvSpPr/>
          <p:nvPr/>
        </p:nvSpPr>
        <p:spPr>
          <a:xfrm>
            <a:off x="78670" y="1228972"/>
            <a:ext cx="80962" cy="116681"/>
          </a:xfrm>
          <a:prstGeom prst="chevron">
            <a:avLst>
              <a:gd name="adj" fmla="val 5588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109" name="Arrow: Chevron 108">
            <a:extLst>
              <a:ext uri="{FF2B5EF4-FFF2-40B4-BE49-F238E27FC236}">
                <a16:creationId xmlns:a16="http://schemas.microsoft.com/office/drawing/2014/main" id="{1ED9DB02-D421-43C4-8606-4615FFEE2E12}"/>
              </a:ext>
            </a:extLst>
          </p:cNvPr>
          <p:cNvSpPr/>
          <p:nvPr/>
        </p:nvSpPr>
        <p:spPr>
          <a:xfrm rot="5400000">
            <a:off x="85126" y="1667864"/>
            <a:ext cx="80962" cy="116681"/>
          </a:xfrm>
          <a:prstGeom prst="chevron">
            <a:avLst>
              <a:gd name="adj" fmla="val 5588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pic>
        <p:nvPicPr>
          <p:cNvPr id="15" name="Graphic 14" descr="List">
            <a:extLst>
              <a:ext uri="{FF2B5EF4-FFF2-40B4-BE49-F238E27FC236}">
                <a16:creationId xmlns:a16="http://schemas.microsoft.com/office/drawing/2014/main" id="{B8F02FEA-4C06-418E-A8AB-4071ACC20A6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29904" y="1596014"/>
            <a:ext cx="288000" cy="288000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12B2F6F6-8B65-46C4-8954-8983E25F7520}"/>
              </a:ext>
            </a:extLst>
          </p:cNvPr>
          <p:cNvGrpSpPr/>
          <p:nvPr/>
        </p:nvGrpSpPr>
        <p:grpSpPr>
          <a:xfrm>
            <a:off x="352424" y="2020063"/>
            <a:ext cx="1530025" cy="180000"/>
            <a:chOff x="352424" y="1962913"/>
            <a:chExt cx="1530025" cy="180000"/>
          </a:xfrm>
        </p:grpSpPr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3AE9FD21-2C29-4848-8A9D-A10CEB7B93A2}"/>
                </a:ext>
              </a:extLst>
            </p:cNvPr>
            <p:cNvSpPr txBox="1"/>
            <p:nvPr/>
          </p:nvSpPr>
          <p:spPr>
            <a:xfrm>
              <a:off x="689431" y="1962914"/>
              <a:ext cx="1193018" cy="1692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>
                <a:defRPr sz="1100"/>
              </a:lvl1pPr>
            </a:lstStyle>
            <a:p>
              <a:r>
                <a:rPr lang="en-CA" dirty="0"/>
                <a:t>BMP Type 1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5FB82A2-ED0A-4DED-8255-95940F93001B}"/>
                </a:ext>
              </a:extLst>
            </p:cNvPr>
            <p:cNvSpPr/>
            <p:nvPr/>
          </p:nvSpPr>
          <p:spPr>
            <a:xfrm>
              <a:off x="352424" y="1962913"/>
              <a:ext cx="252000" cy="180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C1BBCD7-B825-4956-8DDF-2410B5187BA4}"/>
              </a:ext>
            </a:extLst>
          </p:cNvPr>
          <p:cNvGrpSpPr/>
          <p:nvPr/>
        </p:nvGrpSpPr>
        <p:grpSpPr>
          <a:xfrm>
            <a:off x="352424" y="2341719"/>
            <a:ext cx="1653932" cy="192137"/>
            <a:chOff x="352424" y="2313144"/>
            <a:chExt cx="1653932" cy="192137"/>
          </a:xfrm>
        </p:grpSpPr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3B09BE3A-66ED-4A9C-9265-B243533EC3A4}"/>
                </a:ext>
              </a:extLst>
            </p:cNvPr>
            <p:cNvSpPr txBox="1"/>
            <p:nvPr/>
          </p:nvSpPr>
          <p:spPr>
            <a:xfrm>
              <a:off x="685400" y="2313144"/>
              <a:ext cx="1320956" cy="1692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>
                <a:defRPr sz="1100">
                  <a:solidFill>
                    <a:schemeClr val="dk1"/>
                  </a:solidFill>
                </a:defRPr>
              </a:lvl1pPr>
              <a:lvl2pPr>
                <a:defRPr>
                  <a:solidFill>
                    <a:schemeClr val="dk1"/>
                  </a:solidFill>
                </a:defRPr>
              </a:lvl2pPr>
              <a:lvl3pPr>
                <a:defRPr>
                  <a:solidFill>
                    <a:schemeClr val="dk1"/>
                  </a:solidFill>
                </a:defRPr>
              </a:lvl3pPr>
              <a:lvl4pPr>
                <a:defRPr>
                  <a:solidFill>
                    <a:schemeClr val="dk1"/>
                  </a:solidFill>
                </a:defRPr>
              </a:lvl4pPr>
              <a:lvl5pPr>
                <a:defRPr>
                  <a:solidFill>
                    <a:schemeClr val="dk1"/>
                  </a:solidFill>
                </a:defRPr>
              </a:lvl5pPr>
              <a:lvl6pPr>
                <a:defRPr>
                  <a:solidFill>
                    <a:schemeClr val="dk1"/>
                  </a:solidFill>
                </a:defRPr>
              </a:lvl6pPr>
              <a:lvl7pPr>
                <a:defRPr>
                  <a:solidFill>
                    <a:schemeClr val="dk1"/>
                  </a:solidFill>
                </a:defRPr>
              </a:lvl7pPr>
              <a:lvl8pPr>
                <a:defRPr>
                  <a:solidFill>
                    <a:schemeClr val="dk1"/>
                  </a:solidFill>
                </a:defRPr>
              </a:lvl8pPr>
              <a:lvl9pPr>
                <a:defRPr>
                  <a:solidFill>
                    <a:schemeClr val="dk1"/>
                  </a:solidFill>
                </a:defRPr>
              </a:lvl9pPr>
            </a:lstStyle>
            <a:p>
              <a:r>
                <a:rPr lang="en-CA" dirty="0">
                  <a:solidFill>
                    <a:schemeClr val="tx1"/>
                  </a:solidFill>
                </a:rPr>
                <a:t>BMP Type 2</a:t>
              </a:r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BE687BBE-B3BC-47D5-96DB-6429B35CF6D6}"/>
                </a:ext>
              </a:extLst>
            </p:cNvPr>
            <p:cNvSpPr/>
            <p:nvPr/>
          </p:nvSpPr>
          <p:spPr>
            <a:xfrm>
              <a:off x="352424" y="2325281"/>
              <a:ext cx="252000" cy="18000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C609EBE-3A8F-42F0-9FA0-948F857F5421}"/>
              </a:ext>
            </a:extLst>
          </p:cNvPr>
          <p:cNvGrpSpPr/>
          <p:nvPr/>
        </p:nvGrpSpPr>
        <p:grpSpPr>
          <a:xfrm>
            <a:off x="411358" y="2675865"/>
            <a:ext cx="1599029" cy="169277"/>
            <a:chOff x="411358" y="2647290"/>
            <a:chExt cx="1599029" cy="169277"/>
          </a:xfrm>
        </p:grpSpPr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4B1C2128-B1D7-4BF1-946E-228D3DC30E27}"/>
                </a:ext>
              </a:extLst>
            </p:cNvPr>
            <p:cNvSpPr txBox="1"/>
            <p:nvPr/>
          </p:nvSpPr>
          <p:spPr>
            <a:xfrm>
              <a:off x="689431" y="2647290"/>
              <a:ext cx="1320956" cy="1692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>
                <a:defRPr sz="1100">
                  <a:solidFill>
                    <a:schemeClr val="dk1"/>
                  </a:solidFill>
                </a:defRPr>
              </a:lvl1pPr>
              <a:lvl2pPr>
                <a:defRPr>
                  <a:solidFill>
                    <a:schemeClr val="dk1"/>
                  </a:solidFill>
                </a:defRPr>
              </a:lvl2pPr>
              <a:lvl3pPr>
                <a:defRPr>
                  <a:solidFill>
                    <a:schemeClr val="dk1"/>
                  </a:solidFill>
                </a:defRPr>
              </a:lvl3pPr>
              <a:lvl4pPr>
                <a:defRPr>
                  <a:solidFill>
                    <a:schemeClr val="dk1"/>
                  </a:solidFill>
                </a:defRPr>
              </a:lvl4pPr>
              <a:lvl5pPr>
                <a:defRPr>
                  <a:solidFill>
                    <a:schemeClr val="dk1"/>
                  </a:solidFill>
                </a:defRPr>
              </a:lvl5pPr>
              <a:lvl6pPr>
                <a:defRPr>
                  <a:solidFill>
                    <a:schemeClr val="dk1"/>
                  </a:solidFill>
                </a:defRPr>
              </a:lvl6pPr>
              <a:lvl7pPr>
                <a:defRPr>
                  <a:solidFill>
                    <a:schemeClr val="dk1"/>
                  </a:solidFill>
                </a:defRPr>
              </a:lvl7pPr>
              <a:lvl8pPr>
                <a:defRPr>
                  <a:solidFill>
                    <a:schemeClr val="dk1"/>
                  </a:solidFill>
                </a:defRPr>
              </a:lvl8pPr>
              <a:lvl9pPr>
                <a:defRPr>
                  <a:solidFill>
                    <a:schemeClr val="dk1"/>
                  </a:solidFill>
                </a:defRPr>
              </a:lvl9pPr>
            </a:lstStyle>
            <a:p>
              <a:r>
                <a:rPr lang="en-CA" b="1" dirty="0">
                  <a:solidFill>
                    <a:schemeClr val="accent1"/>
                  </a:solidFill>
                </a:rPr>
                <a:t>BMP Type 3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8C63EF02-994A-499E-9675-9C04D1FA0B96}"/>
                </a:ext>
              </a:extLst>
            </p:cNvPr>
            <p:cNvSpPr/>
            <p:nvPr/>
          </p:nvSpPr>
          <p:spPr>
            <a:xfrm>
              <a:off x="411358" y="2662948"/>
              <a:ext cx="144000" cy="144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30C84850-F404-4240-99A1-5C4343AAE3E7}"/>
              </a:ext>
            </a:extLst>
          </p:cNvPr>
          <p:cNvGrpSpPr/>
          <p:nvPr/>
        </p:nvGrpSpPr>
        <p:grpSpPr>
          <a:xfrm>
            <a:off x="3572343" y="1095315"/>
            <a:ext cx="3437456" cy="3489079"/>
            <a:chOff x="3572343" y="1095315"/>
            <a:chExt cx="3437456" cy="3489079"/>
          </a:xfrm>
        </p:grpSpPr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FA01D500-5D57-4775-8008-C729B3DACB34}"/>
                </a:ext>
              </a:extLst>
            </p:cNvPr>
            <p:cNvSpPr/>
            <p:nvPr/>
          </p:nvSpPr>
          <p:spPr>
            <a:xfrm>
              <a:off x="3572343" y="1095315"/>
              <a:ext cx="3437456" cy="3489079"/>
            </a:xfrm>
            <a:custGeom>
              <a:avLst/>
              <a:gdLst>
                <a:gd name="connsiteX0" fmla="*/ 2118266 w 3643907"/>
                <a:gd name="connsiteY0" fmla="*/ 87427 h 4033235"/>
                <a:gd name="connsiteX1" fmla="*/ 1691546 w 3643907"/>
                <a:gd name="connsiteY1" fmla="*/ 122261 h 4033235"/>
                <a:gd name="connsiteX2" fmla="*/ 1447706 w 3643907"/>
                <a:gd name="connsiteY2" fmla="*/ 200638 h 4033235"/>
                <a:gd name="connsiteX3" fmla="*/ 1108071 w 3643907"/>
                <a:gd name="connsiteY3" fmla="*/ 305141 h 4033235"/>
                <a:gd name="connsiteX4" fmla="*/ 925191 w 3643907"/>
                <a:gd name="connsiteY4" fmla="*/ 575107 h 4033235"/>
                <a:gd name="connsiteX5" fmla="*/ 925191 w 3643907"/>
                <a:gd name="connsiteY5" fmla="*/ 879907 h 4033235"/>
                <a:gd name="connsiteX6" fmla="*/ 881648 w 3643907"/>
                <a:gd name="connsiteY6" fmla="*/ 1263084 h 4033235"/>
                <a:gd name="connsiteX7" fmla="*/ 794563 w 3643907"/>
                <a:gd name="connsiteY7" fmla="*/ 1332752 h 4033235"/>
                <a:gd name="connsiteX8" fmla="*/ 585557 w 3643907"/>
                <a:gd name="connsiteY8" fmla="*/ 1393712 h 4033235"/>
                <a:gd name="connsiteX9" fmla="*/ 454928 w 3643907"/>
                <a:gd name="connsiteY9" fmla="*/ 1524341 h 4033235"/>
                <a:gd name="connsiteX10" fmla="*/ 385260 w 3643907"/>
                <a:gd name="connsiteY10" fmla="*/ 1715930 h 4033235"/>
                <a:gd name="connsiteX11" fmla="*/ 428803 w 3643907"/>
                <a:gd name="connsiteY11" fmla="*/ 2064272 h 4033235"/>
                <a:gd name="connsiteX12" fmla="*/ 515888 w 3643907"/>
                <a:gd name="connsiteY12" fmla="*/ 2203610 h 4033235"/>
                <a:gd name="connsiteX13" fmla="*/ 838106 w 3643907"/>
                <a:gd name="connsiteY13" fmla="*/ 2395198 h 4033235"/>
                <a:gd name="connsiteX14" fmla="*/ 1020986 w 3643907"/>
                <a:gd name="connsiteY14" fmla="*/ 2560661 h 4033235"/>
                <a:gd name="connsiteX15" fmla="*/ 1055820 w 3643907"/>
                <a:gd name="connsiteY15" fmla="*/ 2708707 h 4033235"/>
                <a:gd name="connsiteX16" fmla="*/ 1038403 w 3643907"/>
                <a:gd name="connsiteY16" fmla="*/ 2865461 h 4033235"/>
                <a:gd name="connsiteX17" fmla="*/ 751020 w 3643907"/>
                <a:gd name="connsiteY17" fmla="*/ 3118010 h 4033235"/>
                <a:gd name="connsiteX18" fmla="*/ 454928 w 3643907"/>
                <a:gd name="connsiteY18" fmla="*/ 3318307 h 4033235"/>
                <a:gd name="connsiteX19" fmla="*/ 176254 w 3643907"/>
                <a:gd name="connsiteY19" fmla="*/ 3466352 h 4033235"/>
                <a:gd name="connsiteX20" fmla="*/ 89168 w 3643907"/>
                <a:gd name="connsiteY20" fmla="*/ 3596981 h 4033235"/>
                <a:gd name="connsiteX21" fmla="*/ 36917 w 3643907"/>
                <a:gd name="connsiteY21" fmla="*/ 3823404 h 4033235"/>
                <a:gd name="connsiteX22" fmla="*/ 97877 w 3643907"/>
                <a:gd name="connsiteY22" fmla="*/ 3971450 h 4033235"/>
                <a:gd name="connsiteX23" fmla="*/ 1099363 w 3643907"/>
                <a:gd name="connsiteY23" fmla="*/ 4032410 h 4033235"/>
                <a:gd name="connsiteX24" fmla="*/ 1648003 w 3643907"/>
                <a:gd name="connsiteY24" fmla="*/ 3997575 h 4033235"/>
                <a:gd name="connsiteX25" fmla="*/ 2248894 w 3643907"/>
                <a:gd name="connsiteY25" fmla="*/ 3875655 h 4033235"/>
                <a:gd name="connsiteX26" fmla="*/ 2562403 w 3643907"/>
                <a:gd name="connsiteY26" fmla="*/ 3605690 h 4033235"/>
                <a:gd name="connsiteX27" fmla="*/ 3137168 w 3643907"/>
                <a:gd name="connsiteY27" fmla="*/ 3248638 h 4033235"/>
                <a:gd name="connsiteX28" fmla="*/ 3407134 w 3643907"/>
                <a:gd name="connsiteY28" fmla="*/ 2734832 h 4033235"/>
                <a:gd name="connsiteX29" fmla="*/ 3642266 w 3643907"/>
                <a:gd name="connsiteY29" fmla="*/ 2116524 h 4033235"/>
                <a:gd name="connsiteX30" fmla="*/ 3502928 w 3643907"/>
                <a:gd name="connsiteY30" fmla="*/ 1637552 h 4033235"/>
                <a:gd name="connsiteX31" fmla="*/ 3337466 w 3643907"/>
                <a:gd name="connsiteY31" fmla="*/ 1210832 h 4033235"/>
                <a:gd name="connsiteX32" fmla="*/ 3598723 w 3643907"/>
                <a:gd name="connsiteY32" fmla="*/ 827655 h 4033235"/>
                <a:gd name="connsiteX33" fmla="*/ 3520346 w 3643907"/>
                <a:gd name="connsiteY33" fmla="*/ 322558 h 4033235"/>
                <a:gd name="connsiteX34" fmla="*/ 3172003 w 3643907"/>
                <a:gd name="connsiteY34" fmla="*/ 87427 h 4033235"/>
                <a:gd name="connsiteX35" fmla="*/ 2423066 w 3643907"/>
                <a:gd name="connsiteY35" fmla="*/ 341 h 4033235"/>
                <a:gd name="connsiteX36" fmla="*/ 2118266 w 3643907"/>
                <a:gd name="connsiteY36" fmla="*/ 87427 h 4033235"/>
                <a:gd name="connsiteX0" fmla="*/ 2093566 w 3619207"/>
                <a:gd name="connsiteY0" fmla="*/ 87427 h 4054379"/>
                <a:gd name="connsiteX1" fmla="*/ 1666846 w 3619207"/>
                <a:gd name="connsiteY1" fmla="*/ 122261 h 4054379"/>
                <a:gd name="connsiteX2" fmla="*/ 1423006 w 3619207"/>
                <a:gd name="connsiteY2" fmla="*/ 200638 h 4054379"/>
                <a:gd name="connsiteX3" fmla="*/ 1083371 w 3619207"/>
                <a:gd name="connsiteY3" fmla="*/ 305141 h 4054379"/>
                <a:gd name="connsiteX4" fmla="*/ 900491 w 3619207"/>
                <a:gd name="connsiteY4" fmla="*/ 575107 h 4054379"/>
                <a:gd name="connsiteX5" fmla="*/ 900491 w 3619207"/>
                <a:gd name="connsiteY5" fmla="*/ 879907 h 4054379"/>
                <a:gd name="connsiteX6" fmla="*/ 856948 w 3619207"/>
                <a:gd name="connsiteY6" fmla="*/ 1263084 h 4054379"/>
                <a:gd name="connsiteX7" fmla="*/ 769863 w 3619207"/>
                <a:gd name="connsiteY7" fmla="*/ 1332752 h 4054379"/>
                <a:gd name="connsiteX8" fmla="*/ 560857 w 3619207"/>
                <a:gd name="connsiteY8" fmla="*/ 1393712 h 4054379"/>
                <a:gd name="connsiteX9" fmla="*/ 430228 w 3619207"/>
                <a:gd name="connsiteY9" fmla="*/ 1524341 h 4054379"/>
                <a:gd name="connsiteX10" fmla="*/ 360560 w 3619207"/>
                <a:gd name="connsiteY10" fmla="*/ 1715930 h 4054379"/>
                <a:gd name="connsiteX11" fmla="*/ 404103 w 3619207"/>
                <a:gd name="connsiteY11" fmla="*/ 2064272 h 4054379"/>
                <a:gd name="connsiteX12" fmla="*/ 491188 w 3619207"/>
                <a:gd name="connsiteY12" fmla="*/ 2203610 h 4054379"/>
                <a:gd name="connsiteX13" fmla="*/ 813406 w 3619207"/>
                <a:gd name="connsiteY13" fmla="*/ 2395198 h 4054379"/>
                <a:gd name="connsiteX14" fmla="*/ 996286 w 3619207"/>
                <a:gd name="connsiteY14" fmla="*/ 2560661 h 4054379"/>
                <a:gd name="connsiteX15" fmla="*/ 1031120 w 3619207"/>
                <a:gd name="connsiteY15" fmla="*/ 2708707 h 4054379"/>
                <a:gd name="connsiteX16" fmla="*/ 1013703 w 3619207"/>
                <a:gd name="connsiteY16" fmla="*/ 2865461 h 4054379"/>
                <a:gd name="connsiteX17" fmla="*/ 726320 w 3619207"/>
                <a:gd name="connsiteY17" fmla="*/ 3118010 h 4054379"/>
                <a:gd name="connsiteX18" fmla="*/ 430228 w 3619207"/>
                <a:gd name="connsiteY18" fmla="*/ 3318307 h 4054379"/>
                <a:gd name="connsiteX19" fmla="*/ 151554 w 3619207"/>
                <a:gd name="connsiteY19" fmla="*/ 3466352 h 4054379"/>
                <a:gd name="connsiteX20" fmla="*/ 64468 w 3619207"/>
                <a:gd name="connsiteY20" fmla="*/ 3596981 h 4054379"/>
                <a:gd name="connsiteX21" fmla="*/ 12217 w 3619207"/>
                <a:gd name="connsiteY21" fmla="*/ 3823404 h 4054379"/>
                <a:gd name="connsiteX22" fmla="*/ 114751 w 3619207"/>
                <a:gd name="connsiteY22" fmla="*/ 4039081 h 4054379"/>
                <a:gd name="connsiteX23" fmla="*/ 1074663 w 3619207"/>
                <a:gd name="connsiteY23" fmla="*/ 4032410 h 4054379"/>
                <a:gd name="connsiteX24" fmla="*/ 1623303 w 3619207"/>
                <a:gd name="connsiteY24" fmla="*/ 3997575 h 4054379"/>
                <a:gd name="connsiteX25" fmla="*/ 2224194 w 3619207"/>
                <a:gd name="connsiteY25" fmla="*/ 3875655 h 4054379"/>
                <a:gd name="connsiteX26" fmla="*/ 2537703 w 3619207"/>
                <a:gd name="connsiteY26" fmla="*/ 3605690 h 4054379"/>
                <a:gd name="connsiteX27" fmla="*/ 3112468 w 3619207"/>
                <a:gd name="connsiteY27" fmla="*/ 3248638 h 4054379"/>
                <a:gd name="connsiteX28" fmla="*/ 3382434 w 3619207"/>
                <a:gd name="connsiteY28" fmla="*/ 2734832 h 4054379"/>
                <a:gd name="connsiteX29" fmla="*/ 3617566 w 3619207"/>
                <a:gd name="connsiteY29" fmla="*/ 2116524 h 4054379"/>
                <a:gd name="connsiteX30" fmla="*/ 3478228 w 3619207"/>
                <a:gd name="connsiteY30" fmla="*/ 1637552 h 4054379"/>
                <a:gd name="connsiteX31" fmla="*/ 3312766 w 3619207"/>
                <a:gd name="connsiteY31" fmla="*/ 1210832 h 4054379"/>
                <a:gd name="connsiteX32" fmla="*/ 3574023 w 3619207"/>
                <a:gd name="connsiteY32" fmla="*/ 827655 h 4054379"/>
                <a:gd name="connsiteX33" fmla="*/ 3495646 w 3619207"/>
                <a:gd name="connsiteY33" fmla="*/ 322558 h 4054379"/>
                <a:gd name="connsiteX34" fmla="*/ 3147303 w 3619207"/>
                <a:gd name="connsiteY34" fmla="*/ 87427 h 4054379"/>
                <a:gd name="connsiteX35" fmla="*/ 2398366 w 3619207"/>
                <a:gd name="connsiteY35" fmla="*/ 341 h 4054379"/>
                <a:gd name="connsiteX36" fmla="*/ 2093566 w 3619207"/>
                <a:gd name="connsiteY36" fmla="*/ 87427 h 4054379"/>
                <a:gd name="connsiteX0" fmla="*/ 2093566 w 3618850"/>
                <a:gd name="connsiteY0" fmla="*/ 87427 h 4054379"/>
                <a:gd name="connsiteX1" fmla="*/ 1666846 w 3618850"/>
                <a:gd name="connsiteY1" fmla="*/ 122261 h 4054379"/>
                <a:gd name="connsiteX2" fmla="*/ 1423006 w 3618850"/>
                <a:gd name="connsiteY2" fmla="*/ 200638 h 4054379"/>
                <a:gd name="connsiteX3" fmla="*/ 1083371 w 3618850"/>
                <a:gd name="connsiteY3" fmla="*/ 305141 h 4054379"/>
                <a:gd name="connsiteX4" fmla="*/ 900491 w 3618850"/>
                <a:gd name="connsiteY4" fmla="*/ 575107 h 4054379"/>
                <a:gd name="connsiteX5" fmla="*/ 900491 w 3618850"/>
                <a:gd name="connsiteY5" fmla="*/ 879907 h 4054379"/>
                <a:gd name="connsiteX6" fmla="*/ 856948 w 3618850"/>
                <a:gd name="connsiteY6" fmla="*/ 1263084 h 4054379"/>
                <a:gd name="connsiteX7" fmla="*/ 769863 w 3618850"/>
                <a:gd name="connsiteY7" fmla="*/ 1332752 h 4054379"/>
                <a:gd name="connsiteX8" fmla="*/ 560857 w 3618850"/>
                <a:gd name="connsiteY8" fmla="*/ 1393712 h 4054379"/>
                <a:gd name="connsiteX9" fmla="*/ 430228 w 3618850"/>
                <a:gd name="connsiteY9" fmla="*/ 1524341 h 4054379"/>
                <a:gd name="connsiteX10" fmla="*/ 360560 w 3618850"/>
                <a:gd name="connsiteY10" fmla="*/ 1715930 h 4054379"/>
                <a:gd name="connsiteX11" fmla="*/ 404103 w 3618850"/>
                <a:gd name="connsiteY11" fmla="*/ 2064272 h 4054379"/>
                <a:gd name="connsiteX12" fmla="*/ 491188 w 3618850"/>
                <a:gd name="connsiteY12" fmla="*/ 2203610 h 4054379"/>
                <a:gd name="connsiteX13" fmla="*/ 813406 w 3618850"/>
                <a:gd name="connsiteY13" fmla="*/ 2395198 h 4054379"/>
                <a:gd name="connsiteX14" fmla="*/ 996286 w 3618850"/>
                <a:gd name="connsiteY14" fmla="*/ 2560661 h 4054379"/>
                <a:gd name="connsiteX15" fmla="*/ 1031120 w 3618850"/>
                <a:gd name="connsiteY15" fmla="*/ 2708707 h 4054379"/>
                <a:gd name="connsiteX16" fmla="*/ 1013703 w 3618850"/>
                <a:gd name="connsiteY16" fmla="*/ 2865461 h 4054379"/>
                <a:gd name="connsiteX17" fmla="*/ 726320 w 3618850"/>
                <a:gd name="connsiteY17" fmla="*/ 3118010 h 4054379"/>
                <a:gd name="connsiteX18" fmla="*/ 430228 w 3618850"/>
                <a:gd name="connsiteY18" fmla="*/ 3318307 h 4054379"/>
                <a:gd name="connsiteX19" fmla="*/ 151554 w 3618850"/>
                <a:gd name="connsiteY19" fmla="*/ 3466352 h 4054379"/>
                <a:gd name="connsiteX20" fmla="*/ 64468 w 3618850"/>
                <a:gd name="connsiteY20" fmla="*/ 3596981 h 4054379"/>
                <a:gd name="connsiteX21" fmla="*/ 12217 w 3618850"/>
                <a:gd name="connsiteY21" fmla="*/ 3823404 h 4054379"/>
                <a:gd name="connsiteX22" fmla="*/ 114751 w 3618850"/>
                <a:gd name="connsiteY22" fmla="*/ 4039081 h 4054379"/>
                <a:gd name="connsiteX23" fmla="*/ 1074663 w 3618850"/>
                <a:gd name="connsiteY23" fmla="*/ 4032410 h 4054379"/>
                <a:gd name="connsiteX24" fmla="*/ 1623303 w 3618850"/>
                <a:gd name="connsiteY24" fmla="*/ 3997575 h 4054379"/>
                <a:gd name="connsiteX25" fmla="*/ 2224194 w 3618850"/>
                <a:gd name="connsiteY25" fmla="*/ 3875655 h 4054379"/>
                <a:gd name="connsiteX26" fmla="*/ 2537703 w 3618850"/>
                <a:gd name="connsiteY26" fmla="*/ 3605690 h 4054379"/>
                <a:gd name="connsiteX27" fmla="*/ 3112468 w 3618850"/>
                <a:gd name="connsiteY27" fmla="*/ 3248638 h 4054379"/>
                <a:gd name="connsiteX28" fmla="*/ 3382434 w 3618850"/>
                <a:gd name="connsiteY28" fmla="*/ 2734832 h 4054379"/>
                <a:gd name="connsiteX29" fmla="*/ 3617566 w 3618850"/>
                <a:gd name="connsiteY29" fmla="*/ 2116524 h 4054379"/>
                <a:gd name="connsiteX30" fmla="*/ 3478228 w 3618850"/>
                <a:gd name="connsiteY30" fmla="*/ 1637552 h 4054379"/>
                <a:gd name="connsiteX31" fmla="*/ 3512323 w 3618850"/>
                <a:gd name="connsiteY31" fmla="*/ 1219287 h 4054379"/>
                <a:gd name="connsiteX32" fmla="*/ 3574023 w 3618850"/>
                <a:gd name="connsiteY32" fmla="*/ 827655 h 4054379"/>
                <a:gd name="connsiteX33" fmla="*/ 3495646 w 3618850"/>
                <a:gd name="connsiteY33" fmla="*/ 322558 h 4054379"/>
                <a:gd name="connsiteX34" fmla="*/ 3147303 w 3618850"/>
                <a:gd name="connsiteY34" fmla="*/ 87427 h 4054379"/>
                <a:gd name="connsiteX35" fmla="*/ 2398366 w 3618850"/>
                <a:gd name="connsiteY35" fmla="*/ 341 h 4054379"/>
                <a:gd name="connsiteX36" fmla="*/ 2093566 w 3618850"/>
                <a:gd name="connsiteY36" fmla="*/ 87427 h 4054379"/>
                <a:gd name="connsiteX0" fmla="*/ 2093566 w 3715411"/>
                <a:gd name="connsiteY0" fmla="*/ 87427 h 4054379"/>
                <a:gd name="connsiteX1" fmla="*/ 1666846 w 3715411"/>
                <a:gd name="connsiteY1" fmla="*/ 122261 h 4054379"/>
                <a:gd name="connsiteX2" fmla="*/ 1423006 w 3715411"/>
                <a:gd name="connsiteY2" fmla="*/ 200638 h 4054379"/>
                <a:gd name="connsiteX3" fmla="*/ 1083371 w 3715411"/>
                <a:gd name="connsiteY3" fmla="*/ 305141 h 4054379"/>
                <a:gd name="connsiteX4" fmla="*/ 900491 w 3715411"/>
                <a:gd name="connsiteY4" fmla="*/ 575107 h 4054379"/>
                <a:gd name="connsiteX5" fmla="*/ 900491 w 3715411"/>
                <a:gd name="connsiteY5" fmla="*/ 879907 h 4054379"/>
                <a:gd name="connsiteX6" fmla="*/ 856948 w 3715411"/>
                <a:gd name="connsiteY6" fmla="*/ 1263084 h 4054379"/>
                <a:gd name="connsiteX7" fmla="*/ 769863 w 3715411"/>
                <a:gd name="connsiteY7" fmla="*/ 1332752 h 4054379"/>
                <a:gd name="connsiteX8" fmla="*/ 560857 w 3715411"/>
                <a:gd name="connsiteY8" fmla="*/ 1393712 h 4054379"/>
                <a:gd name="connsiteX9" fmla="*/ 430228 w 3715411"/>
                <a:gd name="connsiteY9" fmla="*/ 1524341 h 4054379"/>
                <a:gd name="connsiteX10" fmla="*/ 360560 w 3715411"/>
                <a:gd name="connsiteY10" fmla="*/ 1715930 h 4054379"/>
                <a:gd name="connsiteX11" fmla="*/ 404103 w 3715411"/>
                <a:gd name="connsiteY11" fmla="*/ 2064272 h 4054379"/>
                <a:gd name="connsiteX12" fmla="*/ 491188 w 3715411"/>
                <a:gd name="connsiteY12" fmla="*/ 2203610 h 4054379"/>
                <a:gd name="connsiteX13" fmla="*/ 813406 w 3715411"/>
                <a:gd name="connsiteY13" fmla="*/ 2395198 h 4054379"/>
                <a:gd name="connsiteX14" fmla="*/ 996286 w 3715411"/>
                <a:gd name="connsiteY14" fmla="*/ 2560661 h 4054379"/>
                <a:gd name="connsiteX15" fmla="*/ 1031120 w 3715411"/>
                <a:gd name="connsiteY15" fmla="*/ 2708707 h 4054379"/>
                <a:gd name="connsiteX16" fmla="*/ 1013703 w 3715411"/>
                <a:gd name="connsiteY16" fmla="*/ 2865461 h 4054379"/>
                <a:gd name="connsiteX17" fmla="*/ 726320 w 3715411"/>
                <a:gd name="connsiteY17" fmla="*/ 3118010 h 4054379"/>
                <a:gd name="connsiteX18" fmla="*/ 430228 w 3715411"/>
                <a:gd name="connsiteY18" fmla="*/ 3318307 h 4054379"/>
                <a:gd name="connsiteX19" fmla="*/ 151554 w 3715411"/>
                <a:gd name="connsiteY19" fmla="*/ 3466352 h 4054379"/>
                <a:gd name="connsiteX20" fmla="*/ 64468 w 3715411"/>
                <a:gd name="connsiteY20" fmla="*/ 3596981 h 4054379"/>
                <a:gd name="connsiteX21" fmla="*/ 12217 w 3715411"/>
                <a:gd name="connsiteY21" fmla="*/ 3823404 h 4054379"/>
                <a:gd name="connsiteX22" fmla="*/ 114751 w 3715411"/>
                <a:gd name="connsiteY22" fmla="*/ 4039081 h 4054379"/>
                <a:gd name="connsiteX23" fmla="*/ 1074663 w 3715411"/>
                <a:gd name="connsiteY23" fmla="*/ 4032410 h 4054379"/>
                <a:gd name="connsiteX24" fmla="*/ 1623303 w 3715411"/>
                <a:gd name="connsiteY24" fmla="*/ 3997575 h 4054379"/>
                <a:gd name="connsiteX25" fmla="*/ 2224194 w 3715411"/>
                <a:gd name="connsiteY25" fmla="*/ 3875655 h 4054379"/>
                <a:gd name="connsiteX26" fmla="*/ 2537703 w 3715411"/>
                <a:gd name="connsiteY26" fmla="*/ 3605690 h 4054379"/>
                <a:gd name="connsiteX27" fmla="*/ 3112468 w 3715411"/>
                <a:gd name="connsiteY27" fmla="*/ 3248638 h 4054379"/>
                <a:gd name="connsiteX28" fmla="*/ 3382434 w 3715411"/>
                <a:gd name="connsiteY28" fmla="*/ 2734832 h 4054379"/>
                <a:gd name="connsiteX29" fmla="*/ 3617566 w 3715411"/>
                <a:gd name="connsiteY29" fmla="*/ 2116524 h 4054379"/>
                <a:gd name="connsiteX30" fmla="*/ 3478228 w 3715411"/>
                <a:gd name="connsiteY30" fmla="*/ 1637552 h 4054379"/>
                <a:gd name="connsiteX31" fmla="*/ 3512323 w 3715411"/>
                <a:gd name="connsiteY31" fmla="*/ 1219287 h 4054379"/>
                <a:gd name="connsiteX32" fmla="*/ 3715377 w 3715411"/>
                <a:gd name="connsiteY32" fmla="*/ 785386 h 4054379"/>
                <a:gd name="connsiteX33" fmla="*/ 3495646 w 3715411"/>
                <a:gd name="connsiteY33" fmla="*/ 322558 h 4054379"/>
                <a:gd name="connsiteX34" fmla="*/ 3147303 w 3715411"/>
                <a:gd name="connsiteY34" fmla="*/ 87427 h 4054379"/>
                <a:gd name="connsiteX35" fmla="*/ 2398366 w 3715411"/>
                <a:gd name="connsiteY35" fmla="*/ 341 h 4054379"/>
                <a:gd name="connsiteX36" fmla="*/ 2093566 w 3715411"/>
                <a:gd name="connsiteY36" fmla="*/ 87427 h 4054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3715411" h="4054379">
                  <a:moveTo>
                    <a:pt x="2093566" y="87427"/>
                  </a:moveTo>
                  <a:cubicBezTo>
                    <a:pt x="1971646" y="107747"/>
                    <a:pt x="1778606" y="103393"/>
                    <a:pt x="1666846" y="122261"/>
                  </a:cubicBezTo>
                  <a:cubicBezTo>
                    <a:pt x="1555086" y="141129"/>
                    <a:pt x="1423006" y="200638"/>
                    <a:pt x="1423006" y="200638"/>
                  </a:cubicBezTo>
                  <a:cubicBezTo>
                    <a:pt x="1325760" y="231118"/>
                    <a:pt x="1170457" y="242729"/>
                    <a:pt x="1083371" y="305141"/>
                  </a:cubicBezTo>
                  <a:cubicBezTo>
                    <a:pt x="996285" y="367553"/>
                    <a:pt x="930971" y="479313"/>
                    <a:pt x="900491" y="575107"/>
                  </a:cubicBezTo>
                  <a:cubicBezTo>
                    <a:pt x="870011" y="670901"/>
                    <a:pt x="907748" y="765244"/>
                    <a:pt x="900491" y="879907"/>
                  </a:cubicBezTo>
                  <a:cubicBezTo>
                    <a:pt x="893234" y="994570"/>
                    <a:pt x="878719" y="1187610"/>
                    <a:pt x="856948" y="1263084"/>
                  </a:cubicBezTo>
                  <a:cubicBezTo>
                    <a:pt x="835177" y="1338558"/>
                    <a:pt x="819211" y="1310981"/>
                    <a:pt x="769863" y="1332752"/>
                  </a:cubicBezTo>
                  <a:cubicBezTo>
                    <a:pt x="720515" y="1354523"/>
                    <a:pt x="617463" y="1361781"/>
                    <a:pt x="560857" y="1393712"/>
                  </a:cubicBezTo>
                  <a:cubicBezTo>
                    <a:pt x="504251" y="1425643"/>
                    <a:pt x="463611" y="1470638"/>
                    <a:pt x="430228" y="1524341"/>
                  </a:cubicBezTo>
                  <a:cubicBezTo>
                    <a:pt x="396845" y="1578044"/>
                    <a:pt x="364914" y="1625942"/>
                    <a:pt x="360560" y="1715930"/>
                  </a:cubicBezTo>
                  <a:cubicBezTo>
                    <a:pt x="356206" y="1805919"/>
                    <a:pt x="382332" y="1982992"/>
                    <a:pt x="404103" y="2064272"/>
                  </a:cubicBezTo>
                  <a:cubicBezTo>
                    <a:pt x="425874" y="2145552"/>
                    <a:pt x="422971" y="2148456"/>
                    <a:pt x="491188" y="2203610"/>
                  </a:cubicBezTo>
                  <a:cubicBezTo>
                    <a:pt x="559405" y="2258764"/>
                    <a:pt x="729223" y="2335690"/>
                    <a:pt x="813406" y="2395198"/>
                  </a:cubicBezTo>
                  <a:cubicBezTo>
                    <a:pt x="897589" y="2454706"/>
                    <a:pt x="960000" y="2508410"/>
                    <a:pt x="996286" y="2560661"/>
                  </a:cubicBezTo>
                  <a:cubicBezTo>
                    <a:pt x="1032572" y="2612912"/>
                    <a:pt x="1028217" y="2657907"/>
                    <a:pt x="1031120" y="2708707"/>
                  </a:cubicBezTo>
                  <a:cubicBezTo>
                    <a:pt x="1034023" y="2759507"/>
                    <a:pt x="1064503" y="2797244"/>
                    <a:pt x="1013703" y="2865461"/>
                  </a:cubicBezTo>
                  <a:cubicBezTo>
                    <a:pt x="962903" y="2933678"/>
                    <a:pt x="823566" y="3042536"/>
                    <a:pt x="726320" y="3118010"/>
                  </a:cubicBezTo>
                  <a:cubicBezTo>
                    <a:pt x="629074" y="3193484"/>
                    <a:pt x="526022" y="3260250"/>
                    <a:pt x="430228" y="3318307"/>
                  </a:cubicBezTo>
                  <a:cubicBezTo>
                    <a:pt x="334434" y="3376364"/>
                    <a:pt x="212514" y="3419906"/>
                    <a:pt x="151554" y="3466352"/>
                  </a:cubicBezTo>
                  <a:cubicBezTo>
                    <a:pt x="90594" y="3512798"/>
                    <a:pt x="87691" y="3537472"/>
                    <a:pt x="64468" y="3596981"/>
                  </a:cubicBezTo>
                  <a:cubicBezTo>
                    <a:pt x="41245" y="3656490"/>
                    <a:pt x="3837" y="3749721"/>
                    <a:pt x="12217" y="3823404"/>
                  </a:cubicBezTo>
                  <a:cubicBezTo>
                    <a:pt x="20597" y="3897087"/>
                    <a:pt x="-62323" y="4004247"/>
                    <a:pt x="114751" y="4039081"/>
                  </a:cubicBezTo>
                  <a:cubicBezTo>
                    <a:pt x="291825" y="4073915"/>
                    <a:pt x="823238" y="4039328"/>
                    <a:pt x="1074663" y="4032410"/>
                  </a:cubicBezTo>
                  <a:cubicBezTo>
                    <a:pt x="1326088" y="4025492"/>
                    <a:pt x="1431715" y="4023701"/>
                    <a:pt x="1623303" y="3997575"/>
                  </a:cubicBezTo>
                  <a:cubicBezTo>
                    <a:pt x="1814891" y="3971449"/>
                    <a:pt x="2071794" y="3940969"/>
                    <a:pt x="2224194" y="3875655"/>
                  </a:cubicBezTo>
                  <a:cubicBezTo>
                    <a:pt x="2376594" y="3810341"/>
                    <a:pt x="2389657" y="3710193"/>
                    <a:pt x="2537703" y="3605690"/>
                  </a:cubicBezTo>
                  <a:cubicBezTo>
                    <a:pt x="2685749" y="3501187"/>
                    <a:pt x="2971679" y="3393781"/>
                    <a:pt x="3112468" y="3248638"/>
                  </a:cubicBezTo>
                  <a:cubicBezTo>
                    <a:pt x="3253257" y="3103495"/>
                    <a:pt x="3298251" y="2923518"/>
                    <a:pt x="3382434" y="2734832"/>
                  </a:cubicBezTo>
                  <a:cubicBezTo>
                    <a:pt x="3466617" y="2546146"/>
                    <a:pt x="3601600" y="2299404"/>
                    <a:pt x="3617566" y="2116524"/>
                  </a:cubicBezTo>
                  <a:cubicBezTo>
                    <a:pt x="3633532" y="1933644"/>
                    <a:pt x="3495769" y="1787092"/>
                    <a:pt x="3478228" y="1637552"/>
                  </a:cubicBezTo>
                  <a:cubicBezTo>
                    <a:pt x="3460688" y="1488013"/>
                    <a:pt x="3472798" y="1361315"/>
                    <a:pt x="3512323" y="1219287"/>
                  </a:cubicBezTo>
                  <a:cubicBezTo>
                    <a:pt x="3551848" y="1077259"/>
                    <a:pt x="3718156" y="934841"/>
                    <a:pt x="3715377" y="785386"/>
                  </a:cubicBezTo>
                  <a:cubicBezTo>
                    <a:pt x="3712598" y="635931"/>
                    <a:pt x="3590325" y="438885"/>
                    <a:pt x="3495646" y="322558"/>
                  </a:cubicBezTo>
                  <a:cubicBezTo>
                    <a:pt x="3400967" y="206231"/>
                    <a:pt x="3330183" y="141130"/>
                    <a:pt x="3147303" y="87427"/>
                  </a:cubicBezTo>
                  <a:cubicBezTo>
                    <a:pt x="2964423" y="33724"/>
                    <a:pt x="2571086" y="-4013"/>
                    <a:pt x="2398366" y="341"/>
                  </a:cubicBezTo>
                  <a:cubicBezTo>
                    <a:pt x="2225646" y="4695"/>
                    <a:pt x="2215486" y="67107"/>
                    <a:pt x="2093566" y="87427"/>
                  </a:cubicBezTo>
                  <a:close/>
                </a:path>
              </a:pathLst>
            </a:cu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90665C4C-C9CD-45B9-8FFF-9E1012137492}"/>
                </a:ext>
              </a:extLst>
            </p:cNvPr>
            <p:cNvSpPr/>
            <p:nvPr/>
          </p:nvSpPr>
          <p:spPr>
            <a:xfrm>
              <a:off x="3928279" y="1264432"/>
              <a:ext cx="2470662" cy="3062792"/>
            </a:xfrm>
            <a:custGeom>
              <a:avLst/>
              <a:gdLst>
                <a:gd name="connsiteX0" fmla="*/ 0 w 2796880"/>
                <a:gd name="connsiteY0" fmla="*/ 3666309 h 3666309"/>
                <a:gd name="connsiteX1" fmla="*/ 1018903 w 2796880"/>
                <a:gd name="connsiteY1" fmla="*/ 3483429 h 3666309"/>
                <a:gd name="connsiteX2" fmla="*/ 1820091 w 2796880"/>
                <a:gd name="connsiteY2" fmla="*/ 3204755 h 3666309"/>
                <a:gd name="connsiteX3" fmla="*/ 2386149 w 2796880"/>
                <a:gd name="connsiteY3" fmla="*/ 2647406 h 3666309"/>
                <a:gd name="connsiteX4" fmla="*/ 2717074 w 2796880"/>
                <a:gd name="connsiteY4" fmla="*/ 1933303 h 3666309"/>
                <a:gd name="connsiteX5" fmla="*/ 2786743 w 2796880"/>
                <a:gd name="connsiteY5" fmla="*/ 1314995 h 3666309"/>
                <a:gd name="connsiteX6" fmla="*/ 2551611 w 2796880"/>
                <a:gd name="connsiteY6" fmla="*/ 766355 h 3666309"/>
                <a:gd name="connsiteX7" fmla="*/ 1837509 w 2796880"/>
                <a:gd name="connsiteY7" fmla="*/ 365760 h 3666309"/>
                <a:gd name="connsiteX8" fmla="*/ 1419497 w 2796880"/>
                <a:gd name="connsiteY8" fmla="*/ 313509 h 3666309"/>
                <a:gd name="connsiteX9" fmla="*/ 1210491 w 2796880"/>
                <a:gd name="connsiteY9" fmla="*/ 156755 h 3666309"/>
                <a:gd name="connsiteX10" fmla="*/ 1140823 w 2796880"/>
                <a:gd name="connsiteY10" fmla="*/ 0 h 3666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96880" h="3666309">
                  <a:moveTo>
                    <a:pt x="0" y="3666309"/>
                  </a:moveTo>
                  <a:cubicBezTo>
                    <a:pt x="357777" y="3613332"/>
                    <a:pt x="715555" y="3560355"/>
                    <a:pt x="1018903" y="3483429"/>
                  </a:cubicBezTo>
                  <a:cubicBezTo>
                    <a:pt x="1322251" y="3406503"/>
                    <a:pt x="1592217" y="3344092"/>
                    <a:pt x="1820091" y="3204755"/>
                  </a:cubicBezTo>
                  <a:cubicBezTo>
                    <a:pt x="2047965" y="3065418"/>
                    <a:pt x="2236652" y="2859315"/>
                    <a:pt x="2386149" y="2647406"/>
                  </a:cubicBezTo>
                  <a:cubicBezTo>
                    <a:pt x="2535646" y="2435497"/>
                    <a:pt x="2650308" y="2155371"/>
                    <a:pt x="2717074" y="1933303"/>
                  </a:cubicBezTo>
                  <a:cubicBezTo>
                    <a:pt x="2783840" y="1711234"/>
                    <a:pt x="2814320" y="1509486"/>
                    <a:pt x="2786743" y="1314995"/>
                  </a:cubicBezTo>
                  <a:cubicBezTo>
                    <a:pt x="2759166" y="1120504"/>
                    <a:pt x="2709817" y="924561"/>
                    <a:pt x="2551611" y="766355"/>
                  </a:cubicBezTo>
                  <a:cubicBezTo>
                    <a:pt x="2393405" y="608149"/>
                    <a:pt x="2026195" y="441234"/>
                    <a:pt x="1837509" y="365760"/>
                  </a:cubicBezTo>
                  <a:cubicBezTo>
                    <a:pt x="1648823" y="290286"/>
                    <a:pt x="1524000" y="348343"/>
                    <a:pt x="1419497" y="313509"/>
                  </a:cubicBezTo>
                  <a:cubicBezTo>
                    <a:pt x="1314994" y="278675"/>
                    <a:pt x="1256937" y="209006"/>
                    <a:pt x="1210491" y="156755"/>
                  </a:cubicBezTo>
                  <a:cubicBezTo>
                    <a:pt x="1164045" y="104504"/>
                    <a:pt x="1152434" y="52252"/>
                    <a:pt x="1140823" y="0"/>
                  </a:cubicBezTo>
                </a:path>
              </a:pathLst>
            </a:custGeom>
            <a:ln>
              <a:solidFill>
                <a:schemeClr val="accent1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1DED7D85-F3E2-436A-AE98-93AD8CA0073A}"/>
                </a:ext>
              </a:extLst>
            </p:cNvPr>
            <p:cNvSpPr/>
            <p:nvPr/>
          </p:nvSpPr>
          <p:spPr>
            <a:xfrm>
              <a:off x="4428313" y="1373558"/>
              <a:ext cx="538498" cy="1498658"/>
            </a:xfrm>
            <a:custGeom>
              <a:avLst/>
              <a:gdLst>
                <a:gd name="connsiteX0" fmla="*/ 0 w 609600"/>
                <a:gd name="connsiteY0" fmla="*/ 1793966 h 1793966"/>
                <a:gd name="connsiteX1" fmla="*/ 435429 w 609600"/>
                <a:gd name="connsiteY1" fmla="*/ 1402080 h 1793966"/>
                <a:gd name="connsiteX2" fmla="*/ 531223 w 609600"/>
                <a:gd name="connsiteY2" fmla="*/ 940526 h 1793966"/>
                <a:gd name="connsiteX3" fmla="*/ 269966 w 609600"/>
                <a:gd name="connsiteY3" fmla="*/ 452846 h 1793966"/>
                <a:gd name="connsiteX4" fmla="*/ 261257 w 609600"/>
                <a:gd name="connsiteY4" fmla="*/ 174171 h 1793966"/>
                <a:gd name="connsiteX5" fmla="*/ 418012 w 609600"/>
                <a:gd name="connsiteY5" fmla="*/ 60960 h 1793966"/>
                <a:gd name="connsiteX6" fmla="*/ 609600 w 609600"/>
                <a:gd name="connsiteY6" fmla="*/ 0 h 1793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600" h="1793966">
                  <a:moveTo>
                    <a:pt x="0" y="1793966"/>
                  </a:moveTo>
                  <a:cubicBezTo>
                    <a:pt x="173446" y="1669143"/>
                    <a:pt x="346892" y="1544320"/>
                    <a:pt x="435429" y="1402080"/>
                  </a:cubicBezTo>
                  <a:cubicBezTo>
                    <a:pt x="523966" y="1259840"/>
                    <a:pt x="558800" y="1098732"/>
                    <a:pt x="531223" y="940526"/>
                  </a:cubicBezTo>
                  <a:cubicBezTo>
                    <a:pt x="503646" y="782320"/>
                    <a:pt x="314960" y="580572"/>
                    <a:pt x="269966" y="452846"/>
                  </a:cubicBezTo>
                  <a:cubicBezTo>
                    <a:pt x="224972" y="325120"/>
                    <a:pt x="236583" y="239485"/>
                    <a:pt x="261257" y="174171"/>
                  </a:cubicBezTo>
                  <a:cubicBezTo>
                    <a:pt x="285931" y="108857"/>
                    <a:pt x="359955" y="89988"/>
                    <a:pt x="418012" y="60960"/>
                  </a:cubicBezTo>
                  <a:cubicBezTo>
                    <a:pt x="476069" y="31931"/>
                    <a:pt x="542834" y="15965"/>
                    <a:pt x="609600" y="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A78C80F3-B8E0-41B7-B650-B6C07C450655}"/>
                </a:ext>
              </a:extLst>
            </p:cNvPr>
            <p:cNvSpPr/>
            <p:nvPr/>
          </p:nvSpPr>
          <p:spPr>
            <a:xfrm>
              <a:off x="5236061" y="1577259"/>
              <a:ext cx="338485" cy="1374982"/>
            </a:xfrm>
            <a:custGeom>
              <a:avLst/>
              <a:gdLst>
                <a:gd name="connsiteX0" fmla="*/ 383177 w 383177"/>
                <a:gd name="connsiteY0" fmla="*/ 0 h 1645920"/>
                <a:gd name="connsiteX1" fmla="*/ 130629 w 383177"/>
                <a:gd name="connsiteY1" fmla="*/ 461555 h 1645920"/>
                <a:gd name="connsiteX2" fmla="*/ 60960 w 383177"/>
                <a:gd name="connsiteY2" fmla="*/ 896983 h 1645920"/>
                <a:gd name="connsiteX3" fmla="*/ 182880 w 383177"/>
                <a:gd name="connsiteY3" fmla="*/ 1245326 h 1645920"/>
                <a:gd name="connsiteX4" fmla="*/ 0 w 383177"/>
                <a:gd name="connsiteY4" fmla="*/ 1645920 h 1645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177" h="1645920">
                  <a:moveTo>
                    <a:pt x="383177" y="0"/>
                  </a:moveTo>
                  <a:cubicBezTo>
                    <a:pt x="283754" y="156029"/>
                    <a:pt x="184332" y="312058"/>
                    <a:pt x="130629" y="461555"/>
                  </a:cubicBezTo>
                  <a:cubicBezTo>
                    <a:pt x="76926" y="611052"/>
                    <a:pt x="52251" y="766355"/>
                    <a:pt x="60960" y="896983"/>
                  </a:cubicBezTo>
                  <a:cubicBezTo>
                    <a:pt x="69668" y="1027612"/>
                    <a:pt x="193040" y="1120503"/>
                    <a:pt x="182880" y="1245326"/>
                  </a:cubicBezTo>
                  <a:cubicBezTo>
                    <a:pt x="172720" y="1370149"/>
                    <a:pt x="86360" y="1508034"/>
                    <a:pt x="0" y="164592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CFD743D4-21C0-49C6-AD51-C1675FAE81B1}"/>
                </a:ext>
              </a:extLst>
            </p:cNvPr>
            <p:cNvSpPr/>
            <p:nvPr/>
          </p:nvSpPr>
          <p:spPr>
            <a:xfrm>
              <a:off x="6089964" y="1788235"/>
              <a:ext cx="753898" cy="110398"/>
            </a:xfrm>
            <a:custGeom>
              <a:avLst/>
              <a:gdLst>
                <a:gd name="connsiteX0" fmla="*/ 0 w 853440"/>
                <a:gd name="connsiteY0" fmla="*/ 43542 h 132152"/>
                <a:gd name="connsiteX1" fmla="*/ 400595 w 853440"/>
                <a:gd name="connsiteY1" fmla="*/ 69668 h 132152"/>
                <a:gd name="connsiteX2" fmla="*/ 670560 w 853440"/>
                <a:gd name="connsiteY2" fmla="*/ 130628 h 132152"/>
                <a:gd name="connsiteX3" fmla="*/ 853440 w 853440"/>
                <a:gd name="connsiteY3" fmla="*/ 0 h 132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3440" h="132152">
                  <a:moveTo>
                    <a:pt x="0" y="43542"/>
                  </a:moveTo>
                  <a:cubicBezTo>
                    <a:pt x="144417" y="49348"/>
                    <a:pt x="288835" y="55154"/>
                    <a:pt x="400595" y="69668"/>
                  </a:cubicBezTo>
                  <a:cubicBezTo>
                    <a:pt x="512355" y="84182"/>
                    <a:pt x="595086" y="142239"/>
                    <a:pt x="670560" y="130628"/>
                  </a:cubicBezTo>
                  <a:cubicBezTo>
                    <a:pt x="746034" y="119017"/>
                    <a:pt x="799737" y="59508"/>
                    <a:pt x="853440" y="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B0F0ED76-94A1-41FB-B689-EC5BE88C01A8}"/>
                </a:ext>
              </a:extLst>
            </p:cNvPr>
            <p:cNvSpPr/>
            <p:nvPr/>
          </p:nvSpPr>
          <p:spPr>
            <a:xfrm>
              <a:off x="4485048" y="3913785"/>
              <a:ext cx="144000" cy="144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3A1C9E6F-7F6D-471E-A56A-537C5AE085B8}"/>
                </a:ext>
              </a:extLst>
            </p:cNvPr>
            <p:cNvSpPr/>
            <p:nvPr/>
          </p:nvSpPr>
          <p:spPr>
            <a:xfrm>
              <a:off x="5737114" y="3894494"/>
              <a:ext cx="144000" cy="1440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68B9BCF1-3658-410B-9472-26E6F409AE06}"/>
                </a:ext>
              </a:extLst>
            </p:cNvPr>
            <p:cNvSpPr/>
            <p:nvPr/>
          </p:nvSpPr>
          <p:spPr>
            <a:xfrm>
              <a:off x="5249584" y="1333636"/>
              <a:ext cx="144000" cy="144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87DDB270-FAB3-4881-B5C4-5CC47B1EF1F4}"/>
                </a:ext>
              </a:extLst>
            </p:cNvPr>
            <p:cNvSpPr/>
            <p:nvPr/>
          </p:nvSpPr>
          <p:spPr>
            <a:xfrm>
              <a:off x="5050255" y="1668152"/>
              <a:ext cx="144000" cy="1440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E3E9F4B4-3E2D-428C-89A5-8AE4DD621F56}"/>
                </a:ext>
              </a:extLst>
            </p:cNvPr>
            <p:cNvSpPr/>
            <p:nvPr/>
          </p:nvSpPr>
          <p:spPr>
            <a:xfrm>
              <a:off x="5202655" y="1820552"/>
              <a:ext cx="144000" cy="1440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aphicFrame>
        <p:nvGraphicFramePr>
          <p:cNvPr id="142" name="Table 141">
            <a:extLst>
              <a:ext uri="{FF2B5EF4-FFF2-40B4-BE49-F238E27FC236}">
                <a16:creationId xmlns:a16="http://schemas.microsoft.com/office/drawing/2014/main" id="{A0E6C6FB-6E92-40D8-9765-2704E68ACA34}"/>
              </a:ext>
            </a:extLst>
          </p:cNvPr>
          <p:cNvGraphicFramePr>
            <a:graphicFrameLocks noGrp="1"/>
          </p:cNvGraphicFramePr>
          <p:nvPr/>
        </p:nvGraphicFramePr>
        <p:xfrm>
          <a:off x="8192655" y="429469"/>
          <a:ext cx="1622636" cy="228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1318">
                  <a:extLst>
                    <a:ext uri="{9D8B030D-6E8A-4147-A177-3AD203B41FA5}">
                      <a16:colId xmlns:a16="http://schemas.microsoft.com/office/drawing/2014/main" val="1294337786"/>
                    </a:ext>
                  </a:extLst>
                </a:gridCol>
                <a:gridCol w="811318">
                  <a:extLst>
                    <a:ext uri="{9D8B030D-6E8A-4147-A177-3AD203B41FA5}">
                      <a16:colId xmlns:a16="http://schemas.microsoft.com/office/drawing/2014/main" val="2005279972"/>
                    </a:ext>
                  </a:extLst>
                </a:gridCol>
              </a:tblGrid>
              <a:tr h="186890"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Map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Satellite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041495"/>
                  </a:ext>
                </a:extLst>
              </a:tr>
            </a:tbl>
          </a:graphicData>
        </a:graphic>
      </p:graphicFrame>
      <p:sp>
        <p:nvSpPr>
          <p:cNvPr id="149" name="Rectangle 148">
            <a:extLst>
              <a:ext uri="{FF2B5EF4-FFF2-40B4-BE49-F238E27FC236}">
                <a16:creationId xmlns:a16="http://schemas.microsoft.com/office/drawing/2014/main" id="{AFE60A6D-BC6C-4193-BE19-71EFC3C28827}"/>
              </a:ext>
            </a:extLst>
          </p:cNvPr>
          <p:cNvSpPr/>
          <p:nvPr/>
        </p:nvSpPr>
        <p:spPr>
          <a:xfrm>
            <a:off x="8223788" y="1159322"/>
            <a:ext cx="756000" cy="21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All</a:t>
            </a:r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B276D431-017F-49CE-A27B-F11999CC671C}"/>
              </a:ext>
            </a:extLst>
          </p:cNvPr>
          <p:cNvSpPr/>
          <p:nvPr/>
        </p:nvSpPr>
        <p:spPr>
          <a:xfrm>
            <a:off x="9044771" y="1163807"/>
            <a:ext cx="756000" cy="21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Clear</a:t>
            </a:r>
          </a:p>
        </p:txBody>
      </p:sp>
      <p:graphicFrame>
        <p:nvGraphicFramePr>
          <p:cNvPr id="73" name="Table 72">
            <a:extLst>
              <a:ext uri="{FF2B5EF4-FFF2-40B4-BE49-F238E27FC236}">
                <a16:creationId xmlns:a16="http://schemas.microsoft.com/office/drawing/2014/main" id="{DD725563-BD5B-494C-AA3F-DED299A9CD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4034465"/>
              </p:ext>
            </p:extLst>
          </p:nvPr>
        </p:nvGraphicFramePr>
        <p:xfrm>
          <a:off x="2090632" y="4907313"/>
          <a:ext cx="7769728" cy="1930773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519218">
                  <a:extLst>
                    <a:ext uri="{9D8B030D-6E8A-4147-A177-3AD203B41FA5}">
                      <a16:colId xmlns:a16="http://schemas.microsoft.com/office/drawing/2014/main" val="87085145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196878192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4058391018"/>
                    </a:ext>
                  </a:extLst>
                </a:gridCol>
                <a:gridCol w="1047750">
                  <a:extLst>
                    <a:ext uri="{9D8B030D-6E8A-4147-A177-3AD203B41FA5}">
                      <a16:colId xmlns:a16="http://schemas.microsoft.com/office/drawing/2014/main" val="2407327584"/>
                    </a:ext>
                  </a:extLst>
                </a:gridCol>
                <a:gridCol w="1057275">
                  <a:extLst>
                    <a:ext uri="{9D8B030D-6E8A-4147-A177-3AD203B41FA5}">
                      <a16:colId xmlns:a16="http://schemas.microsoft.com/office/drawing/2014/main" val="2297515603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3255575357"/>
                    </a:ext>
                  </a:extLst>
                </a:gridCol>
                <a:gridCol w="1400175">
                  <a:extLst>
                    <a:ext uri="{9D8B030D-6E8A-4147-A177-3AD203B41FA5}">
                      <a16:colId xmlns:a16="http://schemas.microsoft.com/office/drawing/2014/main" val="3116716651"/>
                    </a:ext>
                  </a:extLst>
                </a:gridCol>
                <a:gridCol w="1564085">
                  <a:extLst>
                    <a:ext uri="{9D8B030D-6E8A-4147-A177-3AD203B41FA5}">
                      <a16:colId xmlns:a16="http://schemas.microsoft.com/office/drawing/2014/main" val="2134159632"/>
                    </a:ext>
                  </a:extLst>
                </a:gridCol>
              </a:tblGrid>
              <a:tr h="444858"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Select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BMP type 3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BMP area</a:t>
                      </a:r>
                    </a:p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(ha)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On-site</a:t>
                      </a:r>
                    </a:p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effectiveness</a:t>
                      </a:r>
                    </a:p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(kg/ha/</a:t>
                      </a:r>
                      <a:r>
                        <a:rPr lang="en-CA" sz="1000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Off-site</a:t>
                      </a:r>
                    </a:p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effectiveness</a:t>
                      </a:r>
                    </a:p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(kg/ha/</a:t>
                      </a:r>
                      <a:r>
                        <a:rPr lang="en-CA" sz="1000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Cost</a:t>
                      </a:r>
                    </a:p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($)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On-site </a:t>
                      </a:r>
                    </a:p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cost-effectiveness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Off-site </a:t>
                      </a:r>
                    </a:p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cost-effectiveness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0991502"/>
                  </a:ext>
                </a:extLst>
              </a:tr>
              <a:tr h="247118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1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5274275"/>
                  </a:ext>
                </a:extLst>
              </a:tr>
              <a:tr h="245291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ym typeface="Wingdings 2" panose="05020102010507070707" pitchFamily="18" charset="2"/>
                        </a:rPr>
                        <a:t></a:t>
                      </a: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11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2186654"/>
                  </a:ext>
                </a:extLst>
              </a:tr>
              <a:tr h="245291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ym typeface="Wingdings 2" panose="05020102010507070707" pitchFamily="18" charset="2"/>
                        </a:rPr>
                        <a:t></a:t>
                      </a: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2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4765558"/>
                  </a:ext>
                </a:extLst>
              </a:tr>
              <a:tr h="245291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ym typeface="Wingdings 2" panose="05020102010507070707" pitchFamily="18" charset="2"/>
                        </a:rPr>
                        <a:t></a:t>
                      </a: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7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4712126"/>
                  </a:ext>
                </a:extLst>
              </a:tr>
              <a:tr h="245291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ym typeface="Wingdings 2" panose="05020102010507070707" pitchFamily="18" charset="2"/>
                        </a:rPr>
                        <a:t></a:t>
                      </a: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9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48700501"/>
                  </a:ext>
                </a:extLst>
              </a:tr>
              <a:tr h="245291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ym typeface="Wingdings 2" panose="05020102010507070707" pitchFamily="18" charset="2"/>
                        </a:rPr>
                        <a:t></a:t>
                      </a: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…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9293165"/>
                  </a:ext>
                </a:extLst>
              </a:tr>
            </a:tbl>
          </a:graphicData>
        </a:graphic>
      </p:graphicFrame>
      <p:sp>
        <p:nvSpPr>
          <p:cNvPr id="153" name="Rectangle 152">
            <a:extLst>
              <a:ext uri="{FF2B5EF4-FFF2-40B4-BE49-F238E27FC236}">
                <a16:creationId xmlns:a16="http://schemas.microsoft.com/office/drawing/2014/main" id="{40C533B6-D11A-42BB-BA49-F31B349A0332}"/>
              </a:ext>
            </a:extLst>
          </p:cNvPr>
          <p:cNvSpPr/>
          <p:nvPr/>
        </p:nvSpPr>
        <p:spPr>
          <a:xfrm>
            <a:off x="9628698" y="5303074"/>
            <a:ext cx="231665" cy="1522669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72547C16-A870-455D-8405-AAA2B7EBAC08}"/>
              </a:ext>
            </a:extLst>
          </p:cNvPr>
          <p:cNvSpPr/>
          <p:nvPr/>
        </p:nvSpPr>
        <p:spPr>
          <a:xfrm>
            <a:off x="9634311" y="5595687"/>
            <a:ext cx="231665" cy="27091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5" name="Arrow: Pentagon 154">
            <a:extLst>
              <a:ext uri="{FF2B5EF4-FFF2-40B4-BE49-F238E27FC236}">
                <a16:creationId xmlns:a16="http://schemas.microsoft.com/office/drawing/2014/main" id="{FBB46243-66DD-4DE7-A123-979F64828AEA}"/>
              </a:ext>
            </a:extLst>
          </p:cNvPr>
          <p:cNvSpPr/>
          <p:nvPr/>
        </p:nvSpPr>
        <p:spPr>
          <a:xfrm rot="5400000">
            <a:off x="9407806" y="4629517"/>
            <a:ext cx="170825" cy="720344"/>
          </a:xfrm>
          <a:prstGeom prst="homePlate">
            <a:avLst>
              <a:gd name="adj" fmla="val 67191"/>
            </a:avLst>
          </a:prstGeom>
          <a:solidFill>
            <a:schemeClr val="bg1">
              <a:lumMod val="95000"/>
              <a:alpha val="60000"/>
            </a:schemeClr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CA" sz="800" dirty="0">
                <a:solidFill>
                  <a:schemeClr val="bg1"/>
                </a:solidFill>
              </a:rPr>
              <a:t>Option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D9F9867E-9835-41E2-B7BD-B05293BB4394}"/>
              </a:ext>
            </a:extLst>
          </p:cNvPr>
          <p:cNvSpPr/>
          <p:nvPr/>
        </p:nvSpPr>
        <p:spPr>
          <a:xfrm>
            <a:off x="9975274" y="6523688"/>
            <a:ext cx="2095626" cy="21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dirty="0"/>
              <a:t>Export </a:t>
            </a:r>
            <a:r>
              <a:rPr lang="en-CA" sz="1200" baseline="30000" dirty="0"/>
              <a:t>(?)</a:t>
            </a: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8E919723-B991-41C8-BB82-C881D7F12837}"/>
              </a:ext>
            </a:extLst>
          </p:cNvPr>
          <p:cNvGrpSpPr/>
          <p:nvPr/>
        </p:nvGrpSpPr>
        <p:grpSpPr>
          <a:xfrm>
            <a:off x="8223786" y="790753"/>
            <a:ext cx="756000" cy="236069"/>
            <a:chOff x="6600137" y="1869065"/>
            <a:chExt cx="673312" cy="511413"/>
          </a:xfrm>
        </p:grpSpPr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0FAA9F56-7C86-4207-91D4-589CC876458C}"/>
                </a:ext>
              </a:extLst>
            </p:cNvPr>
            <p:cNvSpPr/>
            <p:nvPr/>
          </p:nvSpPr>
          <p:spPr>
            <a:xfrm>
              <a:off x="6600137" y="1869065"/>
              <a:ext cx="673312" cy="51141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800" dirty="0"/>
                <a:t>Municipality</a:t>
              </a:r>
              <a:endParaRPr lang="en-CA" sz="1000" dirty="0"/>
            </a:p>
          </p:txBody>
        </p:sp>
        <p:sp>
          <p:nvSpPr>
            <p:cNvPr id="81" name="Isosceles Triangle 80">
              <a:extLst>
                <a:ext uri="{FF2B5EF4-FFF2-40B4-BE49-F238E27FC236}">
                  <a16:creationId xmlns:a16="http://schemas.microsoft.com/office/drawing/2014/main" id="{18CF5554-713C-4B41-A4CE-520FDE01945A}"/>
                </a:ext>
              </a:extLst>
            </p:cNvPr>
            <p:cNvSpPr/>
            <p:nvPr/>
          </p:nvSpPr>
          <p:spPr>
            <a:xfrm rot="10800000">
              <a:off x="7194224" y="2042940"/>
              <a:ext cx="64125" cy="155979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400"/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0CCA651E-0BAB-4D9A-A153-DE9AE08307AF}"/>
              </a:ext>
            </a:extLst>
          </p:cNvPr>
          <p:cNvGrpSpPr/>
          <p:nvPr/>
        </p:nvGrpSpPr>
        <p:grpSpPr>
          <a:xfrm>
            <a:off x="9037459" y="789882"/>
            <a:ext cx="756000" cy="236069"/>
            <a:chOff x="6600137" y="1869065"/>
            <a:chExt cx="673312" cy="511413"/>
          </a:xfrm>
        </p:grpSpPr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343837DB-E8AC-4A13-B1D5-703A593CBF7C}"/>
                </a:ext>
              </a:extLst>
            </p:cNvPr>
            <p:cNvSpPr/>
            <p:nvPr/>
          </p:nvSpPr>
          <p:spPr>
            <a:xfrm>
              <a:off x="6600137" y="1869065"/>
              <a:ext cx="673312" cy="51141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CA" sz="800" dirty="0" err="1"/>
                <a:t>Subwatershed</a:t>
              </a:r>
              <a:endParaRPr lang="en-CA" sz="1000" dirty="0"/>
            </a:p>
          </p:txBody>
        </p:sp>
        <p:sp>
          <p:nvSpPr>
            <p:cNvPr id="84" name="Isosceles Triangle 83">
              <a:extLst>
                <a:ext uri="{FF2B5EF4-FFF2-40B4-BE49-F238E27FC236}">
                  <a16:creationId xmlns:a16="http://schemas.microsoft.com/office/drawing/2014/main" id="{B16C40A8-06FC-4C4B-A7A2-8159310D5C6A}"/>
                </a:ext>
              </a:extLst>
            </p:cNvPr>
            <p:cNvSpPr/>
            <p:nvPr/>
          </p:nvSpPr>
          <p:spPr>
            <a:xfrm rot="10800000">
              <a:off x="7194224" y="2042940"/>
              <a:ext cx="64125" cy="155979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400"/>
            </a:p>
          </p:txBody>
        </p:sp>
      </p:grpSp>
      <p:graphicFrame>
        <p:nvGraphicFramePr>
          <p:cNvPr id="85" name="Table 84">
            <a:extLst>
              <a:ext uri="{FF2B5EF4-FFF2-40B4-BE49-F238E27FC236}">
                <a16:creationId xmlns:a16="http://schemas.microsoft.com/office/drawing/2014/main" id="{7B70AA40-5567-4B8E-83EC-BF376AE723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4928972"/>
              </p:ext>
            </p:extLst>
          </p:nvPr>
        </p:nvGraphicFramePr>
        <p:xfrm>
          <a:off x="6963415" y="642463"/>
          <a:ext cx="1218677" cy="920746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240110">
                  <a:extLst>
                    <a:ext uri="{9D8B030D-6E8A-4147-A177-3AD203B41FA5}">
                      <a16:colId xmlns:a16="http://schemas.microsoft.com/office/drawing/2014/main" val="2586563298"/>
                    </a:ext>
                  </a:extLst>
                </a:gridCol>
                <a:gridCol w="978567">
                  <a:extLst>
                    <a:ext uri="{9D8B030D-6E8A-4147-A177-3AD203B41FA5}">
                      <a16:colId xmlns:a16="http://schemas.microsoft.com/office/drawing/2014/main" val="1007114525"/>
                    </a:ext>
                  </a:extLst>
                </a:gridCol>
              </a:tblGrid>
              <a:tr h="271180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Boundary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9325452"/>
                  </a:ext>
                </a:extLst>
              </a:tr>
              <a:tr h="23808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Stream 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8218344"/>
                  </a:ext>
                </a:extLst>
              </a:tr>
              <a:tr h="299102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/>
                        <a:t>BMP type 3</a:t>
                      </a:r>
                    </a:p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/>
                        <a:t>Selected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7544534"/>
                  </a:ext>
                </a:extLst>
              </a:tr>
            </a:tbl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4EDC1432-FA59-4163-ADF6-0E1811072DD2}"/>
              </a:ext>
            </a:extLst>
          </p:cNvPr>
          <p:cNvGrpSpPr/>
          <p:nvPr/>
        </p:nvGrpSpPr>
        <p:grpSpPr>
          <a:xfrm>
            <a:off x="6960438" y="437025"/>
            <a:ext cx="1218677" cy="1062075"/>
            <a:chOff x="6960438" y="437025"/>
            <a:chExt cx="1218677" cy="1062075"/>
          </a:xfrm>
        </p:grpSpPr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B4C8034F-AA29-49E7-8BCC-72142BD84E22}"/>
                </a:ext>
              </a:extLst>
            </p:cNvPr>
            <p:cNvGrpSpPr/>
            <p:nvPr/>
          </p:nvGrpSpPr>
          <p:grpSpPr>
            <a:xfrm>
              <a:off x="6960438" y="437025"/>
              <a:ext cx="1218677" cy="205437"/>
              <a:chOff x="6528872" y="1807230"/>
              <a:chExt cx="1795701" cy="449218"/>
            </a:xfrm>
          </p:grpSpPr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F5F003D9-D0E0-423B-9F08-C9AA89C381B1}"/>
                  </a:ext>
                </a:extLst>
              </p:cNvPr>
              <p:cNvSpPr/>
              <p:nvPr/>
            </p:nvSpPr>
            <p:spPr>
              <a:xfrm>
                <a:off x="6528872" y="1807230"/>
                <a:ext cx="1795701" cy="44921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sz="900" dirty="0"/>
                  <a:t>Legend</a:t>
                </a:r>
              </a:p>
            </p:txBody>
          </p:sp>
          <p:sp>
            <p:nvSpPr>
              <p:cNvPr id="100" name="Isosceles Triangle 99">
                <a:extLst>
                  <a:ext uri="{FF2B5EF4-FFF2-40B4-BE49-F238E27FC236}">
                    <a16:creationId xmlns:a16="http://schemas.microsoft.com/office/drawing/2014/main" id="{D0DF449A-1998-4E82-90E8-27DBBC7E7E9B}"/>
                  </a:ext>
                </a:extLst>
              </p:cNvPr>
              <p:cNvSpPr/>
              <p:nvPr/>
            </p:nvSpPr>
            <p:spPr>
              <a:xfrm rot="10800000">
                <a:off x="7958571" y="1950338"/>
                <a:ext cx="144000" cy="14399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</p:grp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CBEC0F90-6C5A-4478-B8DA-A564938A65BF}"/>
                </a:ext>
              </a:extLst>
            </p:cNvPr>
            <p:cNvSpPr/>
            <p:nvPr/>
          </p:nvSpPr>
          <p:spPr>
            <a:xfrm>
              <a:off x="7291131" y="978437"/>
              <a:ext cx="180000" cy="72000"/>
            </a:xfrm>
            <a:custGeom>
              <a:avLst/>
              <a:gdLst>
                <a:gd name="connsiteX0" fmla="*/ 0 w 192882"/>
                <a:gd name="connsiteY0" fmla="*/ 83344 h 85725"/>
                <a:gd name="connsiteX1" fmla="*/ 76200 w 192882"/>
                <a:gd name="connsiteY1" fmla="*/ 0 h 85725"/>
                <a:gd name="connsiteX2" fmla="*/ 123825 w 192882"/>
                <a:gd name="connsiteY2" fmla="*/ 85725 h 85725"/>
                <a:gd name="connsiteX3" fmla="*/ 192882 w 192882"/>
                <a:gd name="connsiteY3" fmla="*/ 9525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882" h="85725">
                  <a:moveTo>
                    <a:pt x="0" y="83344"/>
                  </a:moveTo>
                  <a:lnTo>
                    <a:pt x="76200" y="0"/>
                  </a:lnTo>
                  <a:lnTo>
                    <a:pt x="123825" y="85725"/>
                  </a:lnTo>
                  <a:lnTo>
                    <a:pt x="192882" y="9525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6873D26D-8C04-451D-BAD5-6A5BC333A0E1}"/>
                </a:ext>
              </a:extLst>
            </p:cNvPr>
            <p:cNvSpPr/>
            <p:nvPr/>
          </p:nvSpPr>
          <p:spPr>
            <a:xfrm>
              <a:off x="7296688" y="672804"/>
              <a:ext cx="180000" cy="144000"/>
            </a:xfrm>
            <a:custGeom>
              <a:avLst/>
              <a:gdLst>
                <a:gd name="connsiteX0" fmla="*/ 9525 w 187325"/>
                <a:gd name="connsiteY0" fmla="*/ 149225 h 196850"/>
                <a:gd name="connsiteX1" fmla="*/ 0 w 187325"/>
                <a:gd name="connsiteY1" fmla="*/ 53975 h 196850"/>
                <a:gd name="connsiteX2" fmla="*/ 31750 w 187325"/>
                <a:gd name="connsiteY2" fmla="*/ 15875 h 196850"/>
                <a:gd name="connsiteX3" fmla="*/ 101600 w 187325"/>
                <a:gd name="connsiteY3" fmla="*/ 0 h 196850"/>
                <a:gd name="connsiteX4" fmla="*/ 155575 w 187325"/>
                <a:gd name="connsiteY4" fmla="*/ 57150 h 196850"/>
                <a:gd name="connsiteX5" fmla="*/ 187325 w 187325"/>
                <a:gd name="connsiteY5" fmla="*/ 123825 h 196850"/>
                <a:gd name="connsiteX6" fmla="*/ 114300 w 187325"/>
                <a:gd name="connsiteY6" fmla="*/ 168275 h 196850"/>
                <a:gd name="connsiteX7" fmla="*/ 53975 w 187325"/>
                <a:gd name="connsiteY7" fmla="*/ 196850 h 196850"/>
                <a:gd name="connsiteX8" fmla="*/ 9525 w 187325"/>
                <a:gd name="connsiteY8" fmla="*/ 149225 h 19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7325" h="196850">
                  <a:moveTo>
                    <a:pt x="9525" y="149225"/>
                  </a:moveTo>
                  <a:lnTo>
                    <a:pt x="0" y="53975"/>
                  </a:lnTo>
                  <a:lnTo>
                    <a:pt x="31750" y="15875"/>
                  </a:lnTo>
                  <a:lnTo>
                    <a:pt x="101600" y="0"/>
                  </a:lnTo>
                  <a:lnTo>
                    <a:pt x="155575" y="57150"/>
                  </a:lnTo>
                  <a:lnTo>
                    <a:pt x="187325" y="123825"/>
                  </a:lnTo>
                  <a:lnTo>
                    <a:pt x="114300" y="168275"/>
                  </a:lnTo>
                  <a:lnTo>
                    <a:pt x="53975" y="196850"/>
                  </a:lnTo>
                  <a:lnTo>
                    <a:pt x="9525" y="149225"/>
                  </a:lnTo>
                  <a:close/>
                </a:path>
              </a:pathLst>
            </a:cu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>
                <a:solidFill>
                  <a:schemeClr val="dk1"/>
                </a:solidFill>
              </a:endParaRP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4AF8CF92-8EDD-4958-A8FC-48CA48CA6818}"/>
                </a:ext>
              </a:extLst>
            </p:cNvPr>
            <p:cNvSpPr/>
            <p:nvPr/>
          </p:nvSpPr>
          <p:spPr>
            <a:xfrm>
              <a:off x="7329482" y="1188835"/>
              <a:ext cx="108000" cy="1080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47EAA413-0580-4655-87C7-DDAE36BB0FC0}"/>
                </a:ext>
              </a:extLst>
            </p:cNvPr>
            <p:cNvSpPr/>
            <p:nvPr/>
          </p:nvSpPr>
          <p:spPr>
            <a:xfrm>
              <a:off x="7329482" y="1391100"/>
              <a:ext cx="108000" cy="108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</p:spTree>
    <p:extLst>
      <p:ext uri="{BB962C8B-B14F-4D97-AF65-F5344CB8AC3E}">
        <p14:creationId xmlns:p14="http://schemas.microsoft.com/office/powerpoint/2010/main" val="37613557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background">
            <a:hlinkClick r:id="" action="ppaction://media"/>
            <a:extLst>
              <a:ext uri="{FF2B5EF4-FFF2-40B4-BE49-F238E27FC236}">
                <a16:creationId xmlns:a16="http://schemas.microsoft.com/office/drawing/2014/main" id="{F5288039-E01C-4227-B30B-9521AB84C6D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lum bright="40000" contrast="-4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9E5F057A-86F9-4E33-845C-C2E6E96166AB}"/>
              </a:ext>
            </a:extLst>
          </p:cNvPr>
          <p:cNvGrpSpPr/>
          <p:nvPr/>
        </p:nvGrpSpPr>
        <p:grpSpPr>
          <a:xfrm>
            <a:off x="4452937" y="0"/>
            <a:ext cx="3286126" cy="6858000"/>
            <a:chOff x="4371975" y="203200"/>
            <a:chExt cx="3286126" cy="6648159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C6E571C-EEE0-4D69-B06B-951DD15A33B0}"/>
                </a:ext>
              </a:extLst>
            </p:cNvPr>
            <p:cNvSpPr/>
            <p:nvPr/>
          </p:nvSpPr>
          <p:spPr>
            <a:xfrm>
              <a:off x="4371975" y="203200"/>
              <a:ext cx="3286126" cy="6648159"/>
            </a:xfrm>
            <a:prstGeom prst="rect">
              <a:avLst/>
            </a:prstGeom>
            <a:solidFill>
              <a:schemeClr val="lt1">
                <a:alpha val="40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4CD602D-56C1-4AE3-B717-475E8CFDF309}"/>
                </a:ext>
              </a:extLst>
            </p:cNvPr>
            <p:cNvSpPr txBox="1"/>
            <p:nvPr/>
          </p:nvSpPr>
          <p:spPr>
            <a:xfrm>
              <a:off x="4615917" y="2572563"/>
              <a:ext cx="24585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400" b="1" dirty="0"/>
                <a:t>Email address</a:t>
              </a:r>
              <a:endParaRPr lang="en-CA" sz="1400" b="1" baseline="30000" dirty="0"/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6DD06D4B-E3F2-4AB9-B6C4-D9BA5311B306}"/>
                </a:ext>
              </a:extLst>
            </p:cNvPr>
            <p:cNvSpPr/>
            <p:nvPr/>
          </p:nvSpPr>
          <p:spPr>
            <a:xfrm>
              <a:off x="4648995" y="2889298"/>
              <a:ext cx="2736000" cy="281157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340ABF2-7731-4975-BA1D-7E728EFA30A4}"/>
                </a:ext>
              </a:extLst>
            </p:cNvPr>
            <p:cNvSpPr txBox="1"/>
            <p:nvPr/>
          </p:nvSpPr>
          <p:spPr>
            <a:xfrm>
              <a:off x="4632457" y="3282529"/>
              <a:ext cx="129238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400" b="1" dirty="0"/>
                <a:t>Password</a:t>
              </a:r>
              <a:endParaRPr lang="en-CA" sz="1400" b="1" baseline="30000" dirty="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1020ECDB-EE70-47BF-9B90-59D57C451532}"/>
                </a:ext>
              </a:extLst>
            </p:cNvPr>
            <p:cNvSpPr/>
            <p:nvPr/>
          </p:nvSpPr>
          <p:spPr>
            <a:xfrm>
              <a:off x="4650812" y="3593594"/>
              <a:ext cx="2734183" cy="281157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04BDA7F-657E-4EF1-B6CF-44DC6F3FDE0C}"/>
                </a:ext>
              </a:extLst>
            </p:cNvPr>
            <p:cNvSpPr/>
            <p:nvPr/>
          </p:nvSpPr>
          <p:spPr>
            <a:xfrm>
              <a:off x="4648995" y="4112691"/>
              <a:ext cx="2736000" cy="28115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400" dirty="0"/>
                <a:t>Sign in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0FF486F-C7E9-4812-AB20-E0F09BF5BA03}"/>
                </a:ext>
              </a:extLst>
            </p:cNvPr>
            <p:cNvSpPr txBox="1"/>
            <p:nvPr/>
          </p:nvSpPr>
          <p:spPr>
            <a:xfrm>
              <a:off x="5029851" y="1899114"/>
              <a:ext cx="19240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Sign in to ESAT 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56C3540-4BFD-4676-BFAC-C937B2632470}"/>
                </a:ext>
              </a:extLst>
            </p:cNvPr>
            <p:cNvSpPr txBox="1"/>
            <p:nvPr/>
          </p:nvSpPr>
          <p:spPr>
            <a:xfrm>
              <a:off x="4632458" y="5209747"/>
              <a:ext cx="138965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CA" sz="1000" dirty="0"/>
                <a:t>Forget password?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106863C-F66E-46AC-BFFC-9DB932C47301}"/>
                </a:ext>
              </a:extLst>
            </p:cNvPr>
            <p:cNvSpPr/>
            <p:nvPr/>
          </p:nvSpPr>
          <p:spPr>
            <a:xfrm>
              <a:off x="6022109" y="5209747"/>
              <a:ext cx="1362886" cy="246221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100" dirty="0"/>
                <a:t>Contact admin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E8BD65E7-B522-4DE3-B1E0-E84B9E6B5107}"/>
                </a:ext>
              </a:extLst>
            </p:cNvPr>
            <p:cNvSpPr/>
            <p:nvPr/>
          </p:nvSpPr>
          <p:spPr>
            <a:xfrm>
              <a:off x="5451876" y="691371"/>
              <a:ext cx="1080000" cy="108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dirty="0"/>
                <a:t>ESAT logo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5C71F46-2FFC-4BA0-B617-CDB54D6DDD4E}"/>
                </a:ext>
              </a:extLst>
            </p:cNvPr>
            <p:cNvSpPr/>
            <p:nvPr/>
          </p:nvSpPr>
          <p:spPr>
            <a:xfrm>
              <a:off x="4648995" y="4631788"/>
              <a:ext cx="2736000" cy="28115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400" dirty="0"/>
                <a:t>Register Your Farm</a:t>
              </a:r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318EE203-6E16-4DF1-B88E-41A392EEF578}"/>
              </a:ext>
            </a:extLst>
          </p:cNvPr>
          <p:cNvSpPr/>
          <p:nvPr/>
        </p:nvSpPr>
        <p:spPr>
          <a:xfrm>
            <a:off x="6103071" y="5573057"/>
            <a:ext cx="1362886" cy="2539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100" dirty="0">
                <a:solidFill>
                  <a:schemeClr val="accent1"/>
                </a:solidFill>
              </a:rPr>
              <a:t>Manager login &gt;&gt;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EA57595-FD4D-4D12-8840-92E9EEEC3E2F}"/>
              </a:ext>
            </a:extLst>
          </p:cNvPr>
          <p:cNvGrpSpPr/>
          <p:nvPr/>
        </p:nvGrpSpPr>
        <p:grpSpPr>
          <a:xfrm>
            <a:off x="7263364" y="5759710"/>
            <a:ext cx="3376793" cy="770731"/>
            <a:chOff x="3003019" y="4380440"/>
            <a:chExt cx="3376793" cy="770731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453A293-8FB9-4AEE-9F42-041A6E369E70}"/>
                </a:ext>
              </a:extLst>
            </p:cNvPr>
            <p:cNvSpPr/>
            <p:nvPr/>
          </p:nvSpPr>
          <p:spPr>
            <a:xfrm>
              <a:off x="3700121" y="4476496"/>
              <a:ext cx="2679691" cy="674675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en-CA" sz="1200" dirty="0"/>
                <a:t>Manger user can click here to switch to manager login page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27911506-4613-4CB2-9328-356038E4C8FF}"/>
                </a:ext>
              </a:extLst>
            </p:cNvPr>
            <p:cNvCxnSpPr>
              <a:cxnSpLocks/>
              <a:stCxn id="19" idx="1"/>
            </p:cNvCxnSpPr>
            <p:nvPr/>
          </p:nvCxnSpPr>
          <p:spPr>
            <a:xfrm flipH="1" flipV="1">
              <a:off x="3003019" y="4380440"/>
              <a:ext cx="697102" cy="43339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82101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165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882671-0ACB-44F9-A277-C11B21900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Farmer user version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497779-B1B6-4D3D-84A7-B7A4E1D087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269634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background">
            <a:hlinkClick r:id="" action="ppaction://media"/>
            <a:extLst>
              <a:ext uri="{FF2B5EF4-FFF2-40B4-BE49-F238E27FC236}">
                <a16:creationId xmlns:a16="http://schemas.microsoft.com/office/drawing/2014/main" id="{F5288039-E01C-4227-B30B-9521AB84C6D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lum bright="40000" contrast="-4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9E5F057A-86F9-4E33-845C-C2E6E96166AB}"/>
              </a:ext>
            </a:extLst>
          </p:cNvPr>
          <p:cNvGrpSpPr/>
          <p:nvPr/>
        </p:nvGrpSpPr>
        <p:grpSpPr>
          <a:xfrm>
            <a:off x="4452937" y="0"/>
            <a:ext cx="3286126" cy="6858000"/>
            <a:chOff x="4371975" y="203200"/>
            <a:chExt cx="3286126" cy="6648159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C6E571C-EEE0-4D69-B06B-951DD15A33B0}"/>
                </a:ext>
              </a:extLst>
            </p:cNvPr>
            <p:cNvSpPr/>
            <p:nvPr/>
          </p:nvSpPr>
          <p:spPr>
            <a:xfrm>
              <a:off x="4371975" y="203200"/>
              <a:ext cx="3286126" cy="6648159"/>
            </a:xfrm>
            <a:prstGeom prst="rect">
              <a:avLst/>
            </a:prstGeom>
            <a:solidFill>
              <a:schemeClr val="lt1">
                <a:alpha val="40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4CD602D-56C1-4AE3-B717-475E8CFDF309}"/>
                </a:ext>
              </a:extLst>
            </p:cNvPr>
            <p:cNvSpPr txBox="1"/>
            <p:nvPr/>
          </p:nvSpPr>
          <p:spPr>
            <a:xfrm>
              <a:off x="4615917" y="2572563"/>
              <a:ext cx="24585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400" b="1" dirty="0"/>
                <a:t>Email address</a:t>
              </a:r>
              <a:endParaRPr lang="en-CA" sz="1400" b="1" baseline="30000" dirty="0"/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6DD06D4B-E3F2-4AB9-B6C4-D9BA5311B306}"/>
                </a:ext>
              </a:extLst>
            </p:cNvPr>
            <p:cNvSpPr/>
            <p:nvPr/>
          </p:nvSpPr>
          <p:spPr>
            <a:xfrm>
              <a:off x="4648995" y="2889298"/>
              <a:ext cx="2736000" cy="281157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340ABF2-7731-4975-BA1D-7E728EFA30A4}"/>
                </a:ext>
              </a:extLst>
            </p:cNvPr>
            <p:cNvSpPr txBox="1"/>
            <p:nvPr/>
          </p:nvSpPr>
          <p:spPr>
            <a:xfrm>
              <a:off x="4632457" y="3282529"/>
              <a:ext cx="129238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400" b="1" dirty="0"/>
                <a:t>Password</a:t>
              </a:r>
              <a:endParaRPr lang="en-CA" sz="1400" b="1" baseline="30000" dirty="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1020ECDB-EE70-47BF-9B90-59D57C451532}"/>
                </a:ext>
              </a:extLst>
            </p:cNvPr>
            <p:cNvSpPr/>
            <p:nvPr/>
          </p:nvSpPr>
          <p:spPr>
            <a:xfrm>
              <a:off x="4650812" y="3593594"/>
              <a:ext cx="2734183" cy="281157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04BDA7F-657E-4EF1-B6CF-44DC6F3FDE0C}"/>
                </a:ext>
              </a:extLst>
            </p:cNvPr>
            <p:cNvSpPr/>
            <p:nvPr/>
          </p:nvSpPr>
          <p:spPr>
            <a:xfrm>
              <a:off x="4648995" y="4112691"/>
              <a:ext cx="2736000" cy="28115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400" dirty="0"/>
                <a:t>Sign in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0FF486F-C7E9-4812-AB20-E0F09BF5BA03}"/>
                </a:ext>
              </a:extLst>
            </p:cNvPr>
            <p:cNvSpPr txBox="1"/>
            <p:nvPr/>
          </p:nvSpPr>
          <p:spPr>
            <a:xfrm>
              <a:off x="5029851" y="1899114"/>
              <a:ext cx="19240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Sign in to ESAT 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56C3540-4BFD-4676-BFAC-C937B2632470}"/>
                </a:ext>
              </a:extLst>
            </p:cNvPr>
            <p:cNvSpPr txBox="1"/>
            <p:nvPr/>
          </p:nvSpPr>
          <p:spPr>
            <a:xfrm>
              <a:off x="4632458" y="5209747"/>
              <a:ext cx="138965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CA" sz="1000" dirty="0"/>
                <a:t>Forget password?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106863C-F66E-46AC-BFFC-9DB932C47301}"/>
                </a:ext>
              </a:extLst>
            </p:cNvPr>
            <p:cNvSpPr/>
            <p:nvPr/>
          </p:nvSpPr>
          <p:spPr>
            <a:xfrm>
              <a:off x="6022109" y="5209747"/>
              <a:ext cx="1362886" cy="246221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100" dirty="0"/>
                <a:t>Contact admin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E8BD65E7-B522-4DE3-B1E0-E84B9E6B5107}"/>
                </a:ext>
              </a:extLst>
            </p:cNvPr>
            <p:cNvSpPr/>
            <p:nvPr/>
          </p:nvSpPr>
          <p:spPr>
            <a:xfrm>
              <a:off x="5451876" y="691371"/>
              <a:ext cx="1080000" cy="108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dirty="0"/>
                <a:t>ESAT logo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5C71F46-2FFC-4BA0-B617-CDB54D6DDD4E}"/>
                </a:ext>
              </a:extLst>
            </p:cNvPr>
            <p:cNvSpPr/>
            <p:nvPr/>
          </p:nvSpPr>
          <p:spPr>
            <a:xfrm>
              <a:off x="4648995" y="4631788"/>
              <a:ext cx="2736000" cy="28115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400" dirty="0"/>
                <a:t>Register Your Farm</a:t>
              </a:r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438778B2-BEE3-46AF-AAB5-220536E3A064}"/>
              </a:ext>
            </a:extLst>
          </p:cNvPr>
          <p:cNvSpPr/>
          <p:nvPr/>
        </p:nvSpPr>
        <p:spPr>
          <a:xfrm>
            <a:off x="6103071" y="5573057"/>
            <a:ext cx="1362886" cy="2539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100" dirty="0">
                <a:solidFill>
                  <a:schemeClr val="accent1"/>
                </a:solidFill>
              </a:rPr>
              <a:t>Manager login &gt;&gt;</a:t>
            </a:r>
          </a:p>
        </p:txBody>
      </p:sp>
    </p:spTree>
    <p:extLst>
      <p:ext uri="{BB962C8B-B14F-4D97-AF65-F5344CB8AC3E}">
        <p14:creationId xmlns:p14="http://schemas.microsoft.com/office/powerpoint/2010/main" val="2815719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165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background">
            <a:hlinkClick r:id="" action="ppaction://media"/>
            <a:extLst>
              <a:ext uri="{FF2B5EF4-FFF2-40B4-BE49-F238E27FC236}">
                <a16:creationId xmlns:a16="http://schemas.microsoft.com/office/drawing/2014/main" id="{F5288039-E01C-4227-B30B-9521AB84C6D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lum bright="40000" contrast="-4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C6E571C-EEE0-4D69-B06B-951DD15A33B0}"/>
              </a:ext>
            </a:extLst>
          </p:cNvPr>
          <p:cNvSpPr/>
          <p:nvPr/>
        </p:nvSpPr>
        <p:spPr>
          <a:xfrm>
            <a:off x="0" y="0"/>
            <a:ext cx="3286126" cy="6858000"/>
          </a:xfrm>
          <a:prstGeom prst="rect">
            <a:avLst/>
          </a:prstGeom>
          <a:solidFill>
            <a:schemeClr val="lt1">
              <a:alpha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9788AD7F-8E05-41BF-993D-36779D3C6F1E}"/>
              </a:ext>
            </a:extLst>
          </p:cNvPr>
          <p:cNvSpPr/>
          <p:nvPr/>
        </p:nvSpPr>
        <p:spPr>
          <a:xfrm>
            <a:off x="1288228" y="118835"/>
            <a:ext cx="720000" cy="72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ESAT logo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D77ABD3-8466-4513-8045-472A1ADE7D8B}"/>
              </a:ext>
            </a:extLst>
          </p:cNvPr>
          <p:cNvSpPr txBox="1"/>
          <p:nvPr/>
        </p:nvSpPr>
        <p:spPr>
          <a:xfrm>
            <a:off x="429630" y="1043865"/>
            <a:ext cx="24938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400" b="1" dirty="0"/>
              <a:t>Together we save our planet</a:t>
            </a:r>
            <a:endParaRPr lang="en-CA" sz="1400" b="1" baseline="3000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6B95FC8-C1EB-4CFE-B461-810E0ADB2562}"/>
              </a:ext>
            </a:extLst>
          </p:cNvPr>
          <p:cNvGrpSpPr/>
          <p:nvPr/>
        </p:nvGrpSpPr>
        <p:grpSpPr>
          <a:xfrm>
            <a:off x="147534" y="1847221"/>
            <a:ext cx="1457533" cy="246222"/>
            <a:chOff x="142875" y="1504949"/>
            <a:chExt cx="1457533" cy="24622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1B6F7B9-B3E9-47FA-87B8-C1A369069D0B}"/>
                </a:ext>
              </a:extLst>
            </p:cNvPr>
            <p:cNvSpPr txBox="1"/>
            <p:nvPr/>
          </p:nvSpPr>
          <p:spPr>
            <a:xfrm>
              <a:off x="142875" y="1504950"/>
              <a:ext cx="1438275" cy="24622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CA" sz="1000" dirty="0"/>
                <a:t>First name *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D0EF2D8-8C6D-4668-90C6-892A8953574C}"/>
                </a:ext>
              </a:extLst>
            </p:cNvPr>
            <p:cNvSpPr txBox="1"/>
            <p:nvPr/>
          </p:nvSpPr>
          <p:spPr>
            <a:xfrm>
              <a:off x="1352758" y="1504949"/>
              <a:ext cx="24765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000" dirty="0">
                  <a:solidFill>
                    <a:schemeClr val="bg1"/>
                  </a:solidFill>
                </a:rPr>
                <a:t>X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463E447A-1AD8-43A8-BB90-43FFE97B76E4}"/>
              </a:ext>
            </a:extLst>
          </p:cNvPr>
          <p:cNvGrpSpPr/>
          <p:nvPr/>
        </p:nvGrpSpPr>
        <p:grpSpPr>
          <a:xfrm>
            <a:off x="1681198" y="1847221"/>
            <a:ext cx="1485763" cy="246222"/>
            <a:chOff x="1676539" y="1504949"/>
            <a:chExt cx="1485763" cy="246222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E4C6599E-85B0-4A98-95A8-6A0FCEF1B507}"/>
                </a:ext>
              </a:extLst>
            </p:cNvPr>
            <p:cNvSpPr txBox="1"/>
            <p:nvPr/>
          </p:nvSpPr>
          <p:spPr>
            <a:xfrm>
              <a:off x="1676539" y="1504950"/>
              <a:ext cx="1438275" cy="24622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CA" sz="1000" dirty="0"/>
                <a:t>Last name *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58A3BB01-1CEF-4290-ABF0-E058C9382024}"/>
                </a:ext>
              </a:extLst>
            </p:cNvPr>
            <p:cNvSpPr txBox="1"/>
            <p:nvPr/>
          </p:nvSpPr>
          <p:spPr>
            <a:xfrm>
              <a:off x="2914652" y="1504949"/>
              <a:ext cx="24765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000" dirty="0">
                  <a:solidFill>
                    <a:schemeClr val="bg1"/>
                  </a:solidFill>
                </a:rPr>
                <a:t>X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0A2985CA-1E05-4313-ABC0-18E7536FDDF2}"/>
              </a:ext>
            </a:extLst>
          </p:cNvPr>
          <p:cNvGrpSpPr/>
          <p:nvPr/>
        </p:nvGrpSpPr>
        <p:grpSpPr>
          <a:xfrm>
            <a:off x="147534" y="2228137"/>
            <a:ext cx="2971938" cy="246222"/>
            <a:chOff x="142875" y="1504949"/>
            <a:chExt cx="1457532" cy="246222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5D8620E4-177E-4EF4-B0B3-F8B13B52AA18}"/>
                </a:ext>
              </a:extLst>
            </p:cNvPr>
            <p:cNvSpPr txBox="1"/>
            <p:nvPr/>
          </p:nvSpPr>
          <p:spPr>
            <a:xfrm>
              <a:off x="142875" y="1504950"/>
              <a:ext cx="1457532" cy="24622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CA" sz="1000" dirty="0"/>
                <a:t>Username *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9EE9100C-2C14-419F-801D-51BD33633E24}"/>
                </a:ext>
              </a:extLst>
            </p:cNvPr>
            <p:cNvSpPr txBox="1"/>
            <p:nvPr/>
          </p:nvSpPr>
          <p:spPr>
            <a:xfrm>
              <a:off x="1483558" y="1504949"/>
              <a:ext cx="9816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000" dirty="0">
                  <a:solidFill>
                    <a:schemeClr val="bg1"/>
                  </a:solidFill>
                </a:rPr>
                <a:t>X</a:t>
              </a: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E51F8F7C-2C5C-4168-B50B-B8E47ADEBFD7}"/>
              </a:ext>
            </a:extLst>
          </p:cNvPr>
          <p:cNvGrpSpPr/>
          <p:nvPr/>
        </p:nvGrpSpPr>
        <p:grpSpPr>
          <a:xfrm>
            <a:off x="147534" y="2603142"/>
            <a:ext cx="2971938" cy="246222"/>
            <a:chOff x="142875" y="1504949"/>
            <a:chExt cx="1457532" cy="246222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B79EC78B-39EF-44D6-B610-254B99C46B36}"/>
                </a:ext>
              </a:extLst>
            </p:cNvPr>
            <p:cNvSpPr txBox="1"/>
            <p:nvPr/>
          </p:nvSpPr>
          <p:spPr>
            <a:xfrm>
              <a:off x="142875" y="1504950"/>
              <a:ext cx="1457532" cy="24622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CA" sz="1000" dirty="0"/>
                <a:t>E-mail *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C4A24C3D-F63C-4D53-B20B-2EC0F5FC71DF}"/>
                </a:ext>
              </a:extLst>
            </p:cNvPr>
            <p:cNvSpPr txBox="1"/>
            <p:nvPr/>
          </p:nvSpPr>
          <p:spPr>
            <a:xfrm>
              <a:off x="1483558" y="1504949"/>
              <a:ext cx="9816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000" dirty="0">
                  <a:solidFill>
                    <a:schemeClr val="bg1"/>
                  </a:solidFill>
                </a:rPr>
                <a:t>X</a:t>
              </a: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B9A5D1B4-B72B-4FC5-9FE6-52E911DFB473}"/>
              </a:ext>
            </a:extLst>
          </p:cNvPr>
          <p:cNvGrpSpPr/>
          <p:nvPr/>
        </p:nvGrpSpPr>
        <p:grpSpPr>
          <a:xfrm>
            <a:off x="147534" y="2980826"/>
            <a:ext cx="2971938" cy="246222"/>
            <a:chOff x="142875" y="1504949"/>
            <a:chExt cx="1457532" cy="246222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75025797-1AE8-43A9-9D36-847DA2FD821E}"/>
                </a:ext>
              </a:extLst>
            </p:cNvPr>
            <p:cNvSpPr txBox="1"/>
            <p:nvPr/>
          </p:nvSpPr>
          <p:spPr>
            <a:xfrm>
              <a:off x="142875" y="1504950"/>
              <a:ext cx="1457532" cy="24622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CA" sz="1000" dirty="0"/>
                <a:t>Password *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00E5A2C5-2039-4439-8EB3-BBEE99733353}"/>
                </a:ext>
              </a:extLst>
            </p:cNvPr>
            <p:cNvSpPr txBox="1"/>
            <p:nvPr/>
          </p:nvSpPr>
          <p:spPr>
            <a:xfrm>
              <a:off x="1483558" y="1504949"/>
              <a:ext cx="9816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000" dirty="0">
                  <a:solidFill>
                    <a:schemeClr val="bg1"/>
                  </a:solidFill>
                </a:rPr>
                <a:t>X</a:t>
              </a: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4A84B49E-D7D3-4205-851C-6A197C9F8E9D}"/>
              </a:ext>
            </a:extLst>
          </p:cNvPr>
          <p:cNvGrpSpPr/>
          <p:nvPr/>
        </p:nvGrpSpPr>
        <p:grpSpPr>
          <a:xfrm>
            <a:off x="147534" y="3798242"/>
            <a:ext cx="2971938" cy="246222"/>
            <a:chOff x="142875" y="1504949"/>
            <a:chExt cx="1457532" cy="246222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7CA61A3B-B5C7-4325-8E55-60F43B048613}"/>
                </a:ext>
              </a:extLst>
            </p:cNvPr>
            <p:cNvSpPr txBox="1"/>
            <p:nvPr/>
          </p:nvSpPr>
          <p:spPr>
            <a:xfrm>
              <a:off x="142875" y="1504950"/>
              <a:ext cx="1457532" cy="24622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CA" sz="1000" dirty="0"/>
                <a:t>Address 2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827915B4-2F85-4A14-8C72-E16DEE8AC063}"/>
                </a:ext>
              </a:extLst>
            </p:cNvPr>
            <p:cNvSpPr txBox="1"/>
            <p:nvPr/>
          </p:nvSpPr>
          <p:spPr>
            <a:xfrm>
              <a:off x="1483558" y="1504949"/>
              <a:ext cx="9816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000" dirty="0">
                  <a:solidFill>
                    <a:schemeClr val="bg1"/>
                  </a:solidFill>
                </a:rPr>
                <a:t>X</a:t>
              </a: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787B7203-C616-4596-A79A-6C625E48DD4D}"/>
              </a:ext>
            </a:extLst>
          </p:cNvPr>
          <p:cNvGrpSpPr/>
          <p:nvPr/>
        </p:nvGrpSpPr>
        <p:grpSpPr>
          <a:xfrm>
            <a:off x="147534" y="3390354"/>
            <a:ext cx="2971938" cy="246222"/>
            <a:chOff x="142875" y="1504949"/>
            <a:chExt cx="1457532" cy="246222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5ED183EE-8E77-45EC-9955-FEA13B03FFB4}"/>
                </a:ext>
              </a:extLst>
            </p:cNvPr>
            <p:cNvSpPr txBox="1"/>
            <p:nvPr/>
          </p:nvSpPr>
          <p:spPr>
            <a:xfrm>
              <a:off x="142875" y="1504950"/>
              <a:ext cx="1457532" cy="24622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CA" sz="1000" dirty="0"/>
                <a:t>Address 1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21009F18-46D7-4D6E-8135-19557A9EF421}"/>
                </a:ext>
              </a:extLst>
            </p:cNvPr>
            <p:cNvSpPr txBox="1"/>
            <p:nvPr/>
          </p:nvSpPr>
          <p:spPr>
            <a:xfrm>
              <a:off x="1483558" y="1504949"/>
              <a:ext cx="9816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000" dirty="0">
                  <a:solidFill>
                    <a:schemeClr val="bg1"/>
                  </a:solidFill>
                </a:rPr>
                <a:t>X</a:t>
              </a:r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B83FE784-1DCE-426E-AD18-907C46987778}"/>
              </a:ext>
            </a:extLst>
          </p:cNvPr>
          <p:cNvGrpSpPr/>
          <p:nvPr/>
        </p:nvGrpSpPr>
        <p:grpSpPr>
          <a:xfrm>
            <a:off x="147534" y="4181045"/>
            <a:ext cx="2971938" cy="246222"/>
            <a:chOff x="142875" y="1504949"/>
            <a:chExt cx="1457532" cy="246222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C2045BE2-75B0-46F6-9BB6-C7B855BA8F1A}"/>
                </a:ext>
              </a:extLst>
            </p:cNvPr>
            <p:cNvSpPr txBox="1"/>
            <p:nvPr/>
          </p:nvSpPr>
          <p:spPr>
            <a:xfrm>
              <a:off x="142875" y="1504950"/>
              <a:ext cx="1457532" cy="24622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CA" sz="1000" dirty="0"/>
                <a:t>City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DC9F8E68-CBC5-4812-8D55-577789C010F7}"/>
                </a:ext>
              </a:extLst>
            </p:cNvPr>
            <p:cNvSpPr txBox="1"/>
            <p:nvPr/>
          </p:nvSpPr>
          <p:spPr>
            <a:xfrm>
              <a:off x="1483558" y="1504949"/>
              <a:ext cx="9816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000" dirty="0">
                  <a:solidFill>
                    <a:schemeClr val="bg1"/>
                  </a:solidFill>
                </a:rPr>
                <a:t>X</a:t>
              </a:r>
            </a:p>
          </p:txBody>
        </p:sp>
      </p:grpSp>
      <p:sp>
        <p:nvSpPr>
          <p:cNvPr id="75" name="TextBox 74">
            <a:extLst>
              <a:ext uri="{FF2B5EF4-FFF2-40B4-BE49-F238E27FC236}">
                <a16:creationId xmlns:a16="http://schemas.microsoft.com/office/drawing/2014/main" id="{26B9AFC7-8D1D-4C4B-95DE-44121952A86E}"/>
              </a:ext>
            </a:extLst>
          </p:cNvPr>
          <p:cNvSpPr txBox="1"/>
          <p:nvPr/>
        </p:nvSpPr>
        <p:spPr>
          <a:xfrm>
            <a:off x="147534" y="4588934"/>
            <a:ext cx="1438274" cy="2462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CA" sz="1000" dirty="0"/>
              <a:t>State/Province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42369D81-9087-49E9-90F9-8AAFA91F872E}"/>
              </a:ext>
            </a:extLst>
          </p:cNvPr>
          <p:cNvSpPr txBox="1"/>
          <p:nvPr/>
        </p:nvSpPr>
        <p:spPr>
          <a:xfrm>
            <a:off x="1695419" y="4588934"/>
            <a:ext cx="1424054" cy="2462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CA" sz="1000" dirty="0"/>
              <a:t>Country</a:t>
            </a:r>
          </a:p>
        </p:txBody>
      </p:sp>
      <p:sp>
        <p:nvSpPr>
          <p:cNvPr id="83" name="Arrow: Chevron 82">
            <a:extLst>
              <a:ext uri="{FF2B5EF4-FFF2-40B4-BE49-F238E27FC236}">
                <a16:creationId xmlns:a16="http://schemas.microsoft.com/office/drawing/2014/main" id="{5C8F58DC-6A02-4788-8FC2-EB4C9CAD28F4}"/>
              </a:ext>
            </a:extLst>
          </p:cNvPr>
          <p:cNvSpPr/>
          <p:nvPr/>
        </p:nvSpPr>
        <p:spPr>
          <a:xfrm rot="5400000">
            <a:off x="1438380" y="4653703"/>
            <a:ext cx="80962" cy="116681"/>
          </a:xfrm>
          <a:prstGeom prst="chevron">
            <a:avLst>
              <a:gd name="adj" fmla="val 5588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84" name="Arrow: Chevron 83">
            <a:extLst>
              <a:ext uri="{FF2B5EF4-FFF2-40B4-BE49-F238E27FC236}">
                <a16:creationId xmlns:a16="http://schemas.microsoft.com/office/drawing/2014/main" id="{C8677938-96C6-4423-9F81-164FF0C0B2A7}"/>
              </a:ext>
            </a:extLst>
          </p:cNvPr>
          <p:cNvSpPr/>
          <p:nvPr/>
        </p:nvSpPr>
        <p:spPr>
          <a:xfrm rot="5400000">
            <a:off x="2944314" y="4647709"/>
            <a:ext cx="80962" cy="116681"/>
          </a:xfrm>
          <a:prstGeom prst="chevron">
            <a:avLst>
              <a:gd name="adj" fmla="val 5588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76F10E3D-2934-49ED-A721-78A9D25700A2}"/>
              </a:ext>
            </a:extLst>
          </p:cNvPr>
          <p:cNvSpPr txBox="1"/>
          <p:nvPr/>
        </p:nvSpPr>
        <p:spPr>
          <a:xfrm>
            <a:off x="119166" y="1556672"/>
            <a:ext cx="24765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/>
              <a:t>User profile</a:t>
            </a:r>
            <a:endParaRPr lang="en-CA" sz="1100" b="1" baseline="300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224F825-C681-4064-8B74-92256A330CC6}"/>
              </a:ext>
            </a:extLst>
          </p:cNvPr>
          <p:cNvSpPr/>
          <p:nvPr/>
        </p:nvSpPr>
        <p:spPr>
          <a:xfrm>
            <a:off x="852488" y="6416844"/>
            <a:ext cx="1581150" cy="2462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dirty="0"/>
              <a:t>Next to farm &gt;&gt;</a:t>
            </a:r>
          </a:p>
        </p:txBody>
      </p:sp>
    </p:spTree>
    <p:extLst>
      <p:ext uri="{BB962C8B-B14F-4D97-AF65-F5344CB8AC3E}">
        <p14:creationId xmlns:p14="http://schemas.microsoft.com/office/powerpoint/2010/main" val="3783733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165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background">
            <a:hlinkClick r:id="" action="ppaction://media"/>
            <a:extLst>
              <a:ext uri="{FF2B5EF4-FFF2-40B4-BE49-F238E27FC236}">
                <a16:creationId xmlns:a16="http://schemas.microsoft.com/office/drawing/2014/main" id="{F5288039-E01C-4227-B30B-9521AB84C6D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>
            <a:lum bright="40000" contrast="-40000"/>
          </a:blip>
          <a:srcRect r="73047"/>
          <a:stretch/>
        </p:blipFill>
        <p:spPr>
          <a:xfrm>
            <a:off x="0" y="0"/>
            <a:ext cx="3286126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C6E571C-EEE0-4D69-B06B-951DD15A33B0}"/>
              </a:ext>
            </a:extLst>
          </p:cNvPr>
          <p:cNvSpPr/>
          <p:nvPr/>
        </p:nvSpPr>
        <p:spPr>
          <a:xfrm>
            <a:off x="-5922" y="0"/>
            <a:ext cx="3286126" cy="6858000"/>
          </a:xfrm>
          <a:prstGeom prst="rect">
            <a:avLst/>
          </a:prstGeom>
          <a:solidFill>
            <a:schemeClr val="lt1">
              <a:alpha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9788AD7F-8E05-41BF-993D-36779D3C6F1E}"/>
              </a:ext>
            </a:extLst>
          </p:cNvPr>
          <p:cNvSpPr/>
          <p:nvPr/>
        </p:nvSpPr>
        <p:spPr>
          <a:xfrm>
            <a:off x="1288228" y="118835"/>
            <a:ext cx="720000" cy="72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ESAT logo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D77ABD3-8466-4513-8045-472A1ADE7D8B}"/>
              </a:ext>
            </a:extLst>
          </p:cNvPr>
          <p:cNvSpPr txBox="1"/>
          <p:nvPr/>
        </p:nvSpPr>
        <p:spPr>
          <a:xfrm>
            <a:off x="429630" y="1043865"/>
            <a:ext cx="24938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400" b="1" dirty="0"/>
              <a:t>Together we save our planet</a:t>
            </a:r>
            <a:endParaRPr lang="en-CA" sz="1400" b="1" baseline="30000" dirty="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76F10E3D-2934-49ED-A721-78A9D25700A2}"/>
              </a:ext>
            </a:extLst>
          </p:cNvPr>
          <p:cNvSpPr txBox="1"/>
          <p:nvPr/>
        </p:nvSpPr>
        <p:spPr>
          <a:xfrm>
            <a:off x="119166" y="1556672"/>
            <a:ext cx="293835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/>
              <a:t>Please select Legal Sub-Division(s) or Parcel(s)</a:t>
            </a:r>
            <a:endParaRPr lang="en-CA" sz="1100" b="1" baseline="300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224F825-C681-4064-8B74-92256A330CC6}"/>
              </a:ext>
            </a:extLst>
          </p:cNvPr>
          <p:cNvSpPr/>
          <p:nvPr/>
        </p:nvSpPr>
        <p:spPr>
          <a:xfrm>
            <a:off x="852488" y="6416844"/>
            <a:ext cx="1581150" cy="2462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dirty="0"/>
              <a:t>Submit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03222D6-BFB8-46E0-96D5-40A0AAE428A5}"/>
              </a:ext>
            </a:extLst>
          </p:cNvPr>
          <p:cNvSpPr/>
          <p:nvPr/>
        </p:nvSpPr>
        <p:spPr>
          <a:xfrm>
            <a:off x="11657067" y="5873002"/>
            <a:ext cx="238478" cy="6984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+</a:t>
            </a:r>
          </a:p>
          <a:p>
            <a:pPr algn="ctr"/>
            <a:endParaRPr lang="en-CA" dirty="0"/>
          </a:p>
          <a:p>
            <a:pPr algn="ctr"/>
            <a:r>
              <a:rPr lang="en-CA" dirty="0">
                <a:sym typeface="Symbol" panose="05050102010706020507" pitchFamily="18" charset="2"/>
              </a:rPr>
              <a:t></a:t>
            </a:r>
            <a:endParaRPr lang="en-CA" dirty="0"/>
          </a:p>
        </p:txBody>
      </p:sp>
      <p:pic>
        <p:nvPicPr>
          <p:cNvPr id="42" name="Graphic 41" descr="Map compass">
            <a:extLst>
              <a:ext uri="{FF2B5EF4-FFF2-40B4-BE49-F238E27FC236}">
                <a16:creationId xmlns:a16="http://schemas.microsoft.com/office/drawing/2014/main" id="{418E152C-1135-45BB-ABAA-C297066EEAB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614088" y="5519371"/>
            <a:ext cx="318011" cy="300740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648151B2-240F-492E-8E7C-7D394BBA1B8E}"/>
              </a:ext>
            </a:extLst>
          </p:cNvPr>
          <p:cNvSpPr txBox="1"/>
          <p:nvPr/>
        </p:nvSpPr>
        <p:spPr>
          <a:xfrm>
            <a:off x="11595168" y="5149403"/>
            <a:ext cx="294819" cy="3085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chemeClr val="accent1"/>
                </a:solidFill>
              </a:rPr>
              <a:t>N</a:t>
            </a:r>
          </a:p>
        </p:txBody>
      </p:sp>
      <p:graphicFrame>
        <p:nvGraphicFramePr>
          <p:cNvPr id="45" name="Table 44">
            <a:extLst>
              <a:ext uri="{FF2B5EF4-FFF2-40B4-BE49-F238E27FC236}">
                <a16:creationId xmlns:a16="http://schemas.microsoft.com/office/drawing/2014/main" id="{267F9D37-0721-4E31-9C67-89224A5BDF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5694630"/>
              </p:ext>
            </p:extLst>
          </p:nvPr>
        </p:nvGraphicFramePr>
        <p:xfrm>
          <a:off x="10309463" y="286594"/>
          <a:ext cx="1622636" cy="228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1318">
                  <a:extLst>
                    <a:ext uri="{9D8B030D-6E8A-4147-A177-3AD203B41FA5}">
                      <a16:colId xmlns:a16="http://schemas.microsoft.com/office/drawing/2014/main" val="1294337786"/>
                    </a:ext>
                  </a:extLst>
                </a:gridCol>
                <a:gridCol w="811318">
                  <a:extLst>
                    <a:ext uri="{9D8B030D-6E8A-4147-A177-3AD203B41FA5}">
                      <a16:colId xmlns:a16="http://schemas.microsoft.com/office/drawing/2014/main" val="2005279972"/>
                    </a:ext>
                  </a:extLst>
                </a:gridCol>
              </a:tblGrid>
              <a:tr h="186890"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Map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Satellite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041495"/>
                  </a:ext>
                </a:extLst>
              </a:tr>
            </a:tbl>
          </a:graphicData>
        </a:graphic>
      </p:graphicFrame>
      <p:grpSp>
        <p:nvGrpSpPr>
          <p:cNvPr id="50" name="Group 49">
            <a:extLst>
              <a:ext uri="{FF2B5EF4-FFF2-40B4-BE49-F238E27FC236}">
                <a16:creationId xmlns:a16="http://schemas.microsoft.com/office/drawing/2014/main" id="{02F77999-6632-4031-943A-01DB05F4B710}"/>
              </a:ext>
            </a:extLst>
          </p:cNvPr>
          <p:cNvGrpSpPr/>
          <p:nvPr/>
        </p:nvGrpSpPr>
        <p:grpSpPr>
          <a:xfrm>
            <a:off x="5048250" y="1351642"/>
            <a:ext cx="4218974" cy="4468469"/>
            <a:chOff x="3572343" y="1095315"/>
            <a:chExt cx="3437456" cy="3489079"/>
          </a:xfrm>
        </p:grpSpPr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7C73C414-5FC4-42F6-BDD4-3EAF147CA480}"/>
                </a:ext>
              </a:extLst>
            </p:cNvPr>
            <p:cNvSpPr/>
            <p:nvPr/>
          </p:nvSpPr>
          <p:spPr>
            <a:xfrm>
              <a:off x="3572343" y="1095315"/>
              <a:ext cx="3437456" cy="3489079"/>
            </a:xfrm>
            <a:custGeom>
              <a:avLst/>
              <a:gdLst>
                <a:gd name="connsiteX0" fmla="*/ 2118266 w 3643907"/>
                <a:gd name="connsiteY0" fmla="*/ 87427 h 4033235"/>
                <a:gd name="connsiteX1" fmla="*/ 1691546 w 3643907"/>
                <a:gd name="connsiteY1" fmla="*/ 122261 h 4033235"/>
                <a:gd name="connsiteX2" fmla="*/ 1447706 w 3643907"/>
                <a:gd name="connsiteY2" fmla="*/ 200638 h 4033235"/>
                <a:gd name="connsiteX3" fmla="*/ 1108071 w 3643907"/>
                <a:gd name="connsiteY3" fmla="*/ 305141 h 4033235"/>
                <a:gd name="connsiteX4" fmla="*/ 925191 w 3643907"/>
                <a:gd name="connsiteY4" fmla="*/ 575107 h 4033235"/>
                <a:gd name="connsiteX5" fmla="*/ 925191 w 3643907"/>
                <a:gd name="connsiteY5" fmla="*/ 879907 h 4033235"/>
                <a:gd name="connsiteX6" fmla="*/ 881648 w 3643907"/>
                <a:gd name="connsiteY6" fmla="*/ 1263084 h 4033235"/>
                <a:gd name="connsiteX7" fmla="*/ 794563 w 3643907"/>
                <a:gd name="connsiteY7" fmla="*/ 1332752 h 4033235"/>
                <a:gd name="connsiteX8" fmla="*/ 585557 w 3643907"/>
                <a:gd name="connsiteY8" fmla="*/ 1393712 h 4033235"/>
                <a:gd name="connsiteX9" fmla="*/ 454928 w 3643907"/>
                <a:gd name="connsiteY9" fmla="*/ 1524341 h 4033235"/>
                <a:gd name="connsiteX10" fmla="*/ 385260 w 3643907"/>
                <a:gd name="connsiteY10" fmla="*/ 1715930 h 4033235"/>
                <a:gd name="connsiteX11" fmla="*/ 428803 w 3643907"/>
                <a:gd name="connsiteY11" fmla="*/ 2064272 h 4033235"/>
                <a:gd name="connsiteX12" fmla="*/ 515888 w 3643907"/>
                <a:gd name="connsiteY12" fmla="*/ 2203610 h 4033235"/>
                <a:gd name="connsiteX13" fmla="*/ 838106 w 3643907"/>
                <a:gd name="connsiteY13" fmla="*/ 2395198 h 4033235"/>
                <a:gd name="connsiteX14" fmla="*/ 1020986 w 3643907"/>
                <a:gd name="connsiteY14" fmla="*/ 2560661 h 4033235"/>
                <a:gd name="connsiteX15" fmla="*/ 1055820 w 3643907"/>
                <a:gd name="connsiteY15" fmla="*/ 2708707 h 4033235"/>
                <a:gd name="connsiteX16" fmla="*/ 1038403 w 3643907"/>
                <a:gd name="connsiteY16" fmla="*/ 2865461 h 4033235"/>
                <a:gd name="connsiteX17" fmla="*/ 751020 w 3643907"/>
                <a:gd name="connsiteY17" fmla="*/ 3118010 h 4033235"/>
                <a:gd name="connsiteX18" fmla="*/ 454928 w 3643907"/>
                <a:gd name="connsiteY18" fmla="*/ 3318307 h 4033235"/>
                <a:gd name="connsiteX19" fmla="*/ 176254 w 3643907"/>
                <a:gd name="connsiteY19" fmla="*/ 3466352 h 4033235"/>
                <a:gd name="connsiteX20" fmla="*/ 89168 w 3643907"/>
                <a:gd name="connsiteY20" fmla="*/ 3596981 h 4033235"/>
                <a:gd name="connsiteX21" fmla="*/ 36917 w 3643907"/>
                <a:gd name="connsiteY21" fmla="*/ 3823404 h 4033235"/>
                <a:gd name="connsiteX22" fmla="*/ 97877 w 3643907"/>
                <a:gd name="connsiteY22" fmla="*/ 3971450 h 4033235"/>
                <a:gd name="connsiteX23" fmla="*/ 1099363 w 3643907"/>
                <a:gd name="connsiteY23" fmla="*/ 4032410 h 4033235"/>
                <a:gd name="connsiteX24" fmla="*/ 1648003 w 3643907"/>
                <a:gd name="connsiteY24" fmla="*/ 3997575 h 4033235"/>
                <a:gd name="connsiteX25" fmla="*/ 2248894 w 3643907"/>
                <a:gd name="connsiteY25" fmla="*/ 3875655 h 4033235"/>
                <a:gd name="connsiteX26" fmla="*/ 2562403 w 3643907"/>
                <a:gd name="connsiteY26" fmla="*/ 3605690 h 4033235"/>
                <a:gd name="connsiteX27" fmla="*/ 3137168 w 3643907"/>
                <a:gd name="connsiteY27" fmla="*/ 3248638 h 4033235"/>
                <a:gd name="connsiteX28" fmla="*/ 3407134 w 3643907"/>
                <a:gd name="connsiteY28" fmla="*/ 2734832 h 4033235"/>
                <a:gd name="connsiteX29" fmla="*/ 3642266 w 3643907"/>
                <a:gd name="connsiteY29" fmla="*/ 2116524 h 4033235"/>
                <a:gd name="connsiteX30" fmla="*/ 3502928 w 3643907"/>
                <a:gd name="connsiteY30" fmla="*/ 1637552 h 4033235"/>
                <a:gd name="connsiteX31" fmla="*/ 3337466 w 3643907"/>
                <a:gd name="connsiteY31" fmla="*/ 1210832 h 4033235"/>
                <a:gd name="connsiteX32" fmla="*/ 3598723 w 3643907"/>
                <a:gd name="connsiteY32" fmla="*/ 827655 h 4033235"/>
                <a:gd name="connsiteX33" fmla="*/ 3520346 w 3643907"/>
                <a:gd name="connsiteY33" fmla="*/ 322558 h 4033235"/>
                <a:gd name="connsiteX34" fmla="*/ 3172003 w 3643907"/>
                <a:gd name="connsiteY34" fmla="*/ 87427 h 4033235"/>
                <a:gd name="connsiteX35" fmla="*/ 2423066 w 3643907"/>
                <a:gd name="connsiteY35" fmla="*/ 341 h 4033235"/>
                <a:gd name="connsiteX36" fmla="*/ 2118266 w 3643907"/>
                <a:gd name="connsiteY36" fmla="*/ 87427 h 4033235"/>
                <a:gd name="connsiteX0" fmla="*/ 2093566 w 3619207"/>
                <a:gd name="connsiteY0" fmla="*/ 87427 h 4054379"/>
                <a:gd name="connsiteX1" fmla="*/ 1666846 w 3619207"/>
                <a:gd name="connsiteY1" fmla="*/ 122261 h 4054379"/>
                <a:gd name="connsiteX2" fmla="*/ 1423006 w 3619207"/>
                <a:gd name="connsiteY2" fmla="*/ 200638 h 4054379"/>
                <a:gd name="connsiteX3" fmla="*/ 1083371 w 3619207"/>
                <a:gd name="connsiteY3" fmla="*/ 305141 h 4054379"/>
                <a:gd name="connsiteX4" fmla="*/ 900491 w 3619207"/>
                <a:gd name="connsiteY4" fmla="*/ 575107 h 4054379"/>
                <a:gd name="connsiteX5" fmla="*/ 900491 w 3619207"/>
                <a:gd name="connsiteY5" fmla="*/ 879907 h 4054379"/>
                <a:gd name="connsiteX6" fmla="*/ 856948 w 3619207"/>
                <a:gd name="connsiteY6" fmla="*/ 1263084 h 4054379"/>
                <a:gd name="connsiteX7" fmla="*/ 769863 w 3619207"/>
                <a:gd name="connsiteY7" fmla="*/ 1332752 h 4054379"/>
                <a:gd name="connsiteX8" fmla="*/ 560857 w 3619207"/>
                <a:gd name="connsiteY8" fmla="*/ 1393712 h 4054379"/>
                <a:gd name="connsiteX9" fmla="*/ 430228 w 3619207"/>
                <a:gd name="connsiteY9" fmla="*/ 1524341 h 4054379"/>
                <a:gd name="connsiteX10" fmla="*/ 360560 w 3619207"/>
                <a:gd name="connsiteY10" fmla="*/ 1715930 h 4054379"/>
                <a:gd name="connsiteX11" fmla="*/ 404103 w 3619207"/>
                <a:gd name="connsiteY11" fmla="*/ 2064272 h 4054379"/>
                <a:gd name="connsiteX12" fmla="*/ 491188 w 3619207"/>
                <a:gd name="connsiteY12" fmla="*/ 2203610 h 4054379"/>
                <a:gd name="connsiteX13" fmla="*/ 813406 w 3619207"/>
                <a:gd name="connsiteY13" fmla="*/ 2395198 h 4054379"/>
                <a:gd name="connsiteX14" fmla="*/ 996286 w 3619207"/>
                <a:gd name="connsiteY14" fmla="*/ 2560661 h 4054379"/>
                <a:gd name="connsiteX15" fmla="*/ 1031120 w 3619207"/>
                <a:gd name="connsiteY15" fmla="*/ 2708707 h 4054379"/>
                <a:gd name="connsiteX16" fmla="*/ 1013703 w 3619207"/>
                <a:gd name="connsiteY16" fmla="*/ 2865461 h 4054379"/>
                <a:gd name="connsiteX17" fmla="*/ 726320 w 3619207"/>
                <a:gd name="connsiteY17" fmla="*/ 3118010 h 4054379"/>
                <a:gd name="connsiteX18" fmla="*/ 430228 w 3619207"/>
                <a:gd name="connsiteY18" fmla="*/ 3318307 h 4054379"/>
                <a:gd name="connsiteX19" fmla="*/ 151554 w 3619207"/>
                <a:gd name="connsiteY19" fmla="*/ 3466352 h 4054379"/>
                <a:gd name="connsiteX20" fmla="*/ 64468 w 3619207"/>
                <a:gd name="connsiteY20" fmla="*/ 3596981 h 4054379"/>
                <a:gd name="connsiteX21" fmla="*/ 12217 w 3619207"/>
                <a:gd name="connsiteY21" fmla="*/ 3823404 h 4054379"/>
                <a:gd name="connsiteX22" fmla="*/ 114751 w 3619207"/>
                <a:gd name="connsiteY22" fmla="*/ 4039081 h 4054379"/>
                <a:gd name="connsiteX23" fmla="*/ 1074663 w 3619207"/>
                <a:gd name="connsiteY23" fmla="*/ 4032410 h 4054379"/>
                <a:gd name="connsiteX24" fmla="*/ 1623303 w 3619207"/>
                <a:gd name="connsiteY24" fmla="*/ 3997575 h 4054379"/>
                <a:gd name="connsiteX25" fmla="*/ 2224194 w 3619207"/>
                <a:gd name="connsiteY25" fmla="*/ 3875655 h 4054379"/>
                <a:gd name="connsiteX26" fmla="*/ 2537703 w 3619207"/>
                <a:gd name="connsiteY26" fmla="*/ 3605690 h 4054379"/>
                <a:gd name="connsiteX27" fmla="*/ 3112468 w 3619207"/>
                <a:gd name="connsiteY27" fmla="*/ 3248638 h 4054379"/>
                <a:gd name="connsiteX28" fmla="*/ 3382434 w 3619207"/>
                <a:gd name="connsiteY28" fmla="*/ 2734832 h 4054379"/>
                <a:gd name="connsiteX29" fmla="*/ 3617566 w 3619207"/>
                <a:gd name="connsiteY29" fmla="*/ 2116524 h 4054379"/>
                <a:gd name="connsiteX30" fmla="*/ 3478228 w 3619207"/>
                <a:gd name="connsiteY30" fmla="*/ 1637552 h 4054379"/>
                <a:gd name="connsiteX31" fmla="*/ 3312766 w 3619207"/>
                <a:gd name="connsiteY31" fmla="*/ 1210832 h 4054379"/>
                <a:gd name="connsiteX32" fmla="*/ 3574023 w 3619207"/>
                <a:gd name="connsiteY32" fmla="*/ 827655 h 4054379"/>
                <a:gd name="connsiteX33" fmla="*/ 3495646 w 3619207"/>
                <a:gd name="connsiteY33" fmla="*/ 322558 h 4054379"/>
                <a:gd name="connsiteX34" fmla="*/ 3147303 w 3619207"/>
                <a:gd name="connsiteY34" fmla="*/ 87427 h 4054379"/>
                <a:gd name="connsiteX35" fmla="*/ 2398366 w 3619207"/>
                <a:gd name="connsiteY35" fmla="*/ 341 h 4054379"/>
                <a:gd name="connsiteX36" fmla="*/ 2093566 w 3619207"/>
                <a:gd name="connsiteY36" fmla="*/ 87427 h 4054379"/>
                <a:gd name="connsiteX0" fmla="*/ 2093566 w 3618850"/>
                <a:gd name="connsiteY0" fmla="*/ 87427 h 4054379"/>
                <a:gd name="connsiteX1" fmla="*/ 1666846 w 3618850"/>
                <a:gd name="connsiteY1" fmla="*/ 122261 h 4054379"/>
                <a:gd name="connsiteX2" fmla="*/ 1423006 w 3618850"/>
                <a:gd name="connsiteY2" fmla="*/ 200638 h 4054379"/>
                <a:gd name="connsiteX3" fmla="*/ 1083371 w 3618850"/>
                <a:gd name="connsiteY3" fmla="*/ 305141 h 4054379"/>
                <a:gd name="connsiteX4" fmla="*/ 900491 w 3618850"/>
                <a:gd name="connsiteY4" fmla="*/ 575107 h 4054379"/>
                <a:gd name="connsiteX5" fmla="*/ 900491 w 3618850"/>
                <a:gd name="connsiteY5" fmla="*/ 879907 h 4054379"/>
                <a:gd name="connsiteX6" fmla="*/ 856948 w 3618850"/>
                <a:gd name="connsiteY6" fmla="*/ 1263084 h 4054379"/>
                <a:gd name="connsiteX7" fmla="*/ 769863 w 3618850"/>
                <a:gd name="connsiteY7" fmla="*/ 1332752 h 4054379"/>
                <a:gd name="connsiteX8" fmla="*/ 560857 w 3618850"/>
                <a:gd name="connsiteY8" fmla="*/ 1393712 h 4054379"/>
                <a:gd name="connsiteX9" fmla="*/ 430228 w 3618850"/>
                <a:gd name="connsiteY9" fmla="*/ 1524341 h 4054379"/>
                <a:gd name="connsiteX10" fmla="*/ 360560 w 3618850"/>
                <a:gd name="connsiteY10" fmla="*/ 1715930 h 4054379"/>
                <a:gd name="connsiteX11" fmla="*/ 404103 w 3618850"/>
                <a:gd name="connsiteY11" fmla="*/ 2064272 h 4054379"/>
                <a:gd name="connsiteX12" fmla="*/ 491188 w 3618850"/>
                <a:gd name="connsiteY12" fmla="*/ 2203610 h 4054379"/>
                <a:gd name="connsiteX13" fmla="*/ 813406 w 3618850"/>
                <a:gd name="connsiteY13" fmla="*/ 2395198 h 4054379"/>
                <a:gd name="connsiteX14" fmla="*/ 996286 w 3618850"/>
                <a:gd name="connsiteY14" fmla="*/ 2560661 h 4054379"/>
                <a:gd name="connsiteX15" fmla="*/ 1031120 w 3618850"/>
                <a:gd name="connsiteY15" fmla="*/ 2708707 h 4054379"/>
                <a:gd name="connsiteX16" fmla="*/ 1013703 w 3618850"/>
                <a:gd name="connsiteY16" fmla="*/ 2865461 h 4054379"/>
                <a:gd name="connsiteX17" fmla="*/ 726320 w 3618850"/>
                <a:gd name="connsiteY17" fmla="*/ 3118010 h 4054379"/>
                <a:gd name="connsiteX18" fmla="*/ 430228 w 3618850"/>
                <a:gd name="connsiteY18" fmla="*/ 3318307 h 4054379"/>
                <a:gd name="connsiteX19" fmla="*/ 151554 w 3618850"/>
                <a:gd name="connsiteY19" fmla="*/ 3466352 h 4054379"/>
                <a:gd name="connsiteX20" fmla="*/ 64468 w 3618850"/>
                <a:gd name="connsiteY20" fmla="*/ 3596981 h 4054379"/>
                <a:gd name="connsiteX21" fmla="*/ 12217 w 3618850"/>
                <a:gd name="connsiteY21" fmla="*/ 3823404 h 4054379"/>
                <a:gd name="connsiteX22" fmla="*/ 114751 w 3618850"/>
                <a:gd name="connsiteY22" fmla="*/ 4039081 h 4054379"/>
                <a:gd name="connsiteX23" fmla="*/ 1074663 w 3618850"/>
                <a:gd name="connsiteY23" fmla="*/ 4032410 h 4054379"/>
                <a:gd name="connsiteX24" fmla="*/ 1623303 w 3618850"/>
                <a:gd name="connsiteY24" fmla="*/ 3997575 h 4054379"/>
                <a:gd name="connsiteX25" fmla="*/ 2224194 w 3618850"/>
                <a:gd name="connsiteY25" fmla="*/ 3875655 h 4054379"/>
                <a:gd name="connsiteX26" fmla="*/ 2537703 w 3618850"/>
                <a:gd name="connsiteY26" fmla="*/ 3605690 h 4054379"/>
                <a:gd name="connsiteX27" fmla="*/ 3112468 w 3618850"/>
                <a:gd name="connsiteY27" fmla="*/ 3248638 h 4054379"/>
                <a:gd name="connsiteX28" fmla="*/ 3382434 w 3618850"/>
                <a:gd name="connsiteY28" fmla="*/ 2734832 h 4054379"/>
                <a:gd name="connsiteX29" fmla="*/ 3617566 w 3618850"/>
                <a:gd name="connsiteY29" fmla="*/ 2116524 h 4054379"/>
                <a:gd name="connsiteX30" fmla="*/ 3478228 w 3618850"/>
                <a:gd name="connsiteY30" fmla="*/ 1637552 h 4054379"/>
                <a:gd name="connsiteX31" fmla="*/ 3512323 w 3618850"/>
                <a:gd name="connsiteY31" fmla="*/ 1219287 h 4054379"/>
                <a:gd name="connsiteX32" fmla="*/ 3574023 w 3618850"/>
                <a:gd name="connsiteY32" fmla="*/ 827655 h 4054379"/>
                <a:gd name="connsiteX33" fmla="*/ 3495646 w 3618850"/>
                <a:gd name="connsiteY33" fmla="*/ 322558 h 4054379"/>
                <a:gd name="connsiteX34" fmla="*/ 3147303 w 3618850"/>
                <a:gd name="connsiteY34" fmla="*/ 87427 h 4054379"/>
                <a:gd name="connsiteX35" fmla="*/ 2398366 w 3618850"/>
                <a:gd name="connsiteY35" fmla="*/ 341 h 4054379"/>
                <a:gd name="connsiteX36" fmla="*/ 2093566 w 3618850"/>
                <a:gd name="connsiteY36" fmla="*/ 87427 h 4054379"/>
                <a:gd name="connsiteX0" fmla="*/ 2093566 w 3715411"/>
                <a:gd name="connsiteY0" fmla="*/ 87427 h 4054379"/>
                <a:gd name="connsiteX1" fmla="*/ 1666846 w 3715411"/>
                <a:gd name="connsiteY1" fmla="*/ 122261 h 4054379"/>
                <a:gd name="connsiteX2" fmla="*/ 1423006 w 3715411"/>
                <a:gd name="connsiteY2" fmla="*/ 200638 h 4054379"/>
                <a:gd name="connsiteX3" fmla="*/ 1083371 w 3715411"/>
                <a:gd name="connsiteY3" fmla="*/ 305141 h 4054379"/>
                <a:gd name="connsiteX4" fmla="*/ 900491 w 3715411"/>
                <a:gd name="connsiteY4" fmla="*/ 575107 h 4054379"/>
                <a:gd name="connsiteX5" fmla="*/ 900491 w 3715411"/>
                <a:gd name="connsiteY5" fmla="*/ 879907 h 4054379"/>
                <a:gd name="connsiteX6" fmla="*/ 856948 w 3715411"/>
                <a:gd name="connsiteY6" fmla="*/ 1263084 h 4054379"/>
                <a:gd name="connsiteX7" fmla="*/ 769863 w 3715411"/>
                <a:gd name="connsiteY7" fmla="*/ 1332752 h 4054379"/>
                <a:gd name="connsiteX8" fmla="*/ 560857 w 3715411"/>
                <a:gd name="connsiteY8" fmla="*/ 1393712 h 4054379"/>
                <a:gd name="connsiteX9" fmla="*/ 430228 w 3715411"/>
                <a:gd name="connsiteY9" fmla="*/ 1524341 h 4054379"/>
                <a:gd name="connsiteX10" fmla="*/ 360560 w 3715411"/>
                <a:gd name="connsiteY10" fmla="*/ 1715930 h 4054379"/>
                <a:gd name="connsiteX11" fmla="*/ 404103 w 3715411"/>
                <a:gd name="connsiteY11" fmla="*/ 2064272 h 4054379"/>
                <a:gd name="connsiteX12" fmla="*/ 491188 w 3715411"/>
                <a:gd name="connsiteY12" fmla="*/ 2203610 h 4054379"/>
                <a:gd name="connsiteX13" fmla="*/ 813406 w 3715411"/>
                <a:gd name="connsiteY13" fmla="*/ 2395198 h 4054379"/>
                <a:gd name="connsiteX14" fmla="*/ 996286 w 3715411"/>
                <a:gd name="connsiteY14" fmla="*/ 2560661 h 4054379"/>
                <a:gd name="connsiteX15" fmla="*/ 1031120 w 3715411"/>
                <a:gd name="connsiteY15" fmla="*/ 2708707 h 4054379"/>
                <a:gd name="connsiteX16" fmla="*/ 1013703 w 3715411"/>
                <a:gd name="connsiteY16" fmla="*/ 2865461 h 4054379"/>
                <a:gd name="connsiteX17" fmla="*/ 726320 w 3715411"/>
                <a:gd name="connsiteY17" fmla="*/ 3118010 h 4054379"/>
                <a:gd name="connsiteX18" fmla="*/ 430228 w 3715411"/>
                <a:gd name="connsiteY18" fmla="*/ 3318307 h 4054379"/>
                <a:gd name="connsiteX19" fmla="*/ 151554 w 3715411"/>
                <a:gd name="connsiteY19" fmla="*/ 3466352 h 4054379"/>
                <a:gd name="connsiteX20" fmla="*/ 64468 w 3715411"/>
                <a:gd name="connsiteY20" fmla="*/ 3596981 h 4054379"/>
                <a:gd name="connsiteX21" fmla="*/ 12217 w 3715411"/>
                <a:gd name="connsiteY21" fmla="*/ 3823404 h 4054379"/>
                <a:gd name="connsiteX22" fmla="*/ 114751 w 3715411"/>
                <a:gd name="connsiteY22" fmla="*/ 4039081 h 4054379"/>
                <a:gd name="connsiteX23" fmla="*/ 1074663 w 3715411"/>
                <a:gd name="connsiteY23" fmla="*/ 4032410 h 4054379"/>
                <a:gd name="connsiteX24" fmla="*/ 1623303 w 3715411"/>
                <a:gd name="connsiteY24" fmla="*/ 3997575 h 4054379"/>
                <a:gd name="connsiteX25" fmla="*/ 2224194 w 3715411"/>
                <a:gd name="connsiteY25" fmla="*/ 3875655 h 4054379"/>
                <a:gd name="connsiteX26" fmla="*/ 2537703 w 3715411"/>
                <a:gd name="connsiteY26" fmla="*/ 3605690 h 4054379"/>
                <a:gd name="connsiteX27" fmla="*/ 3112468 w 3715411"/>
                <a:gd name="connsiteY27" fmla="*/ 3248638 h 4054379"/>
                <a:gd name="connsiteX28" fmla="*/ 3382434 w 3715411"/>
                <a:gd name="connsiteY28" fmla="*/ 2734832 h 4054379"/>
                <a:gd name="connsiteX29" fmla="*/ 3617566 w 3715411"/>
                <a:gd name="connsiteY29" fmla="*/ 2116524 h 4054379"/>
                <a:gd name="connsiteX30" fmla="*/ 3478228 w 3715411"/>
                <a:gd name="connsiteY30" fmla="*/ 1637552 h 4054379"/>
                <a:gd name="connsiteX31" fmla="*/ 3512323 w 3715411"/>
                <a:gd name="connsiteY31" fmla="*/ 1219287 h 4054379"/>
                <a:gd name="connsiteX32" fmla="*/ 3715377 w 3715411"/>
                <a:gd name="connsiteY32" fmla="*/ 785386 h 4054379"/>
                <a:gd name="connsiteX33" fmla="*/ 3495646 w 3715411"/>
                <a:gd name="connsiteY33" fmla="*/ 322558 h 4054379"/>
                <a:gd name="connsiteX34" fmla="*/ 3147303 w 3715411"/>
                <a:gd name="connsiteY34" fmla="*/ 87427 h 4054379"/>
                <a:gd name="connsiteX35" fmla="*/ 2398366 w 3715411"/>
                <a:gd name="connsiteY35" fmla="*/ 341 h 4054379"/>
                <a:gd name="connsiteX36" fmla="*/ 2093566 w 3715411"/>
                <a:gd name="connsiteY36" fmla="*/ 87427 h 4054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3715411" h="4054379">
                  <a:moveTo>
                    <a:pt x="2093566" y="87427"/>
                  </a:moveTo>
                  <a:cubicBezTo>
                    <a:pt x="1971646" y="107747"/>
                    <a:pt x="1778606" y="103393"/>
                    <a:pt x="1666846" y="122261"/>
                  </a:cubicBezTo>
                  <a:cubicBezTo>
                    <a:pt x="1555086" y="141129"/>
                    <a:pt x="1423006" y="200638"/>
                    <a:pt x="1423006" y="200638"/>
                  </a:cubicBezTo>
                  <a:cubicBezTo>
                    <a:pt x="1325760" y="231118"/>
                    <a:pt x="1170457" y="242729"/>
                    <a:pt x="1083371" y="305141"/>
                  </a:cubicBezTo>
                  <a:cubicBezTo>
                    <a:pt x="996285" y="367553"/>
                    <a:pt x="930971" y="479313"/>
                    <a:pt x="900491" y="575107"/>
                  </a:cubicBezTo>
                  <a:cubicBezTo>
                    <a:pt x="870011" y="670901"/>
                    <a:pt x="907748" y="765244"/>
                    <a:pt x="900491" y="879907"/>
                  </a:cubicBezTo>
                  <a:cubicBezTo>
                    <a:pt x="893234" y="994570"/>
                    <a:pt x="878719" y="1187610"/>
                    <a:pt x="856948" y="1263084"/>
                  </a:cubicBezTo>
                  <a:cubicBezTo>
                    <a:pt x="835177" y="1338558"/>
                    <a:pt x="819211" y="1310981"/>
                    <a:pt x="769863" y="1332752"/>
                  </a:cubicBezTo>
                  <a:cubicBezTo>
                    <a:pt x="720515" y="1354523"/>
                    <a:pt x="617463" y="1361781"/>
                    <a:pt x="560857" y="1393712"/>
                  </a:cubicBezTo>
                  <a:cubicBezTo>
                    <a:pt x="504251" y="1425643"/>
                    <a:pt x="463611" y="1470638"/>
                    <a:pt x="430228" y="1524341"/>
                  </a:cubicBezTo>
                  <a:cubicBezTo>
                    <a:pt x="396845" y="1578044"/>
                    <a:pt x="364914" y="1625942"/>
                    <a:pt x="360560" y="1715930"/>
                  </a:cubicBezTo>
                  <a:cubicBezTo>
                    <a:pt x="356206" y="1805919"/>
                    <a:pt x="382332" y="1982992"/>
                    <a:pt x="404103" y="2064272"/>
                  </a:cubicBezTo>
                  <a:cubicBezTo>
                    <a:pt x="425874" y="2145552"/>
                    <a:pt x="422971" y="2148456"/>
                    <a:pt x="491188" y="2203610"/>
                  </a:cubicBezTo>
                  <a:cubicBezTo>
                    <a:pt x="559405" y="2258764"/>
                    <a:pt x="729223" y="2335690"/>
                    <a:pt x="813406" y="2395198"/>
                  </a:cubicBezTo>
                  <a:cubicBezTo>
                    <a:pt x="897589" y="2454706"/>
                    <a:pt x="960000" y="2508410"/>
                    <a:pt x="996286" y="2560661"/>
                  </a:cubicBezTo>
                  <a:cubicBezTo>
                    <a:pt x="1032572" y="2612912"/>
                    <a:pt x="1028217" y="2657907"/>
                    <a:pt x="1031120" y="2708707"/>
                  </a:cubicBezTo>
                  <a:cubicBezTo>
                    <a:pt x="1034023" y="2759507"/>
                    <a:pt x="1064503" y="2797244"/>
                    <a:pt x="1013703" y="2865461"/>
                  </a:cubicBezTo>
                  <a:cubicBezTo>
                    <a:pt x="962903" y="2933678"/>
                    <a:pt x="823566" y="3042536"/>
                    <a:pt x="726320" y="3118010"/>
                  </a:cubicBezTo>
                  <a:cubicBezTo>
                    <a:pt x="629074" y="3193484"/>
                    <a:pt x="526022" y="3260250"/>
                    <a:pt x="430228" y="3318307"/>
                  </a:cubicBezTo>
                  <a:cubicBezTo>
                    <a:pt x="334434" y="3376364"/>
                    <a:pt x="212514" y="3419906"/>
                    <a:pt x="151554" y="3466352"/>
                  </a:cubicBezTo>
                  <a:cubicBezTo>
                    <a:pt x="90594" y="3512798"/>
                    <a:pt x="87691" y="3537472"/>
                    <a:pt x="64468" y="3596981"/>
                  </a:cubicBezTo>
                  <a:cubicBezTo>
                    <a:pt x="41245" y="3656490"/>
                    <a:pt x="3837" y="3749721"/>
                    <a:pt x="12217" y="3823404"/>
                  </a:cubicBezTo>
                  <a:cubicBezTo>
                    <a:pt x="20597" y="3897087"/>
                    <a:pt x="-62323" y="4004247"/>
                    <a:pt x="114751" y="4039081"/>
                  </a:cubicBezTo>
                  <a:cubicBezTo>
                    <a:pt x="291825" y="4073915"/>
                    <a:pt x="823238" y="4039328"/>
                    <a:pt x="1074663" y="4032410"/>
                  </a:cubicBezTo>
                  <a:cubicBezTo>
                    <a:pt x="1326088" y="4025492"/>
                    <a:pt x="1431715" y="4023701"/>
                    <a:pt x="1623303" y="3997575"/>
                  </a:cubicBezTo>
                  <a:cubicBezTo>
                    <a:pt x="1814891" y="3971449"/>
                    <a:pt x="2071794" y="3940969"/>
                    <a:pt x="2224194" y="3875655"/>
                  </a:cubicBezTo>
                  <a:cubicBezTo>
                    <a:pt x="2376594" y="3810341"/>
                    <a:pt x="2389657" y="3710193"/>
                    <a:pt x="2537703" y="3605690"/>
                  </a:cubicBezTo>
                  <a:cubicBezTo>
                    <a:pt x="2685749" y="3501187"/>
                    <a:pt x="2971679" y="3393781"/>
                    <a:pt x="3112468" y="3248638"/>
                  </a:cubicBezTo>
                  <a:cubicBezTo>
                    <a:pt x="3253257" y="3103495"/>
                    <a:pt x="3298251" y="2923518"/>
                    <a:pt x="3382434" y="2734832"/>
                  </a:cubicBezTo>
                  <a:cubicBezTo>
                    <a:pt x="3466617" y="2546146"/>
                    <a:pt x="3601600" y="2299404"/>
                    <a:pt x="3617566" y="2116524"/>
                  </a:cubicBezTo>
                  <a:cubicBezTo>
                    <a:pt x="3633532" y="1933644"/>
                    <a:pt x="3495769" y="1787092"/>
                    <a:pt x="3478228" y="1637552"/>
                  </a:cubicBezTo>
                  <a:cubicBezTo>
                    <a:pt x="3460688" y="1488013"/>
                    <a:pt x="3472798" y="1361315"/>
                    <a:pt x="3512323" y="1219287"/>
                  </a:cubicBezTo>
                  <a:cubicBezTo>
                    <a:pt x="3551848" y="1077259"/>
                    <a:pt x="3718156" y="934841"/>
                    <a:pt x="3715377" y="785386"/>
                  </a:cubicBezTo>
                  <a:cubicBezTo>
                    <a:pt x="3712598" y="635931"/>
                    <a:pt x="3590325" y="438885"/>
                    <a:pt x="3495646" y="322558"/>
                  </a:cubicBezTo>
                  <a:cubicBezTo>
                    <a:pt x="3400967" y="206231"/>
                    <a:pt x="3330183" y="141130"/>
                    <a:pt x="3147303" y="87427"/>
                  </a:cubicBezTo>
                  <a:cubicBezTo>
                    <a:pt x="2964423" y="33724"/>
                    <a:pt x="2571086" y="-4013"/>
                    <a:pt x="2398366" y="341"/>
                  </a:cubicBezTo>
                  <a:cubicBezTo>
                    <a:pt x="2225646" y="4695"/>
                    <a:pt x="2215486" y="67107"/>
                    <a:pt x="2093566" y="87427"/>
                  </a:cubicBezTo>
                  <a:close/>
                </a:path>
              </a:pathLst>
            </a:cu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84477B2A-5E3A-40A6-A779-785E16660F50}"/>
                </a:ext>
              </a:extLst>
            </p:cNvPr>
            <p:cNvSpPr/>
            <p:nvPr/>
          </p:nvSpPr>
          <p:spPr>
            <a:xfrm>
              <a:off x="3928279" y="1264432"/>
              <a:ext cx="2470662" cy="3062792"/>
            </a:xfrm>
            <a:custGeom>
              <a:avLst/>
              <a:gdLst>
                <a:gd name="connsiteX0" fmla="*/ 0 w 2796880"/>
                <a:gd name="connsiteY0" fmla="*/ 3666309 h 3666309"/>
                <a:gd name="connsiteX1" fmla="*/ 1018903 w 2796880"/>
                <a:gd name="connsiteY1" fmla="*/ 3483429 h 3666309"/>
                <a:gd name="connsiteX2" fmla="*/ 1820091 w 2796880"/>
                <a:gd name="connsiteY2" fmla="*/ 3204755 h 3666309"/>
                <a:gd name="connsiteX3" fmla="*/ 2386149 w 2796880"/>
                <a:gd name="connsiteY3" fmla="*/ 2647406 h 3666309"/>
                <a:gd name="connsiteX4" fmla="*/ 2717074 w 2796880"/>
                <a:gd name="connsiteY4" fmla="*/ 1933303 h 3666309"/>
                <a:gd name="connsiteX5" fmla="*/ 2786743 w 2796880"/>
                <a:gd name="connsiteY5" fmla="*/ 1314995 h 3666309"/>
                <a:gd name="connsiteX6" fmla="*/ 2551611 w 2796880"/>
                <a:gd name="connsiteY6" fmla="*/ 766355 h 3666309"/>
                <a:gd name="connsiteX7" fmla="*/ 1837509 w 2796880"/>
                <a:gd name="connsiteY7" fmla="*/ 365760 h 3666309"/>
                <a:gd name="connsiteX8" fmla="*/ 1419497 w 2796880"/>
                <a:gd name="connsiteY8" fmla="*/ 313509 h 3666309"/>
                <a:gd name="connsiteX9" fmla="*/ 1210491 w 2796880"/>
                <a:gd name="connsiteY9" fmla="*/ 156755 h 3666309"/>
                <a:gd name="connsiteX10" fmla="*/ 1140823 w 2796880"/>
                <a:gd name="connsiteY10" fmla="*/ 0 h 3666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96880" h="3666309">
                  <a:moveTo>
                    <a:pt x="0" y="3666309"/>
                  </a:moveTo>
                  <a:cubicBezTo>
                    <a:pt x="357777" y="3613332"/>
                    <a:pt x="715555" y="3560355"/>
                    <a:pt x="1018903" y="3483429"/>
                  </a:cubicBezTo>
                  <a:cubicBezTo>
                    <a:pt x="1322251" y="3406503"/>
                    <a:pt x="1592217" y="3344092"/>
                    <a:pt x="1820091" y="3204755"/>
                  </a:cubicBezTo>
                  <a:cubicBezTo>
                    <a:pt x="2047965" y="3065418"/>
                    <a:pt x="2236652" y="2859315"/>
                    <a:pt x="2386149" y="2647406"/>
                  </a:cubicBezTo>
                  <a:cubicBezTo>
                    <a:pt x="2535646" y="2435497"/>
                    <a:pt x="2650308" y="2155371"/>
                    <a:pt x="2717074" y="1933303"/>
                  </a:cubicBezTo>
                  <a:cubicBezTo>
                    <a:pt x="2783840" y="1711234"/>
                    <a:pt x="2814320" y="1509486"/>
                    <a:pt x="2786743" y="1314995"/>
                  </a:cubicBezTo>
                  <a:cubicBezTo>
                    <a:pt x="2759166" y="1120504"/>
                    <a:pt x="2709817" y="924561"/>
                    <a:pt x="2551611" y="766355"/>
                  </a:cubicBezTo>
                  <a:cubicBezTo>
                    <a:pt x="2393405" y="608149"/>
                    <a:pt x="2026195" y="441234"/>
                    <a:pt x="1837509" y="365760"/>
                  </a:cubicBezTo>
                  <a:cubicBezTo>
                    <a:pt x="1648823" y="290286"/>
                    <a:pt x="1524000" y="348343"/>
                    <a:pt x="1419497" y="313509"/>
                  </a:cubicBezTo>
                  <a:cubicBezTo>
                    <a:pt x="1314994" y="278675"/>
                    <a:pt x="1256937" y="209006"/>
                    <a:pt x="1210491" y="156755"/>
                  </a:cubicBezTo>
                  <a:cubicBezTo>
                    <a:pt x="1164045" y="104504"/>
                    <a:pt x="1152434" y="52252"/>
                    <a:pt x="1140823" y="0"/>
                  </a:cubicBezTo>
                </a:path>
              </a:pathLst>
            </a:custGeom>
            <a:ln>
              <a:solidFill>
                <a:schemeClr val="accent1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9E1891CD-4FC7-4DEE-B674-C7D7FC465A2E}"/>
                </a:ext>
              </a:extLst>
            </p:cNvPr>
            <p:cNvSpPr/>
            <p:nvPr/>
          </p:nvSpPr>
          <p:spPr>
            <a:xfrm>
              <a:off x="4428313" y="1373558"/>
              <a:ext cx="538498" cy="1498658"/>
            </a:xfrm>
            <a:custGeom>
              <a:avLst/>
              <a:gdLst>
                <a:gd name="connsiteX0" fmla="*/ 0 w 609600"/>
                <a:gd name="connsiteY0" fmla="*/ 1793966 h 1793966"/>
                <a:gd name="connsiteX1" fmla="*/ 435429 w 609600"/>
                <a:gd name="connsiteY1" fmla="*/ 1402080 h 1793966"/>
                <a:gd name="connsiteX2" fmla="*/ 531223 w 609600"/>
                <a:gd name="connsiteY2" fmla="*/ 940526 h 1793966"/>
                <a:gd name="connsiteX3" fmla="*/ 269966 w 609600"/>
                <a:gd name="connsiteY3" fmla="*/ 452846 h 1793966"/>
                <a:gd name="connsiteX4" fmla="*/ 261257 w 609600"/>
                <a:gd name="connsiteY4" fmla="*/ 174171 h 1793966"/>
                <a:gd name="connsiteX5" fmla="*/ 418012 w 609600"/>
                <a:gd name="connsiteY5" fmla="*/ 60960 h 1793966"/>
                <a:gd name="connsiteX6" fmla="*/ 609600 w 609600"/>
                <a:gd name="connsiteY6" fmla="*/ 0 h 1793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600" h="1793966">
                  <a:moveTo>
                    <a:pt x="0" y="1793966"/>
                  </a:moveTo>
                  <a:cubicBezTo>
                    <a:pt x="173446" y="1669143"/>
                    <a:pt x="346892" y="1544320"/>
                    <a:pt x="435429" y="1402080"/>
                  </a:cubicBezTo>
                  <a:cubicBezTo>
                    <a:pt x="523966" y="1259840"/>
                    <a:pt x="558800" y="1098732"/>
                    <a:pt x="531223" y="940526"/>
                  </a:cubicBezTo>
                  <a:cubicBezTo>
                    <a:pt x="503646" y="782320"/>
                    <a:pt x="314960" y="580572"/>
                    <a:pt x="269966" y="452846"/>
                  </a:cubicBezTo>
                  <a:cubicBezTo>
                    <a:pt x="224972" y="325120"/>
                    <a:pt x="236583" y="239485"/>
                    <a:pt x="261257" y="174171"/>
                  </a:cubicBezTo>
                  <a:cubicBezTo>
                    <a:pt x="285931" y="108857"/>
                    <a:pt x="359955" y="89988"/>
                    <a:pt x="418012" y="60960"/>
                  </a:cubicBezTo>
                  <a:cubicBezTo>
                    <a:pt x="476069" y="31931"/>
                    <a:pt x="542834" y="15965"/>
                    <a:pt x="609600" y="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098C7EB7-A5B3-45C6-8C60-202E9B7BD669}"/>
                </a:ext>
              </a:extLst>
            </p:cNvPr>
            <p:cNvSpPr/>
            <p:nvPr/>
          </p:nvSpPr>
          <p:spPr>
            <a:xfrm>
              <a:off x="5236061" y="1577259"/>
              <a:ext cx="338485" cy="1374982"/>
            </a:xfrm>
            <a:custGeom>
              <a:avLst/>
              <a:gdLst>
                <a:gd name="connsiteX0" fmla="*/ 383177 w 383177"/>
                <a:gd name="connsiteY0" fmla="*/ 0 h 1645920"/>
                <a:gd name="connsiteX1" fmla="*/ 130629 w 383177"/>
                <a:gd name="connsiteY1" fmla="*/ 461555 h 1645920"/>
                <a:gd name="connsiteX2" fmla="*/ 60960 w 383177"/>
                <a:gd name="connsiteY2" fmla="*/ 896983 h 1645920"/>
                <a:gd name="connsiteX3" fmla="*/ 182880 w 383177"/>
                <a:gd name="connsiteY3" fmla="*/ 1245326 h 1645920"/>
                <a:gd name="connsiteX4" fmla="*/ 0 w 383177"/>
                <a:gd name="connsiteY4" fmla="*/ 1645920 h 1645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177" h="1645920">
                  <a:moveTo>
                    <a:pt x="383177" y="0"/>
                  </a:moveTo>
                  <a:cubicBezTo>
                    <a:pt x="283754" y="156029"/>
                    <a:pt x="184332" y="312058"/>
                    <a:pt x="130629" y="461555"/>
                  </a:cubicBezTo>
                  <a:cubicBezTo>
                    <a:pt x="76926" y="611052"/>
                    <a:pt x="52251" y="766355"/>
                    <a:pt x="60960" y="896983"/>
                  </a:cubicBezTo>
                  <a:cubicBezTo>
                    <a:pt x="69668" y="1027612"/>
                    <a:pt x="193040" y="1120503"/>
                    <a:pt x="182880" y="1245326"/>
                  </a:cubicBezTo>
                  <a:cubicBezTo>
                    <a:pt x="172720" y="1370149"/>
                    <a:pt x="86360" y="1508034"/>
                    <a:pt x="0" y="164592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4043FE22-F103-402E-997F-46D3E908BBC4}"/>
                </a:ext>
              </a:extLst>
            </p:cNvPr>
            <p:cNvSpPr/>
            <p:nvPr/>
          </p:nvSpPr>
          <p:spPr>
            <a:xfrm>
              <a:off x="6089964" y="1788235"/>
              <a:ext cx="753898" cy="110398"/>
            </a:xfrm>
            <a:custGeom>
              <a:avLst/>
              <a:gdLst>
                <a:gd name="connsiteX0" fmla="*/ 0 w 853440"/>
                <a:gd name="connsiteY0" fmla="*/ 43542 h 132152"/>
                <a:gd name="connsiteX1" fmla="*/ 400595 w 853440"/>
                <a:gd name="connsiteY1" fmla="*/ 69668 h 132152"/>
                <a:gd name="connsiteX2" fmla="*/ 670560 w 853440"/>
                <a:gd name="connsiteY2" fmla="*/ 130628 h 132152"/>
                <a:gd name="connsiteX3" fmla="*/ 853440 w 853440"/>
                <a:gd name="connsiteY3" fmla="*/ 0 h 132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3440" h="132152">
                  <a:moveTo>
                    <a:pt x="0" y="43542"/>
                  </a:moveTo>
                  <a:cubicBezTo>
                    <a:pt x="144417" y="49348"/>
                    <a:pt x="288835" y="55154"/>
                    <a:pt x="400595" y="69668"/>
                  </a:cubicBezTo>
                  <a:cubicBezTo>
                    <a:pt x="512355" y="84182"/>
                    <a:pt x="595086" y="142239"/>
                    <a:pt x="670560" y="130628"/>
                  </a:cubicBezTo>
                  <a:cubicBezTo>
                    <a:pt x="746034" y="119017"/>
                    <a:pt x="799737" y="59508"/>
                    <a:pt x="853440" y="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D4050E8A-9D86-4DED-8DA6-F11D1E5436E7}"/>
                </a:ext>
              </a:extLst>
            </p:cNvPr>
            <p:cNvSpPr/>
            <p:nvPr/>
          </p:nvSpPr>
          <p:spPr>
            <a:xfrm>
              <a:off x="4689870" y="3345094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74A88393-E784-4921-86AF-E20733C1B70D}"/>
                </a:ext>
              </a:extLst>
            </p:cNvPr>
            <p:cNvSpPr/>
            <p:nvPr/>
          </p:nvSpPr>
          <p:spPr>
            <a:xfrm>
              <a:off x="5291071" y="3345094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C904E851-617D-4FB7-88E9-A74796333ABD}"/>
                </a:ext>
              </a:extLst>
            </p:cNvPr>
            <p:cNvSpPr/>
            <p:nvPr/>
          </p:nvSpPr>
          <p:spPr>
            <a:xfrm>
              <a:off x="5893849" y="3345094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58458090-7D3C-4846-9D31-292B59971E4B}"/>
                </a:ext>
              </a:extLst>
            </p:cNvPr>
            <p:cNvSpPr/>
            <p:nvPr/>
          </p:nvSpPr>
          <p:spPr>
            <a:xfrm>
              <a:off x="4689870" y="2991462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CEA0FA8C-0AEC-4386-967D-7EA7C59F4249}"/>
                </a:ext>
              </a:extLst>
            </p:cNvPr>
            <p:cNvSpPr/>
            <p:nvPr/>
          </p:nvSpPr>
          <p:spPr>
            <a:xfrm>
              <a:off x="5291071" y="2991462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AD58F994-16FE-4104-94D2-C691B97652DC}"/>
                </a:ext>
              </a:extLst>
            </p:cNvPr>
            <p:cNvSpPr/>
            <p:nvPr/>
          </p:nvSpPr>
          <p:spPr>
            <a:xfrm>
              <a:off x="5893849" y="2991462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ECB9C2D4-6184-43B4-AE8C-D7BE4E754AEE}"/>
                </a:ext>
              </a:extLst>
            </p:cNvPr>
            <p:cNvSpPr/>
            <p:nvPr/>
          </p:nvSpPr>
          <p:spPr>
            <a:xfrm>
              <a:off x="5291071" y="2613051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55FB8F81-E2EA-4DEC-8A82-82BE2E579D3F}"/>
                </a:ext>
              </a:extLst>
            </p:cNvPr>
            <p:cNvSpPr/>
            <p:nvPr/>
          </p:nvSpPr>
          <p:spPr>
            <a:xfrm>
              <a:off x="5893849" y="2613051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C0940CED-931B-4BBE-8809-85165494C0F2}"/>
              </a:ext>
            </a:extLst>
          </p:cNvPr>
          <p:cNvSpPr txBox="1"/>
          <p:nvPr/>
        </p:nvSpPr>
        <p:spPr>
          <a:xfrm>
            <a:off x="3562350" y="190500"/>
            <a:ext cx="1781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Base map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EF16332C-8FDE-4832-BCA6-FBBC795414B6}"/>
              </a:ext>
            </a:extLst>
          </p:cNvPr>
          <p:cNvSpPr txBox="1"/>
          <p:nvPr/>
        </p:nvSpPr>
        <p:spPr>
          <a:xfrm>
            <a:off x="209518" y="1900201"/>
            <a:ext cx="2713929" cy="2462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CA" sz="1000" dirty="0"/>
              <a:t>Municipality</a:t>
            </a:r>
          </a:p>
        </p:txBody>
      </p:sp>
      <p:sp>
        <p:nvSpPr>
          <p:cNvPr id="86" name="Arrow: Chevron 85">
            <a:extLst>
              <a:ext uri="{FF2B5EF4-FFF2-40B4-BE49-F238E27FC236}">
                <a16:creationId xmlns:a16="http://schemas.microsoft.com/office/drawing/2014/main" id="{9F85765E-1ED7-4094-8C2E-7FD3CD11E667}"/>
              </a:ext>
            </a:extLst>
          </p:cNvPr>
          <p:cNvSpPr/>
          <p:nvPr/>
        </p:nvSpPr>
        <p:spPr>
          <a:xfrm rot="5400000">
            <a:off x="2679825" y="1951009"/>
            <a:ext cx="80962" cy="116681"/>
          </a:xfrm>
          <a:prstGeom prst="chevron">
            <a:avLst>
              <a:gd name="adj" fmla="val 5588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7BBEE863-06EF-402F-9EC0-F0E3C5C28BF6}"/>
              </a:ext>
            </a:extLst>
          </p:cNvPr>
          <p:cNvSpPr/>
          <p:nvPr/>
        </p:nvSpPr>
        <p:spPr>
          <a:xfrm>
            <a:off x="852488" y="6009353"/>
            <a:ext cx="1581150" cy="2462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dirty="0"/>
              <a:t>&lt;&lt; Back to profile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EDBD50C3-C2E5-4105-81B8-8BE733E6DB4C}"/>
              </a:ext>
            </a:extLst>
          </p:cNvPr>
          <p:cNvSpPr txBox="1"/>
          <p:nvPr/>
        </p:nvSpPr>
        <p:spPr>
          <a:xfrm>
            <a:off x="119166" y="2354509"/>
            <a:ext cx="24765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rgbClr val="FF0000"/>
                </a:solidFill>
              </a:rPr>
              <a:t>Three (3) parcel(s) selected</a:t>
            </a:r>
            <a:endParaRPr lang="en-CA" sz="1100" b="1" baseline="30000" dirty="0">
              <a:solidFill>
                <a:srgbClr val="FF0000"/>
              </a:solidFill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98C0AD06-F839-4B55-B1B4-45E6FCC093F3}"/>
              </a:ext>
            </a:extLst>
          </p:cNvPr>
          <p:cNvGrpSpPr/>
          <p:nvPr/>
        </p:nvGrpSpPr>
        <p:grpSpPr>
          <a:xfrm>
            <a:off x="8972697" y="283862"/>
            <a:ext cx="1218677" cy="205437"/>
            <a:chOff x="6528872" y="1807230"/>
            <a:chExt cx="1795701" cy="449218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4E5BEBA6-FF20-4416-B7F4-4338F9520DC2}"/>
                </a:ext>
              </a:extLst>
            </p:cNvPr>
            <p:cNvSpPr/>
            <p:nvPr/>
          </p:nvSpPr>
          <p:spPr>
            <a:xfrm>
              <a:off x="6528872" y="1807230"/>
              <a:ext cx="1795701" cy="44921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900" dirty="0"/>
                <a:t>Legend</a:t>
              </a:r>
            </a:p>
          </p:txBody>
        </p:sp>
        <p:sp>
          <p:nvSpPr>
            <p:cNvPr id="36" name="Isosceles Triangle 35">
              <a:extLst>
                <a:ext uri="{FF2B5EF4-FFF2-40B4-BE49-F238E27FC236}">
                  <a16:creationId xmlns:a16="http://schemas.microsoft.com/office/drawing/2014/main" id="{717FEDE0-CC49-4410-B965-AF0CD16ED450}"/>
                </a:ext>
              </a:extLst>
            </p:cNvPr>
            <p:cNvSpPr/>
            <p:nvPr/>
          </p:nvSpPr>
          <p:spPr>
            <a:xfrm rot="10800000">
              <a:off x="7958571" y="1950338"/>
              <a:ext cx="144000" cy="143999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400"/>
            </a:p>
          </p:txBody>
        </p:sp>
      </p:grpSp>
      <p:graphicFrame>
        <p:nvGraphicFramePr>
          <p:cNvPr id="37" name="Table 36">
            <a:extLst>
              <a:ext uri="{FF2B5EF4-FFF2-40B4-BE49-F238E27FC236}">
                <a16:creationId xmlns:a16="http://schemas.microsoft.com/office/drawing/2014/main" id="{E13CC198-5565-41EE-9AFC-D17C225522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1884187"/>
              </p:ext>
            </p:extLst>
          </p:nvPr>
        </p:nvGraphicFramePr>
        <p:xfrm>
          <a:off x="8975674" y="489300"/>
          <a:ext cx="1218677" cy="897306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241899">
                  <a:extLst>
                    <a:ext uri="{9D8B030D-6E8A-4147-A177-3AD203B41FA5}">
                      <a16:colId xmlns:a16="http://schemas.microsoft.com/office/drawing/2014/main" val="2586563298"/>
                    </a:ext>
                  </a:extLst>
                </a:gridCol>
                <a:gridCol w="976778">
                  <a:extLst>
                    <a:ext uri="{9D8B030D-6E8A-4147-A177-3AD203B41FA5}">
                      <a16:colId xmlns:a16="http://schemas.microsoft.com/office/drawing/2014/main" val="1007114525"/>
                    </a:ext>
                  </a:extLst>
                </a:gridCol>
              </a:tblGrid>
              <a:tr h="299102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900" dirty="0">
                          <a:sym typeface="Wingdings 2" panose="05020102010507070707" pitchFamily="18" charset="2"/>
                        </a:rPr>
                        <a:t></a:t>
                      </a:r>
                      <a:endParaRPr lang="en-CA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900" dirty="0"/>
                        <a:t>         Boundary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09325452"/>
                  </a:ext>
                </a:extLst>
              </a:tr>
              <a:tr h="299102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900" dirty="0">
                          <a:sym typeface="Wingdings 2" panose="05020102010507070707" pitchFamily="18" charset="2"/>
                        </a:rPr>
                        <a:t></a:t>
                      </a:r>
                      <a:endParaRPr lang="en-CA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900" dirty="0"/>
                        <a:t>         Stream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98218344"/>
                  </a:ext>
                </a:extLst>
              </a:tr>
              <a:tr h="299102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900" dirty="0">
                          <a:sym typeface="Wingdings 2" panose="05020102010507070707" pitchFamily="18" charset="2"/>
                        </a:rPr>
                        <a:t></a:t>
                      </a:r>
                      <a:endParaRPr lang="en-CA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900" dirty="0"/>
                        <a:t>         </a:t>
                      </a:r>
                      <a:r>
                        <a:rPr lang="en-CA" sz="800" dirty="0"/>
                        <a:t>Parcel</a:t>
                      </a:r>
                      <a:endParaRPr lang="en-CA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7544534"/>
                  </a:ext>
                </a:extLst>
              </a:tr>
            </a:tbl>
          </a:graphicData>
        </a:graphic>
      </p:graphicFrame>
      <p:sp>
        <p:nvSpPr>
          <p:cNvPr id="38" name="Rectangle 37">
            <a:extLst>
              <a:ext uri="{FF2B5EF4-FFF2-40B4-BE49-F238E27FC236}">
                <a16:creationId xmlns:a16="http://schemas.microsoft.com/office/drawing/2014/main" id="{070F4C87-4C00-4E57-B9FD-F15979AB20B1}"/>
              </a:ext>
            </a:extLst>
          </p:cNvPr>
          <p:cNvSpPr/>
          <p:nvPr/>
        </p:nvSpPr>
        <p:spPr>
          <a:xfrm>
            <a:off x="9276661" y="1184686"/>
            <a:ext cx="216000" cy="141828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dk1"/>
              </a:solidFill>
            </a:endParaRPr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EB3238FB-2847-4C66-A143-0AED275B4027}"/>
              </a:ext>
            </a:extLst>
          </p:cNvPr>
          <p:cNvSpPr/>
          <p:nvPr/>
        </p:nvSpPr>
        <p:spPr>
          <a:xfrm>
            <a:off x="9303390" y="875152"/>
            <a:ext cx="192882" cy="85725"/>
          </a:xfrm>
          <a:custGeom>
            <a:avLst/>
            <a:gdLst>
              <a:gd name="connsiteX0" fmla="*/ 0 w 192882"/>
              <a:gd name="connsiteY0" fmla="*/ 83344 h 85725"/>
              <a:gd name="connsiteX1" fmla="*/ 76200 w 192882"/>
              <a:gd name="connsiteY1" fmla="*/ 0 h 85725"/>
              <a:gd name="connsiteX2" fmla="*/ 123825 w 192882"/>
              <a:gd name="connsiteY2" fmla="*/ 85725 h 85725"/>
              <a:gd name="connsiteX3" fmla="*/ 192882 w 192882"/>
              <a:gd name="connsiteY3" fmla="*/ 9525 h 85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2882" h="85725">
                <a:moveTo>
                  <a:pt x="0" y="83344"/>
                </a:moveTo>
                <a:lnTo>
                  <a:pt x="76200" y="0"/>
                </a:lnTo>
                <a:lnTo>
                  <a:pt x="123825" y="85725"/>
                </a:lnTo>
                <a:lnTo>
                  <a:pt x="192882" y="9525"/>
                </a:lnTo>
              </a:path>
            </a:pathLst>
          </a:cu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63494071-1FB8-4A2D-A398-C5239F4B55F9}"/>
              </a:ext>
            </a:extLst>
          </p:cNvPr>
          <p:cNvSpPr/>
          <p:nvPr/>
        </p:nvSpPr>
        <p:spPr>
          <a:xfrm>
            <a:off x="9308947" y="552893"/>
            <a:ext cx="187325" cy="196850"/>
          </a:xfrm>
          <a:custGeom>
            <a:avLst/>
            <a:gdLst>
              <a:gd name="connsiteX0" fmla="*/ 9525 w 187325"/>
              <a:gd name="connsiteY0" fmla="*/ 149225 h 196850"/>
              <a:gd name="connsiteX1" fmla="*/ 0 w 187325"/>
              <a:gd name="connsiteY1" fmla="*/ 53975 h 196850"/>
              <a:gd name="connsiteX2" fmla="*/ 31750 w 187325"/>
              <a:gd name="connsiteY2" fmla="*/ 15875 h 196850"/>
              <a:gd name="connsiteX3" fmla="*/ 101600 w 187325"/>
              <a:gd name="connsiteY3" fmla="*/ 0 h 196850"/>
              <a:gd name="connsiteX4" fmla="*/ 155575 w 187325"/>
              <a:gd name="connsiteY4" fmla="*/ 57150 h 196850"/>
              <a:gd name="connsiteX5" fmla="*/ 187325 w 187325"/>
              <a:gd name="connsiteY5" fmla="*/ 123825 h 196850"/>
              <a:gd name="connsiteX6" fmla="*/ 114300 w 187325"/>
              <a:gd name="connsiteY6" fmla="*/ 168275 h 196850"/>
              <a:gd name="connsiteX7" fmla="*/ 53975 w 187325"/>
              <a:gd name="connsiteY7" fmla="*/ 196850 h 196850"/>
              <a:gd name="connsiteX8" fmla="*/ 9525 w 187325"/>
              <a:gd name="connsiteY8" fmla="*/ 149225 h 196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325" h="196850">
                <a:moveTo>
                  <a:pt x="9525" y="149225"/>
                </a:moveTo>
                <a:lnTo>
                  <a:pt x="0" y="53975"/>
                </a:lnTo>
                <a:lnTo>
                  <a:pt x="31750" y="15875"/>
                </a:lnTo>
                <a:lnTo>
                  <a:pt x="101600" y="0"/>
                </a:lnTo>
                <a:lnTo>
                  <a:pt x="155575" y="57150"/>
                </a:lnTo>
                <a:lnTo>
                  <a:pt x="187325" y="123825"/>
                </a:lnTo>
                <a:lnTo>
                  <a:pt x="114300" y="168275"/>
                </a:lnTo>
                <a:lnTo>
                  <a:pt x="53975" y="196850"/>
                </a:lnTo>
                <a:lnTo>
                  <a:pt x="9525" y="149225"/>
                </a:lnTo>
                <a:close/>
              </a:path>
            </a:pathLst>
          </a:cu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0209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165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background">
            <a:hlinkClick r:id="" action="ppaction://media"/>
            <a:extLst>
              <a:ext uri="{FF2B5EF4-FFF2-40B4-BE49-F238E27FC236}">
                <a16:creationId xmlns:a16="http://schemas.microsoft.com/office/drawing/2014/main" id="{F5288039-E01C-4227-B30B-9521AB84C6D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>
            <a:lum bright="40000" contrast="-40000"/>
          </a:blip>
          <a:srcRect r="73047"/>
          <a:stretch/>
        </p:blipFill>
        <p:spPr>
          <a:xfrm>
            <a:off x="0" y="0"/>
            <a:ext cx="3286126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C6E571C-EEE0-4D69-B06B-951DD15A33B0}"/>
              </a:ext>
            </a:extLst>
          </p:cNvPr>
          <p:cNvSpPr/>
          <p:nvPr/>
        </p:nvSpPr>
        <p:spPr>
          <a:xfrm>
            <a:off x="0" y="635"/>
            <a:ext cx="3286126" cy="6858000"/>
          </a:xfrm>
          <a:prstGeom prst="rect">
            <a:avLst/>
          </a:prstGeom>
          <a:solidFill>
            <a:schemeClr val="lt1">
              <a:alpha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9788AD7F-8E05-41BF-993D-36779D3C6F1E}"/>
              </a:ext>
            </a:extLst>
          </p:cNvPr>
          <p:cNvSpPr/>
          <p:nvPr/>
        </p:nvSpPr>
        <p:spPr>
          <a:xfrm>
            <a:off x="1288228" y="118835"/>
            <a:ext cx="720000" cy="72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ESAT logo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D77ABD3-8466-4513-8045-472A1ADE7D8B}"/>
              </a:ext>
            </a:extLst>
          </p:cNvPr>
          <p:cNvSpPr txBox="1"/>
          <p:nvPr/>
        </p:nvSpPr>
        <p:spPr>
          <a:xfrm>
            <a:off x="429630" y="1043865"/>
            <a:ext cx="24938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400" b="1" dirty="0"/>
              <a:t>Together we save our planet</a:t>
            </a:r>
            <a:endParaRPr lang="en-CA" sz="1400" b="1" baseline="300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224F825-C681-4064-8B74-92256A330CC6}"/>
              </a:ext>
            </a:extLst>
          </p:cNvPr>
          <p:cNvSpPr/>
          <p:nvPr/>
        </p:nvSpPr>
        <p:spPr>
          <a:xfrm>
            <a:off x="852488" y="6416844"/>
            <a:ext cx="1581150" cy="2462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dirty="0"/>
              <a:t>Submit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03222D6-BFB8-46E0-96D5-40A0AAE428A5}"/>
              </a:ext>
            </a:extLst>
          </p:cNvPr>
          <p:cNvSpPr/>
          <p:nvPr/>
        </p:nvSpPr>
        <p:spPr>
          <a:xfrm>
            <a:off x="11657067" y="5873002"/>
            <a:ext cx="238478" cy="6984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+</a:t>
            </a:r>
          </a:p>
          <a:p>
            <a:pPr algn="ctr"/>
            <a:endParaRPr lang="en-CA" dirty="0"/>
          </a:p>
          <a:p>
            <a:pPr algn="ctr"/>
            <a:r>
              <a:rPr lang="en-CA" dirty="0">
                <a:sym typeface="Symbol" panose="05050102010706020507" pitchFamily="18" charset="2"/>
              </a:rPr>
              <a:t></a:t>
            </a:r>
            <a:endParaRPr lang="en-CA" dirty="0"/>
          </a:p>
        </p:txBody>
      </p:sp>
      <p:pic>
        <p:nvPicPr>
          <p:cNvPr id="42" name="Graphic 41" descr="Map compass">
            <a:extLst>
              <a:ext uri="{FF2B5EF4-FFF2-40B4-BE49-F238E27FC236}">
                <a16:creationId xmlns:a16="http://schemas.microsoft.com/office/drawing/2014/main" id="{418E152C-1135-45BB-ABAA-C297066EEAB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614088" y="5519371"/>
            <a:ext cx="318011" cy="300740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648151B2-240F-492E-8E7C-7D394BBA1B8E}"/>
              </a:ext>
            </a:extLst>
          </p:cNvPr>
          <p:cNvSpPr txBox="1"/>
          <p:nvPr/>
        </p:nvSpPr>
        <p:spPr>
          <a:xfrm>
            <a:off x="11595168" y="5149403"/>
            <a:ext cx="294819" cy="3085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chemeClr val="accent1"/>
                </a:solidFill>
              </a:rPr>
              <a:t>N</a:t>
            </a:r>
          </a:p>
        </p:txBody>
      </p:sp>
      <p:graphicFrame>
        <p:nvGraphicFramePr>
          <p:cNvPr id="45" name="Table 44">
            <a:extLst>
              <a:ext uri="{FF2B5EF4-FFF2-40B4-BE49-F238E27FC236}">
                <a16:creationId xmlns:a16="http://schemas.microsoft.com/office/drawing/2014/main" id="{267F9D37-0721-4E31-9C67-89224A5BDFB8}"/>
              </a:ext>
            </a:extLst>
          </p:cNvPr>
          <p:cNvGraphicFramePr>
            <a:graphicFrameLocks noGrp="1"/>
          </p:cNvGraphicFramePr>
          <p:nvPr/>
        </p:nvGraphicFramePr>
        <p:xfrm>
          <a:off x="10309463" y="286594"/>
          <a:ext cx="1622636" cy="228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1318">
                  <a:extLst>
                    <a:ext uri="{9D8B030D-6E8A-4147-A177-3AD203B41FA5}">
                      <a16:colId xmlns:a16="http://schemas.microsoft.com/office/drawing/2014/main" val="1294337786"/>
                    </a:ext>
                  </a:extLst>
                </a:gridCol>
                <a:gridCol w="811318">
                  <a:extLst>
                    <a:ext uri="{9D8B030D-6E8A-4147-A177-3AD203B41FA5}">
                      <a16:colId xmlns:a16="http://schemas.microsoft.com/office/drawing/2014/main" val="2005279972"/>
                    </a:ext>
                  </a:extLst>
                </a:gridCol>
              </a:tblGrid>
              <a:tr h="186890"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Map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Satellite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041495"/>
                  </a:ext>
                </a:extLst>
              </a:tr>
            </a:tbl>
          </a:graphicData>
        </a:graphic>
      </p:graphicFrame>
      <p:grpSp>
        <p:nvGrpSpPr>
          <p:cNvPr id="50" name="Group 49">
            <a:extLst>
              <a:ext uri="{FF2B5EF4-FFF2-40B4-BE49-F238E27FC236}">
                <a16:creationId xmlns:a16="http://schemas.microsoft.com/office/drawing/2014/main" id="{02F77999-6632-4031-943A-01DB05F4B710}"/>
              </a:ext>
            </a:extLst>
          </p:cNvPr>
          <p:cNvGrpSpPr/>
          <p:nvPr/>
        </p:nvGrpSpPr>
        <p:grpSpPr>
          <a:xfrm>
            <a:off x="5048250" y="1351642"/>
            <a:ext cx="4218974" cy="4468469"/>
            <a:chOff x="3572343" y="1095315"/>
            <a:chExt cx="3437456" cy="3489079"/>
          </a:xfrm>
        </p:grpSpPr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7C73C414-5FC4-42F6-BDD4-3EAF147CA480}"/>
                </a:ext>
              </a:extLst>
            </p:cNvPr>
            <p:cNvSpPr/>
            <p:nvPr/>
          </p:nvSpPr>
          <p:spPr>
            <a:xfrm>
              <a:off x="3572343" y="1095315"/>
              <a:ext cx="3437456" cy="3489079"/>
            </a:xfrm>
            <a:custGeom>
              <a:avLst/>
              <a:gdLst>
                <a:gd name="connsiteX0" fmla="*/ 2118266 w 3643907"/>
                <a:gd name="connsiteY0" fmla="*/ 87427 h 4033235"/>
                <a:gd name="connsiteX1" fmla="*/ 1691546 w 3643907"/>
                <a:gd name="connsiteY1" fmla="*/ 122261 h 4033235"/>
                <a:gd name="connsiteX2" fmla="*/ 1447706 w 3643907"/>
                <a:gd name="connsiteY2" fmla="*/ 200638 h 4033235"/>
                <a:gd name="connsiteX3" fmla="*/ 1108071 w 3643907"/>
                <a:gd name="connsiteY3" fmla="*/ 305141 h 4033235"/>
                <a:gd name="connsiteX4" fmla="*/ 925191 w 3643907"/>
                <a:gd name="connsiteY4" fmla="*/ 575107 h 4033235"/>
                <a:gd name="connsiteX5" fmla="*/ 925191 w 3643907"/>
                <a:gd name="connsiteY5" fmla="*/ 879907 h 4033235"/>
                <a:gd name="connsiteX6" fmla="*/ 881648 w 3643907"/>
                <a:gd name="connsiteY6" fmla="*/ 1263084 h 4033235"/>
                <a:gd name="connsiteX7" fmla="*/ 794563 w 3643907"/>
                <a:gd name="connsiteY7" fmla="*/ 1332752 h 4033235"/>
                <a:gd name="connsiteX8" fmla="*/ 585557 w 3643907"/>
                <a:gd name="connsiteY8" fmla="*/ 1393712 h 4033235"/>
                <a:gd name="connsiteX9" fmla="*/ 454928 w 3643907"/>
                <a:gd name="connsiteY9" fmla="*/ 1524341 h 4033235"/>
                <a:gd name="connsiteX10" fmla="*/ 385260 w 3643907"/>
                <a:gd name="connsiteY10" fmla="*/ 1715930 h 4033235"/>
                <a:gd name="connsiteX11" fmla="*/ 428803 w 3643907"/>
                <a:gd name="connsiteY11" fmla="*/ 2064272 h 4033235"/>
                <a:gd name="connsiteX12" fmla="*/ 515888 w 3643907"/>
                <a:gd name="connsiteY12" fmla="*/ 2203610 h 4033235"/>
                <a:gd name="connsiteX13" fmla="*/ 838106 w 3643907"/>
                <a:gd name="connsiteY13" fmla="*/ 2395198 h 4033235"/>
                <a:gd name="connsiteX14" fmla="*/ 1020986 w 3643907"/>
                <a:gd name="connsiteY14" fmla="*/ 2560661 h 4033235"/>
                <a:gd name="connsiteX15" fmla="*/ 1055820 w 3643907"/>
                <a:gd name="connsiteY15" fmla="*/ 2708707 h 4033235"/>
                <a:gd name="connsiteX16" fmla="*/ 1038403 w 3643907"/>
                <a:gd name="connsiteY16" fmla="*/ 2865461 h 4033235"/>
                <a:gd name="connsiteX17" fmla="*/ 751020 w 3643907"/>
                <a:gd name="connsiteY17" fmla="*/ 3118010 h 4033235"/>
                <a:gd name="connsiteX18" fmla="*/ 454928 w 3643907"/>
                <a:gd name="connsiteY18" fmla="*/ 3318307 h 4033235"/>
                <a:gd name="connsiteX19" fmla="*/ 176254 w 3643907"/>
                <a:gd name="connsiteY19" fmla="*/ 3466352 h 4033235"/>
                <a:gd name="connsiteX20" fmla="*/ 89168 w 3643907"/>
                <a:gd name="connsiteY20" fmla="*/ 3596981 h 4033235"/>
                <a:gd name="connsiteX21" fmla="*/ 36917 w 3643907"/>
                <a:gd name="connsiteY21" fmla="*/ 3823404 h 4033235"/>
                <a:gd name="connsiteX22" fmla="*/ 97877 w 3643907"/>
                <a:gd name="connsiteY22" fmla="*/ 3971450 h 4033235"/>
                <a:gd name="connsiteX23" fmla="*/ 1099363 w 3643907"/>
                <a:gd name="connsiteY23" fmla="*/ 4032410 h 4033235"/>
                <a:gd name="connsiteX24" fmla="*/ 1648003 w 3643907"/>
                <a:gd name="connsiteY24" fmla="*/ 3997575 h 4033235"/>
                <a:gd name="connsiteX25" fmla="*/ 2248894 w 3643907"/>
                <a:gd name="connsiteY25" fmla="*/ 3875655 h 4033235"/>
                <a:gd name="connsiteX26" fmla="*/ 2562403 w 3643907"/>
                <a:gd name="connsiteY26" fmla="*/ 3605690 h 4033235"/>
                <a:gd name="connsiteX27" fmla="*/ 3137168 w 3643907"/>
                <a:gd name="connsiteY27" fmla="*/ 3248638 h 4033235"/>
                <a:gd name="connsiteX28" fmla="*/ 3407134 w 3643907"/>
                <a:gd name="connsiteY28" fmla="*/ 2734832 h 4033235"/>
                <a:gd name="connsiteX29" fmla="*/ 3642266 w 3643907"/>
                <a:gd name="connsiteY29" fmla="*/ 2116524 h 4033235"/>
                <a:gd name="connsiteX30" fmla="*/ 3502928 w 3643907"/>
                <a:gd name="connsiteY30" fmla="*/ 1637552 h 4033235"/>
                <a:gd name="connsiteX31" fmla="*/ 3337466 w 3643907"/>
                <a:gd name="connsiteY31" fmla="*/ 1210832 h 4033235"/>
                <a:gd name="connsiteX32" fmla="*/ 3598723 w 3643907"/>
                <a:gd name="connsiteY32" fmla="*/ 827655 h 4033235"/>
                <a:gd name="connsiteX33" fmla="*/ 3520346 w 3643907"/>
                <a:gd name="connsiteY33" fmla="*/ 322558 h 4033235"/>
                <a:gd name="connsiteX34" fmla="*/ 3172003 w 3643907"/>
                <a:gd name="connsiteY34" fmla="*/ 87427 h 4033235"/>
                <a:gd name="connsiteX35" fmla="*/ 2423066 w 3643907"/>
                <a:gd name="connsiteY35" fmla="*/ 341 h 4033235"/>
                <a:gd name="connsiteX36" fmla="*/ 2118266 w 3643907"/>
                <a:gd name="connsiteY36" fmla="*/ 87427 h 4033235"/>
                <a:gd name="connsiteX0" fmla="*/ 2093566 w 3619207"/>
                <a:gd name="connsiteY0" fmla="*/ 87427 h 4054379"/>
                <a:gd name="connsiteX1" fmla="*/ 1666846 w 3619207"/>
                <a:gd name="connsiteY1" fmla="*/ 122261 h 4054379"/>
                <a:gd name="connsiteX2" fmla="*/ 1423006 w 3619207"/>
                <a:gd name="connsiteY2" fmla="*/ 200638 h 4054379"/>
                <a:gd name="connsiteX3" fmla="*/ 1083371 w 3619207"/>
                <a:gd name="connsiteY3" fmla="*/ 305141 h 4054379"/>
                <a:gd name="connsiteX4" fmla="*/ 900491 w 3619207"/>
                <a:gd name="connsiteY4" fmla="*/ 575107 h 4054379"/>
                <a:gd name="connsiteX5" fmla="*/ 900491 w 3619207"/>
                <a:gd name="connsiteY5" fmla="*/ 879907 h 4054379"/>
                <a:gd name="connsiteX6" fmla="*/ 856948 w 3619207"/>
                <a:gd name="connsiteY6" fmla="*/ 1263084 h 4054379"/>
                <a:gd name="connsiteX7" fmla="*/ 769863 w 3619207"/>
                <a:gd name="connsiteY7" fmla="*/ 1332752 h 4054379"/>
                <a:gd name="connsiteX8" fmla="*/ 560857 w 3619207"/>
                <a:gd name="connsiteY8" fmla="*/ 1393712 h 4054379"/>
                <a:gd name="connsiteX9" fmla="*/ 430228 w 3619207"/>
                <a:gd name="connsiteY9" fmla="*/ 1524341 h 4054379"/>
                <a:gd name="connsiteX10" fmla="*/ 360560 w 3619207"/>
                <a:gd name="connsiteY10" fmla="*/ 1715930 h 4054379"/>
                <a:gd name="connsiteX11" fmla="*/ 404103 w 3619207"/>
                <a:gd name="connsiteY11" fmla="*/ 2064272 h 4054379"/>
                <a:gd name="connsiteX12" fmla="*/ 491188 w 3619207"/>
                <a:gd name="connsiteY12" fmla="*/ 2203610 h 4054379"/>
                <a:gd name="connsiteX13" fmla="*/ 813406 w 3619207"/>
                <a:gd name="connsiteY13" fmla="*/ 2395198 h 4054379"/>
                <a:gd name="connsiteX14" fmla="*/ 996286 w 3619207"/>
                <a:gd name="connsiteY14" fmla="*/ 2560661 h 4054379"/>
                <a:gd name="connsiteX15" fmla="*/ 1031120 w 3619207"/>
                <a:gd name="connsiteY15" fmla="*/ 2708707 h 4054379"/>
                <a:gd name="connsiteX16" fmla="*/ 1013703 w 3619207"/>
                <a:gd name="connsiteY16" fmla="*/ 2865461 h 4054379"/>
                <a:gd name="connsiteX17" fmla="*/ 726320 w 3619207"/>
                <a:gd name="connsiteY17" fmla="*/ 3118010 h 4054379"/>
                <a:gd name="connsiteX18" fmla="*/ 430228 w 3619207"/>
                <a:gd name="connsiteY18" fmla="*/ 3318307 h 4054379"/>
                <a:gd name="connsiteX19" fmla="*/ 151554 w 3619207"/>
                <a:gd name="connsiteY19" fmla="*/ 3466352 h 4054379"/>
                <a:gd name="connsiteX20" fmla="*/ 64468 w 3619207"/>
                <a:gd name="connsiteY20" fmla="*/ 3596981 h 4054379"/>
                <a:gd name="connsiteX21" fmla="*/ 12217 w 3619207"/>
                <a:gd name="connsiteY21" fmla="*/ 3823404 h 4054379"/>
                <a:gd name="connsiteX22" fmla="*/ 114751 w 3619207"/>
                <a:gd name="connsiteY22" fmla="*/ 4039081 h 4054379"/>
                <a:gd name="connsiteX23" fmla="*/ 1074663 w 3619207"/>
                <a:gd name="connsiteY23" fmla="*/ 4032410 h 4054379"/>
                <a:gd name="connsiteX24" fmla="*/ 1623303 w 3619207"/>
                <a:gd name="connsiteY24" fmla="*/ 3997575 h 4054379"/>
                <a:gd name="connsiteX25" fmla="*/ 2224194 w 3619207"/>
                <a:gd name="connsiteY25" fmla="*/ 3875655 h 4054379"/>
                <a:gd name="connsiteX26" fmla="*/ 2537703 w 3619207"/>
                <a:gd name="connsiteY26" fmla="*/ 3605690 h 4054379"/>
                <a:gd name="connsiteX27" fmla="*/ 3112468 w 3619207"/>
                <a:gd name="connsiteY27" fmla="*/ 3248638 h 4054379"/>
                <a:gd name="connsiteX28" fmla="*/ 3382434 w 3619207"/>
                <a:gd name="connsiteY28" fmla="*/ 2734832 h 4054379"/>
                <a:gd name="connsiteX29" fmla="*/ 3617566 w 3619207"/>
                <a:gd name="connsiteY29" fmla="*/ 2116524 h 4054379"/>
                <a:gd name="connsiteX30" fmla="*/ 3478228 w 3619207"/>
                <a:gd name="connsiteY30" fmla="*/ 1637552 h 4054379"/>
                <a:gd name="connsiteX31" fmla="*/ 3312766 w 3619207"/>
                <a:gd name="connsiteY31" fmla="*/ 1210832 h 4054379"/>
                <a:gd name="connsiteX32" fmla="*/ 3574023 w 3619207"/>
                <a:gd name="connsiteY32" fmla="*/ 827655 h 4054379"/>
                <a:gd name="connsiteX33" fmla="*/ 3495646 w 3619207"/>
                <a:gd name="connsiteY33" fmla="*/ 322558 h 4054379"/>
                <a:gd name="connsiteX34" fmla="*/ 3147303 w 3619207"/>
                <a:gd name="connsiteY34" fmla="*/ 87427 h 4054379"/>
                <a:gd name="connsiteX35" fmla="*/ 2398366 w 3619207"/>
                <a:gd name="connsiteY35" fmla="*/ 341 h 4054379"/>
                <a:gd name="connsiteX36" fmla="*/ 2093566 w 3619207"/>
                <a:gd name="connsiteY36" fmla="*/ 87427 h 4054379"/>
                <a:gd name="connsiteX0" fmla="*/ 2093566 w 3618850"/>
                <a:gd name="connsiteY0" fmla="*/ 87427 h 4054379"/>
                <a:gd name="connsiteX1" fmla="*/ 1666846 w 3618850"/>
                <a:gd name="connsiteY1" fmla="*/ 122261 h 4054379"/>
                <a:gd name="connsiteX2" fmla="*/ 1423006 w 3618850"/>
                <a:gd name="connsiteY2" fmla="*/ 200638 h 4054379"/>
                <a:gd name="connsiteX3" fmla="*/ 1083371 w 3618850"/>
                <a:gd name="connsiteY3" fmla="*/ 305141 h 4054379"/>
                <a:gd name="connsiteX4" fmla="*/ 900491 w 3618850"/>
                <a:gd name="connsiteY4" fmla="*/ 575107 h 4054379"/>
                <a:gd name="connsiteX5" fmla="*/ 900491 w 3618850"/>
                <a:gd name="connsiteY5" fmla="*/ 879907 h 4054379"/>
                <a:gd name="connsiteX6" fmla="*/ 856948 w 3618850"/>
                <a:gd name="connsiteY6" fmla="*/ 1263084 h 4054379"/>
                <a:gd name="connsiteX7" fmla="*/ 769863 w 3618850"/>
                <a:gd name="connsiteY7" fmla="*/ 1332752 h 4054379"/>
                <a:gd name="connsiteX8" fmla="*/ 560857 w 3618850"/>
                <a:gd name="connsiteY8" fmla="*/ 1393712 h 4054379"/>
                <a:gd name="connsiteX9" fmla="*/ 430228 w 3618850"/>
                <a:gd name="connsiteY9" fmla="*/ 1524341 h 4054379"/>
                <a:gd name="connsiteX10" fmla="*/ 360560 w 3618850"/>
                <a:gd name="connsiteY10" fmla="*/ 1715930 h 4054379"/>
                <a:gd name="connsiteX11" fmla="*/ 404103 w 3618850"/>
                <a:gd name="connsiteY11" fmla="*/ 2064272 h 4054379"/>
                <a:gd name="connsiteX12" fmla="*/ 491188 w 3618850"/>
                <a:gd name="connsiteY12" fmla="*/ 2203610 h 4054379"/>
                <a:gd name="connsiteX13" fmla="*/ 813406 w 3618850"/>
                <a:gd name="connsiteY13" fmla="*/ 2395198 h 4054379"/>
                <a:gd name="connsiteX14" fmla="*/ 996286 w 3618850"/>
                <a:gd name="connsiteY14" fmla="*/ 2560661 h 4054379"/>
                <a:gd name="connsiteX15" fmla="*/ 1031120 w 3618850"/>
                <a:gd name="connsiteY15" fmla="*/ 2708707 h 4054379"/>
                <a:gd name="connsiteX16" fmla="*/ 1013703 w 3618850"/>
                <a:gd name="connsiteY16" fmla="*/ 2865461 h 4054379"/>
                <a:gd name="connsiteX17" fmla="*/ 726320 w 3618850"/>
                <a:gd name="connsiteY17" fmla="*/ 3118010 h 4054379"/>
                <a:gd name="connsiteX18" fmla="*/ 430228 w 3618850"/>
                <a:gd name="connsiteY18" fmla="*/ 3318307 h 4054379"/>
                <a:gd name="connsiteX19" fmla="*/ 151554 w 3618850"/>
                <a:gd name="connsiteY19" fmla="*/ 3466352 h 4054379"/>
                <a:gd name="connsiteX20" fmla="*/ 64468 w 3618850"/>
                <a:gd name="connsiteY20" fmla="*/ 3596981 h 4054379"/>
                <a:gd name="connsiteX21" fmla="*/ 12217 w 3618850"/>
                <a:gd name="connsiteY21" fmla="*/ 3823404 h 4054379"/>
                <a:gd name="connsiteX22" fmla="*/ 114751 w 3618850"/>
                <a:gd name="connsiteY22" fmla="*/ 4039081 h 4054379"/>
                <a:gd name="connsiteX23" fmla="*/ 1074663 w 3618850"/>
                <a:gd name="connsiteY23" fmla="*/ 4032410 h 4054379"/>
                <a:gd name="connsiteX24" fmla="*/ 1623303 w 3618850"/>
                <a:gd name="connsiteY24" fmla="*/ 3997575 h 4054379"/>
                <a:gd name="connsiteX25" fmla="*/ 2224194 w 3618850"/>
                <a:gd name="connsiteY25" fmla="*/ 3875655 h 4054379"/>
                <a:gd name="connsiteX26" fmla="*/ 2537703 w 3618850"/>
                <a:gd name="connsiteY26" fmla="*/ 3605690 h 4054379"/>
                <a:gd name="connsiteX27" fmla="*/ 3112468 w 3618850"/>
                <a:gd name="connsiteY27" fmla="*/ 3248638 h 4054379"/>
                <a:gd name="connsiteX28" fmla="*/ 3382434 w 3618850"/>
                <a:gd name="connsiteY28" fmla="*/ 2734832 h 4054379"/>
                <a:gd name="connsiteX29" fmla="*/ 3617566 w 3618850"/>
                <a:gd name="connsiteY29" fmla="*/ 2116524 h 4054379"/>
                <a:gd name="connsiteX30" fmla="*/ 3478228 w 3618850"/>
                <a:gd name="connsiteY30" fmla="*/ 1637552 h 4054379"/>
                <a:gd name="connsiteX31" fmla="*/ 3512323 w 3618850"/>
                <a:gd name="connsiteY31" fmla="*/ 1219287 h 4054379"/>
                <a:gd name="connsiteX32" fmla="*/ 3574023 w 3618850"/>
                <a:gd name="connsiteY32" fmla="*/ 827655 h 4054379"/>
                <a:gd name="connsiteX33" fmla="*/ 3495646 w 3618850"/>
                <a:gd name="connsiteY33" fmla="*/ 322558 h 4054379"/>
                <a:gd name="connsiteX34" fmla="*/ 3147303 w 3618850"/>
                <a:gd name="connsiteY34" fmla="*/ 87427 h 4054379"/>
                <a:gd name="connsiteX35" fmla="*/ 2398366 w 3618850"/>
                <a:gd name="connsiteY35" fmla="*/ 341 h 4054379"/>
                <a:gd name="connsiteX36" fmla="*/ 2093566 w 3618850"/>
                <a:gd name="connsiteY36" fmla="*/ 87427 h 4054379"/>
                <a:gd name="connsiteX0" fmla="*/ 2093566 w 3715411"/>
                <a:gd name="connsiteY0" fmla="*/ 87427 h 4054379"/>
                <a:gd name="connsiteX1" fmla="*/ 1666846 w 3715411"/>
                <a:gd name="connsiteY1" fmla="*/ 122261 h 4054379"/>
                <a:gd name="connsiteX2" fmla="*/ 1423006 w 3715411"/>
                <a:gd name="connsiteY2" fmla="*/ 200638 h 4054379"/>
                <a:gd name="connsiteX3" fmla="*/ 1083371 w 3715411"/>
                <a:gd name="connsiteY3" fmla="*/ 305141 h 4054379"/>
                <a:gd name="connsiteX4" fmla="*/ 900491 w 3715411"/>
                <a:gd name="connsiteY4" fmla="*/ 575107 h 4054379"/>
                <a:gd name="connsiteX5" fmla="*/ 900491 w 3715411"/>
                <a:gd name="connsiteY5" fmla="*/ 879907 h 4054379"/>
                <a:gd name="connsiteX6" fmla="*/ 856948 w 3715411"/>
                <a:gd name="connsiteY6" fmla="*/ 1263084 h 4054379"/>
                <a:gd name="connsiteX7" fmla="*/ 769863 w 3715411"/>
                <a:gd name="connsiteY7" fmla="*/ 1332752 h 4054379"/>
                <a:gd name="connsiteX8" fmla="*/ 560857 w 3715411"/>
                <a:gd name="connsiteY8" fmla="*/ 1393712 h 4054379"/>
                <a:gd name="connsiteX9" fmla="*/ 430228 w 3715411"/>
                <a:gd name="connsiteY9" fmla="*/ 1524341 h 4054379"/>
                <a:gd name="connsiteX10" fmla="*/ 360560 w 3715411"/>
                <a:gd name="connsiteY10" fmla="*/ 1715930 h 4054379"/>
                <a:gd name="connsiteX11" fmla="*/ 404103 w 3715411"/>
                <a:gd name="connsiteY11" fmla="*/ 2064272 h 4054379"/>
                <a:gd name="connsiteX12" fmla="*/ 491188 w 3715411"/>
                <a:gd name="connsiteY12" fmla="*/ 2203610 h 4054379"/>
                <a:gd name="connsiteX13" fmla="*/ 813406 w 3715411"/>
                <a:gd name="connsiteY13" fmla="*/ 2395198 h 4054379"/>
                <a:gd name="connsiteX14" fmla="*/ 996286 w 3715411"/>
                <a:gd name="connsiteY14" fmla="*/ 2560661 h 4054379"/>
                <a:gd name="connsiteX15" fmla="*/ 1031120 w 3715411"/>
                <a:gd name="connsiteY15" fmla="*/ 2708707 h 4054379"/>
                <a:gd name="connsiteX16" fmla="*/ 1013703 w 3715411"/>
                <a:gd name="connsiteY16" fmla="*/ 2865461 h 4054379"/>
                <a:gd name="connsiteX17" fmla="*/ 726320 w 3715411"/>
                <a:gd name="connsiteY17" fmla="*/ 3118010 h 4054379"/>
                <a:gd name="connsiteX18" fmla="*/ 430228 w 3715411"/>
                <a:gd name="connsiteY18" fmla="*/ 3318307 h 4054379"/>
                <a:gd name="connsiteX19" fmla="*/ 151554 w 3715411"/>
                <a:gd name="connsiteY19" fmla="*/ 3466352 h 4054379"/>
                <a:gd name="connsiteX20" fmla="*/ 64468 w 3715411"/>
                <a:gd name="connsiteY20" fmla="*/ 3596981 h 4054379"/>
                <a:gd name="connsiteX21" fmla="*/ 12217 w 3715411"/>
                <a:gd name="connsiteY21" fmla="*/ 3823404 h 4054379"/>
                <a:gd name="connsiteX22" fmla="*/ 114751 w 3715411"/>
                <a:gd name="connsiteY22" fmla="*/ 4039081 h 4054379"/>
                <a:gd name="connsiteX23" fmla="*/ 1074663 w 3715411"/>
                <a:gd name="connsiteY23" fmla="*/ 4032410 h 4054379"/>
                <a:gd name="connsiteX24" fmla="*/ 1623303 w 3715411"/>
                <a:gd name="connsiteY24" fmla="*/ 3997575 h 4054379"/>
                <a:gd name="connsiteX25" fmla="*/ 2224194 w 3715411"/>
                <a:gd name="connsiteY25" fmla="*/ 3875655 h 4054379"/>
                <a:gd name="connsiteX26" fmla="*/ 2537703 w 3715411"/>
                <a:gd name="connsiteY26" fmla="*/ 3605690 h 4054379"/>
                <a:gd name="connsiteX27" fmla="*/ 3112468 w 3715411"/>
                <a:gd name="connsiteY27" fmla="*/ 3248638 h 4054379"/>
                <a:gd name="connsiteX28" fmla="*/ 3382434 w 3715411"/>
                <a:gd name="connsiteY28" fmla="*/ 2734832 h 4054379"/>
                <a:gd name="connsiteX29" fmla="*/ 3617566 w 3715411"/>
                <a:gd name="connsiteY29" fmla="*/ 2116524 h 4054379"/>
                <a:gd name="connsiteX30" fmla="*/ 3478228 w 3715411"/>
                <a:gd name="connsiteY30" fmla="*/ 1637552 h 4054379"/>
                <a:gd name="connsiteX31" fmla="*/ 3512323 w 3715411"/>
                <a:gd name="connsiteY31" fmla="*/ 1219287 h 4054379"/>
                <a:gd name="connsiteX32" fmla="*/ 3715377 w 3715411"/>
                <a:gd name="connsiteY32" fmla="*/ 785386 h 4054379"/>
                <a:gd name="connsiteX33" fmla="*/ 3495646 w 3715411"/>
                <a:gd name="connsiteY33" fmla="*/ 322558 h 4054379"/>
                <a:gd name="connsiteX34" fmla="*/ 3147303 w 3715411"/>
                <a:gd name="connsiteY34" fmla="*/ 87427 h 4054379"/>
                <a:gd name="connsiteX35" fmla="*/ 2398366 w 3715411"/>
                <a:gd name="connsiteY35" fmla="*/ 341 h 4054379"/>
                <a:gd name="connsiteX36" fmla="*/ 2093566 w 3715411"/>
                <a:gd name="connsiteY36" fmla="*/ 87427 h 4054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3715411" h="4054379">
                  <a:moveTo>
                    <a:pt x="2093566" y="87427"/>
                  </a:moveTo>
                  <a:cubicBezTo>
                    <a:pt x="1971646" y="107747"/>
                    <a:pt x="1778606" y="103393"/>
                    <a:pt x="1666846" y="122261"/>
                  </a:cubicBezTo>
                  <a:cubicBezTo>
                    <a:pt x="1555086" y="141129"/>
                    <a:pt x="1423006" y="200638"/>
                    <a:pt x="1423006" y="200638"/>
                  </a:cubicBezTo>
                  <a:cubicBezTo>
                    <a:pt x="1325760" y="231118"/>
                    <a:pt x="1170457" y="242729"/>
                    <a:pt x="1083371" y="305141"/>
                  </a:cubicBezTo>
                  <a:cubicBezTo>
                    <a:pt x="996285" y="367553"/>
                    <a:pt x="930971" y="479313"/>
                    <a:pt x="900491" y="575107"/>
                  </a:cubicBezTo>
                  <a:cubicBezTo>
                    <a:pt x="870011" y="670901"/>
                    <a:pt x="907748" y="765244"/>
                    <a:pt x="900491" y="879907"/>
                  </a:cubicBezTo>
                  <a:cubicBezTo>
                    <a:pt x="893234" y="994570"/>
                    <a:pt x="878719" y="1187610"/>
                    <a:pt x="856948" y="1263084"/>
                  </a:cubicBezTo>
                  <a:cubicBezTo>
                    <a:pt x="835177" y="1338558"/>
                    <a:pt x="819211" y="1310981"/>
                    <a:pt x="769863" y="1332752"/>
                  </a:cubicBezTo>
                  <a:cubicBezTo>
                    <a:pt x="720515" y="1354523"/>
                    <a:pt x="617463" y="1361781"/>
                    <a:pt x="560857" y="1393712"/>
                  </a:cubicBezTo>
                  <a:cubicBezTo>
                    <a:pt x="504251" y="1425643"/>
                    <a:pt x="463611" y="1470638"/>
                    <a:pt x="430228" y="1524341"/>
                  </a:cubicBezTo>
                  <a:cubicBezTo>
                    <a:pt x="396845" y="1578044"/>
                    <a:pt x="364914" y="1625942"/>
                    <a:pt x="360560" y="1715930"/>
                  </a:cubicBezTo>
                  <a:cubicBezTo>
                    <a:pt x="356206" y="1805919"/>
                    <a:pt x="382332" y="1982992"/>
                    <a:pt x="404103" y="2064272"/>
                  </a:cubicBezTo>
                  <a:cubicBezTo>
                    <a:pt x="425874" y="2145552"/>
                    <a:pt x="422971" y="2148456"/>
                    <a:pt x="491188" y="2203610"/>
                  </a:cubicBezTo>
                  <a:cubicBezTo>
                    <a:pt x="559405" y="2258764"/>
                    <a:pt x="729223" y="2335690"/>
                    <a:pt x="813406" y="2395198"/>
                  </a:cubicBezTo>
                  <a:cubicBezTo>
                    <a:pt x="897589" y="2454706"/>
                    <a:pt x="960000" y="2508410"/>
                    <a:pt x="996286" y="2560661"/>
                  </a:cubicBezTo>
                  <a:cubicBezTo>
                    <a:pt x="1032572" y="2612912"/>
                    <a:pt x="1028217" y="2657907"/>
                    <a:pt x="1031120" y="2708707"/>
                  </a:cubicBezTo>
                  <a:cubicBezTo>
                    <a:pt x="1034023" y="2759507"/>
                    <a:pt x="1064503" y="2797244"/>
                    <a:pt x="1013703" y="2865461"/>
                  </a:cubicBezTo>
                  <a:cubicBezTo>
                    <a:pt x="962903" y="2933678"/>
                    <a:pt x="823566" y="3042536"/>
                    <a:pt x="726320" y="3118010"/>
                  </a:cubicBezTo>
                  <a:cubicBezTo>
                    <a:pt x="629074" y="3193484"/>
                    <a:pt x="526022" y="3260250"/>
                    <a:pt x="430228" y="3318307"/>
                  </a:cubicBezTo>
                  <a:cubicBezTo>
                    <a:pt x="334434" y="3376364"/>
                    <a:pt x="212514" y="3419906"/>
                    <a:pt x="151554" y="3466352"/>
                  </a:cubicBezTo>
                  <a:cubicBezTo>
                    <a:pt x="90594" y="3512798"/>
                    <a:pt x="87691" y="3537472"/>
                    <a:pt x="64468" y="3596981"/>
                  </a:cubicBezTo>
                  <a:cubicBezTo>
                    <a:pt x="41245" y="3656490"/>
                    <a:pt x="3837" y="3749721"/>
                    <a:pt x="12217" y="3823404"/>
                  </a:cubicBezTo>
                  <a:cubicBezTo>
                    <a:pt x="20597" y="3897087"/>
                    <a:pt x="-62323" y="4004247"/>
                    <a:pt x="114751" y="4039081"/>
                  </a:cubicBezTo>
                  <a:cubicBezTo>
                    <a:pt x="291825" y="4073915"/>
                    <a:pt x="823238" y="4039328"/>
                    <a:pt x="1074663" y="4032410"/>
                  </a:cubicBezTo>
                  <a:cubicBezTo>
                    <a:pt x="1326088" y="4025492"/>
                    <a:pt x="1431715" y="4023701"/>
                    <a:pt x="1623303" y="3997575"/>
                  </a:cubicBezTo>
                  <a:cubicBezTo>
                    <a:pt x="1814891" y="3971449"/>
                    <a:pt x="2071794" y="3940969"/>
                    <a:pt x="2224194" y="3875655"/>
                  </a:cubicBezTo>
                  <a:cubicBezTo>
                    <a:pt x="2376594" y="3810341"/>
                    <a:pt x="2389657" y="3710193"/>
                    <a:pt x="2537703" y="3605690"/>
                  </a:cubicBezTo>
                  <a:cubicBezTo>
                    <a:pt x="2685749" y="3501187"/>
                    <a:pt x="2971679" y="3393781"/>
                    <a:pt x="3112468" y="3248638"/>
                  </a:cubicBezTo>
                  <a:cubicBezTo>
                    <a:pt x="3253257" y="3103495"/>
                    <a:pt x="3298251" y="2923518"/>
                    <a:pt x="3382434" y="2734832"/>
                  </a:cubicBezTo>
                  <a:cubicBezTo>
                    <a:pt x="3466617" y="2546146"/>
                    <a:pt x="3601600" y="2299404"/>
                    <a:pt x="3617566" y="2116524"/>
                  </a:cubicBezTo>
                  <a:cubicBezTo>
                    <a:pt x="3633532" y="1933644"/>
                    <a:pt x="3495769" y="1787092"/>
                    <a:pt x="3478228" y="1637552"/>
                  </a:cubicBezTo>
                  <a:cubicBezTo>
                    <a:pt x="3460688" y="1488013"/>
                    <a:pt x="3472798" y="1361315"/>
                    <a:pt x="3512323" y="1219287"/>
                  </a:cubicBezTo>
                  <a:cubicBezTo>
                    <a:pt x="3551848" y="1077259"/>
                    <a:pt x="3718156" y="934841"/>
                    <a:pt x="3715377" y="785386"/>
                  </a:cubicBezTo>
                  <a:cubicBezTo>
                    <a:pt x="3712598" y="635931"/>
                    <a:pt x="3590325" y="438885"/>
                    <a:pt x="3495646" y="322558"/>
                  </a:cubicBezTo>
                  <a:cubicBezTo>
                    <a:pt x="3400967" y="206231"/>
                    <a:pt x="3330183" y="141130"/>
                    <a:pt x="3147303" y="87427"/>
                  </a:cubicBezTo>
                  <a:cubicBezTo>
                    <a:pt x="2964423" y="33724"/>
                    <a:pt x="2571086" y="-4013"/>
                    <a:pt x="2398366" y="341"/>
                  </a:cubicBezTo>
                  <a:cubicBezTo>
                    <a:pt x="2225646" y="4695"/>
                    <a:pt x="2215486" y="67107"/>
                    <a:pt x="2093566" y="87427"/>
                  </a:cubicBezTo>
                  <a:close/>
                </a:path>
              </a:pathLst>
            </a:cu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84477B2A-5E3A-40A6-A779-785E16660F50}"/>
                </a:ext>
              </a:extLst>
            </p:cNvPr>
            <p:cNvSpPr/>
            <p:nvPr/>
          </p:nvSpPr>
          <p:spPr>
            <a:xfrm>
              <a:off x="3928279" y="1264432"/>
              <a:ext cx="2470662" cy="3062792"/>
            </a:xfrm>
            <a:custGeom>
              <a:avLst/>
              <a:gdLst>
                <a:gd name="connsiteX0" fmla="*/ 0 w 2796880"/>
                <a:gd name="connsiteY0" fmla="*/ 3666309 h 3666309"/>
                <a:gd name="connsiteX1" fmla="*/ 1018903 w 2796880"/>
                <a:gd name="connsiteY1" fmla="*/ 3483429 h 3666309"/>
                <a:gd name="connsiteX2" fmla="*/ 1820091 w 2796880"/>
                <a:gd name="connsiteY2" fmla="*/ 3204755 h 3666309"/>
                <a:gd name="connsiteX3" fmla="*/ 2386149 w 2796880"/>
                <a:gd name="connsiteY3" fmla="*/ 2647406 h 3666309"/>
                <a:gd name="connsiteX4" fmla="*/ 2717074 w 2796880"/>
                <a:gd name="connsiteY4" fmla="*/ 1933303 h 3666309"/>
                <a:gd name="connsiteX5" fmla="*/ 2786743 w 2796880"/>
                <a:gd name="connsiteY5" fmla="*/ 1314995 h 3666309"/>
                <a:gd name="connsiteX6" fmla="*/ 2551611 w 2796880"/>
                <a:gd name="connsiteY6" fmla="*/ 766355 h 3666309"/>
                <a:gd name="connsiteX7" fmla="*/ 1837509 w 2796880"/>
                <a:gd name="connsiteY7" fmla="*/ 365760 h 3666309"/>
                <a:gd name="connsiteX8" fmla="*/ 1419497 w 2796880"/>
                <a:gd name="connsiteY8" fmla="*/ 313509 h 3666309"/>
                <a:gd name="connsiteX9" fmla="*/ 1210491 w 2796880"/>
                <a:gd name="connsiteY9" fmla="*/ 156755 h 3666309"/>
                <a:gd name="connsiteX10" fmla="*/ 1140823 w 2796880"/>
                <a:gd name="connsiteY10" fmla="*/ 0 h 3666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96880" h="3666309">
                  <a:moveTo>
                    <a:pt x="0" y="3666309"/>
                  </a:moveTo>
                  <a:cubicBezTo>
                    <a:pt x="357777" y="3613332"/>
                    <a:pt x="715555" y="3560355"/>
                    <a:pt x="1018903" y="3483429"/>
                  </a:cubicBezTo>
                  <a:cubicBezTo>
                    <a:pt x="1322251" y="3406503"/>
                    <a:pt x="1592217" y="3344092"/>
                    <a:pt x="1820091" y="3204755"/>
                  </a:cubicBezTo>
                  <a:cubicBezTo>
                    <a:pt x="2047965" y="3065418"/>
                    <a:pt x="2236652" y="2859315"/>
                    <a:pt x="2386149" y="2647406"/>
                  </a:cubicBezTo>
                  <a:cubicBezTo>
                    <a:pt x="2535646" y="2435497"/>
                    <a:pt x="2650308" y="2155371"/>
                    <a:pt x="2717074" y="1933303"/>
                  </a:cubicBezTo>
                  <a:cubicBezTo>
                    <a:pt x="2783840" y="1711234"/>
                    <a:pt x="2814320" y="1509486"/>
                    <a:pt x="2786743" y="1314995"/>
                  </a:cubicBezTo>
                  <a:cubicBezTo>
                    <a:pt x="2759166" y="1120504"/>
                    <a:pt x="2709817" y="924561"/>
                    <a:pt x="2551611" y="766355"/>
                  </a:cubicBezTo>
                  <a:cubicBezTo>
                    <a:pt x="2393405" y="608149"/>
                    <a:pt x="2026195" y="441234"/>
                    <a:pt x="1837509" y="365760"/>
                  </a:cubicBezTo>
                  <a:cubicBezTo>
                    <a:pt x="1648823" y="290286"/>
                    <a:pt x="1524000" y="348343"/>
                    <a:pt x="1419497" y="313509"/>
                  </a:cubicBezTo>
                  <a:cubicBezTo>
                    <a:pt x="1314994" y="278675"/>
                    <a:pt x="1256937" y="209006"/>
                    <a:pt x="1210491" y="156755"/>
                  </a:cubicBezTo>
                  <a:cubicBezTo>
                    <a:pt x="1164045" y="104504"/>
                    <a:pt x="1152434" y="52252"/>
                    <a:pt x="1140823" y="0"/>
                  </a:cubicBezTo>
                </a:path>
              </a:pathLst>
            </a:custGeom>
            <a:ln>
              <a:solidFill>
                <a:schemeClr val="accent1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9E1891CD-4FC7-4DEE-B674-C7D7FC465A2E}"/>
                </a:ext>
              </a:extLst>
            </p:cNvPr>
            <p:cNvSpPr/>
            <p:nvPr/>
          </p:nvSpPr>
          <p:spPr>
            <a:xfrm>
              <a:off x="4428313" y="1373558"/>
              <a:ext cx="538498" cy="1498658"/>
            </a:xfrm>
            <a:custGeom>
              <a:avLst/>
              <a:gdLst>
                <a:gd name="connsiteX0" fmla="*/ 0 w 609600"/>
                <a:gd name="connsiteY0" fmla="*/ 1793966 h 1793966"/>
                <a:gd name="connsiteX1" fmla="*/ 435429 w 609600"/>
                <a:gd name="connsiteY1" fmla="*/ 1402080 h 1793966"/>
                <a:gd name="connsiteX2" fmla="*/ 531223 w 609600"/>
                <a:gd name="connsiteY2" fmla="*/ 940526 h 1793966"/>
                <a:gd name="connsiteX3" fmla="*/ 269966 w 609600"/>
                <a:gd name="connsiteY3" fmla="*/ 452846 h 1793966"/>
                <a:gd name="connsiteX4" fmla="*/ 261257 w 609600"/>
                <a:gd name="connsiteY4" fmla="*/ 174171 h 1793966"/>
                <a:gd name="connsiteX5" fmla="*/ 418012 w 609600"/>
                <a:gd name="connsiteY5" fmla="*/ 60960 h 1793966"/>
                <a:gd name="connsiteX6" fmla="*/ 609600 w 609600"/>
                <a:gd name="connsiteY6" fmla="*/ 0 h 1793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600" h="1793966">
                  <a:moveTo>
                    <a:pt x="0" y="1793966"/>
                  </a:moveTo>
                  <a:cubicBezTo>
                    <a:pt x="173446" y="1669143"/>
                    <a:pt x="346892" y="1544320"/>
                    <a:pt x="435429" y="1402080"/>
                  </a:cubicBezTo>
                  <a:cubicBezTo>
                    <a:pt x="523966" y="1259840"/>
                    <a:pt x="558800" y="1098732"/>
                    <a:pt x="531223" y="940526"/>
                  </a:cubicBezTo>
                  <a:cubicBezTo>
                    <a:pt x="503646" y="782320"/>
                    <a:pt x="314960" y="580572"/>
                    <a:pt x="269966" y="452846"/>
                  </a:cubicBezTo>
                  <a:cubicBezTo>
                    <a:pt x="224972" y="325120"/>
                    <a:pt x="236583" y="239485"/>
                    <a:pt x="261257" y="174171"/>
                  </a:cubicBezTo>
                  <a:cubicBezTo>
                    <a:pt x="285931" y="108857"/>
                    <a:pt x="359955" y="89988"/>
                    <a:pt x="418012" y="60960"/>
                  </a:cubicBezTo>
                  <a:cubicBezTo>
                    <a:pt x="476069" y="31931"/>
                    <a:pt x="542834" y="15965"/>
                    <a:pt x="609600" y="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098C7EB7-A5B3-45C6-8C60-202E9B7BD669}"/>
                </a:ext>
              </a:extLst>
            </p:cNvPr>
            <p:cNvSpPr/>
            <p:nvPr/>
          </p:nvSpPr>
          <p:spPr>
            <a:xfrm>
              <a:off x="5236061" y="1577259"/>
              <a:ext cx="338485" cy="1374982"/>
            </a:xfrm>
            <a:custGeom>
              <a:avLst/>
              <a:gdLst>
                <a:gd name="connsiteX0" fmla="*/ 383177 w 383177"/>
                <a:gd name="connsiteY0" fmla="*/ 0 h 1645920"/>
                <a:gd name="connsiteX1" fmla="*/ 130629 w 383177"/>
                <a:gd name="connsiteY1" fmla="*/ 461555 h 1645920"/>
                <a:gd name="connsiteX2" fmla="*/ 60960 w 383177"/>
                <a:gd name="connsiteY2" fmla="*/ 896983 h 1645920"/>
                <a:gd name="connsiteX3" fmla="*/ 182880 w 383177"/>
                <a:gd name="connsiteY3" fmla="*/ 1245326 h 1645920"/>
                <a:gd name="connsiteX4" fmla="*/ 0 w 383177"/>
                <a:gd name="connsiteY4" fmla="*/ 1645920 h 1645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177" h="1645920">
                  <a:moveTo>
                    <a:pt x="383177" y="0"/>
                  </a:moveTo>
                  <a:cubicBezTo>
                    <a:pt x="283754" y="156029"/>
                    <a:pt x="184332" y="312058"/>
                    <a:pt x="130629" y="461555"/>
                  </a:cubicBezTo>
                  <a:cubicBezTo>
                    <a:pt x="76926" y="611052"/>
                    <a:pt x="52251" y="766355"/>
                    <a:pt x="60960" y="896983"/>
                  </a:cubicBezTo>
                  <a:cubicBezTo>
                    <a:pt x="69668" y="1027612"/>
                    <a:pt x="193040" y="1120503"/>
                    <a:pt x="182880" y="1245326"/>
                  </a:cubicBezTo>
                  <a:cubicBezTo>
                    <a:pt x="172720" y="1370149"/>
                    <a:pt x="86360" y="1508034"/>
                    <a:pt x="0" y="164592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4043FE22-F103-402E-997F-46D3E908BBC4}"/>
                </a:ext>
              </a:extLst>
            </p:cNvPr>
            <p:cNvSpPr/>
            <p:nvPr/>
          </p:nvSpPr>
          <p:spPr>
            <a:xfrm>
              <a:off x="6089964" y="1788235"/>
              <a:ext cx="753898" cy="110398"/>
            </a:xfrm>
            <a:custGeom>
              <a:avLst/>
              <a:gdLst>
                <a:gd name="connsiteX0" fmla="*/ 0 w 853440"/>
                <a:gd name="connsiteY0" fmla="*/ 43542 h 132152"/>
                <a:gd name="connsiteX1" fmla="*/ 400595 w 853440"/>
                <a:gd name="connsiteY1" fmla="*/ 69668 h 132152"/>
                <a:gd name="connsiteX2" fmla="*/ 670560 w 853440"/>
                <a:gd name="connsiteY2" fmla="*/ 130628 h 132152"/>
                <a:gd name="connsiteX3" fmla="*/ 853440 w 853440"/>
                <a:gd name="connsiteY3" fmla="*/ 0 h 132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3440" h="132152">
                  <a:moveTo>
                    <a:pt x="0" y="43542"/>
                  </a:moveTo>
                  <a:cubicBezTo>
                    <a:pt x="144417" y="49348"/>
                    <a:pt x="288835" y="55154"/>
                    <a:pt x="400595" y="69668"/>
                  </a:cubicBezTo>
                  <a:cubicBezTo>
                    <a:pt x="512355" y="84182"/>
                    <a:pt x="595086" y="142239"/>
                    <a:pt x="670560" y="130628"/>
                  </a:cubicBezTo>
                  <a:cubicBezTo>
                    <a:pt x="746034" y="119017"/>
                    <a:pt x="799737" y="59508"/>
                    <a:pt x="853440" y="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D4050E8A-9D86-4DED-8DA6-F11D1E5436E7}"/>
                </a:ext>
              </a:extLst>
            </p:cNvPr>
            <p:cNvSpPr/>
            <p:nvPr/>
          </p:nvSpPr>
          <p:spPr>
            <a:xfrm>
              <a:off x="4689870" y="3345094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74A88393-E784-4921-86AF-E20733C1B70D}"/>
                </a:ext>
              </a:extLst>
            </p:cNvPr>
            <p:cNvSpPr/>
            <p:nvPr/>
          </p:nvSpPr>
          <p:spPr>
            <a:xfrm>
              <a:off x="5291071" y="3345094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C904E851-617D-4FB7-88E9-A74796333ABD}"/>
                </a:ext>
              </a:extLst>
            </p:cNvPr>
            <p:cNvSpPr/>
            <p:nvPr/>
          </p:nvSpPr>
          <p:spPr>
            <a:xfrm>
              <a:off x="5893849" y="3345094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58458090-7D3C-4846-9D31-292B59971E4B}"/>
                </a:ext>
              </a:extLst>
            </p:cNvPr>
            <p:cNvSpPr/>
            <p:nvPr/>
          </p:nvSpPr>
          <p:spPr>
            <a:xfrm>
              <a:off x="4689870" y="2991462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CEA0FA8C-0AEC-4386-967D-7EA7C59F4249}"/>
                </a:ext>
              </a:extLst>
            </p:cNvPr>
            <p:cNvSpPr/>
            <p:nvPr/>
          </p:nvSpPr>
          <p:spPr>
            <a:xfrm>
              <a:off x="5291071" y="2991462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AD58F994-16FE-4104-94D2-C691B97652DC}"/>
                </a:ext>
              </a:extLst>
            </p:cNvPr>
            <p:cNvSpPr/>
            <p:nvPr/>
          </p:nvSpPr>
          <p:spPr>
            <a:xfrm>
              <a:off x="5893849" y="2991462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ECB9C2D4-6184-43B4-AE8C-D7BE4E754AEE}"/>
                </a:ext>
              </a:extLst>
            </p:cNvPr>
            <p:cNvSpPr/>
            <p:nvPr/>
          </p:nvSpPr>
          <p:spPr>
            <a:xfrm>
              <a:off x="5291071" y="2613051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55FB8F81-E2EA-4DEC-8A82-82BE2E579D3F}"/>
                </a:ext>
              </a:extLst>
            </p:cNvPr>
            <p:cNvSpPr/>
            <p:nvPr/>
          </p:nvSpPr>
          <p:spPr>
            <a:xfrm>
              <a:off x="5893849" y="2613051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C0940CED-931B-4BBE-8809-85165494C0F2}"/>
              </a:ext>
            </a:extLst>
          </p:cNvPr>
          <p:cNvSpPr txBox="1"/>
          <p:nvPr/>
        </p:nvSpPr>
        <p:spPr>
          <a:xfrm>
            <a:off x="3562350" y="190500"/>
            <a:ext cx="1781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Base map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7BBEE863-06EF-402F-9EC0-F0E3C5C28BF6}"/>
              </a:ext>
            </a:extLst>
          </p:cNvPr>
          <p:cNvSpPr/>
          <p:nvPr/>
        </p:nvSpPr>
        <p:spPr>
          <a:xfrm>
            <a:off x="852488" y="6009353"/>
            <a:ext cx="1581150" cy="2462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dirty="0"/>
              <a:t>&lt;&lt; Back to profile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99487ED-7F92-4B51-8CFC-A1FE5CC17A07}"/>
              </a:ext>
            </a:extLst>
          </p:cNvPr>
          <p:cNvGrpSpPr/>
          <p:nvPr/>
        </p:nvGrpSpPr>
        <p:grpSpPr>
          <a:xfrm>
            <a:off x="9286274" y="282921"/>
            <a:ext cx="886139" cy="205439"/>
            <a:chOff x="6600136" y="1807232"/>
            <a:chExt cx="1670074" cy="445057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6D535F4A-45DB-405C-A50B-553D643B7379}"/>
                </a:ext>
              </a:extLst>
            </p:cNvPr>
            <p:cNvSpPr/>
            <p:nvPr/>
          </p:nvSpPr>
          <p:spPr>
            <a:xfrm>
              <a:off x="6600136" y="1807232"/>
              <a:ext cx="1670074" cy="44505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900" dirty="0"/>
                <a:t>Legend</a:t>
              </a:r>
            </a:p>
          </p:txBody>
        </p:sp>
        <p:sp>
          <p:nvSpPr>
            <p:cNvPr id="40" name="Isosceles Triangle 39">
              <a:extLst>
                <a:ext uri="{FF2B5EF4-FFF2-40B4-BE49-F238E27FC236}">
                  <a16:creationId xmlns:a16="http://schemas.microsoft.com/office/drawing/2014/main" id="{59ECBE4C-447F-47FB-BCC8-99F7A9CBDD03}"/>
                </a:ext>
              </a:extLst>
            </p:cNvPr>
            <p:cNvSpPr/>
            <p:nvPr/>
          </p:nvSpPr>
          <p:spPr>
            <a:xfrm rot="10800000">
              <a:off x="7958571" y="1950338"/>
              <a:ext cx="144000" cy="143999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400"/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8010B5D8-0C53-401F-BD43-8AFB9BC7B658}"/>
              </a:ext>
            </a:extLst>
          </p:cNvPr>
          <p:cNvSpPr txBox="1"/>
          <p:nvPr/>
        </p:nvSpPr>
        <p:spPr>
          <a:xfrm>
            <a:off x="119166" y="1556672"/>
            <a:ext cx="293835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/>
              <a:t>Please select Legal Sub-Division(s) or Parcel(s)</a:t>
            </a:r>
            <a:endParaRPr lang="en-CA" sz="1100" b="1" baseline="300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9D29D92-A1F4-4572-B1F7-CD085F37E066}"/>
              </a:ext>
            </a:extLst>
          </p:cNvPr>
          <p:cNvSpPr txBox="1"/>
          <p:nvPr/>
        </p:nvSpPr>
        <p:spPr>
          <a:xfrm>
            <a:off x="209518" y="1900201"/>
            <a:ext cx="2713929" cy="2462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CA" sz="1000" dirty="0"/>
              <a:t>Municipality</a:t>
            </a:r>
          </a:p>
        </p:txBody>
      </p:sp>
      <p:sp>
        <p:nvSpPr>
          <p:cNvPr id="47" name="Arrow: Chevron 46">
            <a:extLst>
              <a:ext uri="{FF2B5EF4-FFF2-40B4-BE49-F238E27FC236}">
                <a16:creationId xmlns:a16="http://schemas.microsoft.com/office/drawing/2014/main" id="{AF0D6BFF-005E-4F8C-8E22-00D0E9BF7F17}"/>
              </a:ext>
            </a:extLst>
          </p:cNvPr>
          <p:cNvSpPr/>
          <p:nvPr/>
        </p:nvSpPr>
        <p:spPr>
          <a:xfrm rot="5400000">
            <a:off x="2679825" y="1951009"/>
            <a:ext cx="80962" cy="116681"/>
          </a:xfrm>
          <a:prstGeom prst="chevron">
            <a:avLst>
              <a:gd name="adj" fmla="val 5588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26AF813-056F-4A6B-BAB5-E41F050ED163}"/>
              </a:ext>
            </a:extLst>
          </p:cNvPr>
          <p:cNvSpPr txBox="1"/>
          <p:nvPr/>
        </p:nvSpPr>
        <p:spPr>
          <a:xfrm>
            <a:off x="119166" y="2354509"/>
            <a:ext cx="24765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rgbClr val="FF0000"/>
                </a:solidFill>
              </a:rPr>
              <a:t>Three (3) parcel(s) selected</a:t>
            </a:r>
            <a:endParaRPr lang="en-CA" sz="1100" b="1" baseline="30000" dirty="0">
              <a:solidFill>
                <a:srgbClr val="FF0000"/>
              </a:solidFill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20E5D015-679D-48DC-8329-831E8ED4A029}"/>
              </a:ext>
            </a:extLst>
          </p:cNvPr>
          <p:cNvSpPr/>
          <p:nvPr/>
        </p:nvSpPr>
        <p:spPr>
          <a:xfrm>
            <a:off x="0" y="-13484"/>
            <a:ext cx="12192000" cy="6858000"/>
          </a:xfrm>
          <a:prstGeom prst="rect">
            <a:avLst/>
          </a:pr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F5C01BAD-1B43-49DF-A711-125D1429B024}"/>
              </a:ext>
            </a:extLst>
          </p:cNvPr>
          <p:cNvGrpSpPr/>
          <p:nvPr/>
        </p:nvGrpSpPr>
        <p:grpSpPr>
          <a:xfrm>
            <a:off x="2885957" y="712550"/>
            <a:ext cx="4915136" cy="1267748"/>
            <a:chOff x="2326280" y="2409803"/>
            <a:chExt cx="7466321" cy="2038391"/>
          </a:xfrm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386E0BA1-F319-4209-8209-57A2D7D9E5F0}"/>
                </a:ext>
              </a:extLst>
            </p:cNvPr>
            <p:cNvSpPr/>
            <p:nvPr/>
          </p:nvSpPr>
          <p:spPr>
            <a:xfrm>
              <a:off x="2326281" y="2411084"/>
              <a:ext cx="7453788" cy="20371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tIns="0" rtlCol="0" anchor="t" anchorCtr="0"/>
            <a:lstStyle/>
            <a:p>
              <a:endParaRPr lang="en-CA" dirty="0"/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7C60CF68-C99F-4F43-87C9-DDA26F3DEEE6}"/>
                </a:ext>
              </a:extLst>
            </p:cNvPr>
            <p:cNvSpPr/>
            <p:nvPr/>
          </p:nvSpPr>
          <p:spPr>
            <a:xfrm>
              <a:off x="2326280" y="2409803"/>
              <a:ext cx="7453788" cy="32033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CA" sz="1100" dirty="0"/>
                <a:t>Submit application</a:t>
              </a:r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35CFA2C4-DDBA-42F9-871F-CFBC16A99EEA}"/>
                </a:ext>
              </a:extLst>
            </p:cNvPr>
            <p:cNvSpPr/>
            <p:nvPr/>
          </p:nvSpPr>
          <p:spPr>
            <a:xfrm>
              <a:off x="9413622" y="2409805"/>
              <a:ext cx="378979" cy="320329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000" dirty="0"/>
                <a:t>X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2B147A5A-575E-467C-A324-0910D535E978}"/>
                </a:ext>
              </a:extLst>
            </p:cNvPr>
            <p:cNvSpPr txBox="1"/>
            <p:nvPr/>
          </p:nvSpPr>
          <p:spPr>
            <a:xfrm>
              <a:off x="2524189" y="2829575"/>
              <a:ext cx="7057969" cy="12371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100" dirty="0"/>
                <a:t>Your application has been successfully submitted!</a:t>
              </a:r>
            </a:p>
            <a:p>
              <a:endParaRPr lang="en-CA" sz="1100" dirty="0"/>
            </a:p>
            <a:p>
              <a:r>
                <a:rPr lang="en-CA" sz="1100" dirty="0"/>
                <a:t>We will send you an email to </a:t>
              </a:r>
              <a:r>
                <a:rPr lang="en-CA" sz="1100" dirty="0">
                  <a:hlinkClick r:id="rId8"/>
                </a:rPr>
                <a:t>{address@email.com}</a:t>
              </a:r>
              <a:r>
                <a:rPr lang="en-CA" sz="1100" dirty="0"/>
                <a:t> shortly after verification. </a:t>
              </a:r>
              <a:endParaRPr lang="en-CA" sz="1600" dirty="0"/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9A8C9517-F737-4BB2-B735-859F197D4393}"/>
                </a:ext>
              </a:extLst>
            </p:cNvPr>
            <p:cNvSpPr/>
            <p:nvPr/>
          </p:nvSpPr>
          <p:spPr>
            <a:xfrm>
              <a:off x="8393380" y="3986076"/>
              <a:ext cx="1238992" cy="38135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050" dirty="0"/>
                <a:t>Dismiss</a:t>
              </a:r>
              <a:endParaRPr lang="en-CA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946020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165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background">
            <a:hlinkClick r:id="" action="ppaction://media"/>
            <a:extLst>
              <a:ext uri="{FF2B5EF4-FFF2-40B4-BE49-F238E27FC236}">
                <a16:creationId xmlns:a16="http://schemas.microsoft.com/office/drawing/2014/main" id="{F5288039-E01C-4227-B30B-9521AB84C6D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lum bright="40000" contrast="-4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C6E571C-EEE0-4D69-B06B-951DD15A33B0}"/>
              </a:ext>
            </a:extLst>
          </p:cNvPr>
          <p:cNvSpPr/>
          <p:nvPr/>
        </p:nvSpPr>
        <p:spPr>
          <a:xfrm>
            <a:off x="-8251" y="0"/>
            <a:ext cx="3286126" cy="6858000"/>
          </a:xfrm>
          <a:prstGeom prst="rect">
            <a:avLst/>
          </a:prstGeom>
          <a:solidFill>
            <a:schemeClr val="lt1">
              <a:alpha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2366256-9D84-467E-BD77-20A5087F27C3}"/>
              </a:ext>
            </a:extLst>
          </p:cNvPr>
          <p:cNvSpPr/>
          <p:nvPr/>
        </p:nvSpPr>
        <p:spPr>
          <a:xfrm>
            <a:off x="283109" y="1587449"/>
            <a:ext cx="2719908" cy="2811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600" dirty="0"/>
              <a:t>Add Project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9788AD7F-8E05-41BF-993D-36779D3C6F1E}"/>
              </a:ext>
            </a:extLst>
          </p:cNvPr>
          <p:cNvSpPr/>
          <p:nvPr/>
        </p:nvSpPr>
        <p:spPr>
          <a:xfrm>
            <a:off x="1288228" y="118835"/>
            <a:ext cx="720000" cy="72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ESAT logo</a:t>
            </a:r>
          </a:p>
        </p:txBody>
      </p:sp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265CA4C0-8662-40EB-9CF5-EFBB91D8EEEC}"/>
              </a:ext>
            </a:extLst>
          </p:cNvPr>
          <p:cNvGraphicFramePr>
            <a:graphicFrameLocks noGrp="1"/>
          </p:cNvGraphicFramePr>
          <p:nvPr/>
        </p:nvGraphicFramePr>
        <p:xfrm>
          <a:off x="283108" y="2302000"/>
          <a:ext cx="2786863" cy="3427057"/>
        </p:xfrm>
        <a:graphic>
          <a:graphicData uri="http://schemas.openxmlformats.org/drawingml/2006/table">
            <a:tbl>
              <a:tblPr firstRow="1">
                <a:tableStyleId>{3B4B98B0-60AC-42C2-AFA5-B58CD77FA1E5}</a:tableStyleId>
              </a:tblPr>
              <a:tblGrid>
                <a:gridCol w="710667">
                  <a:extLst>
                    <a:ext uri="{9D8B030D-6E8A-4147-A177-3AD203B41FA5}">
                      <a16:colId xmlns:a16="http://schemas.microsoft.com/office/drawing/2014/main" val="1196878192"/>
                    </a:ext>
                  </a:extLst>
                </a:gridCol>
                <a:gridCol w="1165225">
                  <a:extLst>
                    <a:ext uri="{9D8B030D-6E8A-4147-A177-3AD203B41FA5}">
                      <a16:colId xmlns:a16="http://schemas.microsoft.com/office/drawing/2014/main" val="4058391018"/>
                    </a:ext>
                  </a:extLst>
                </a:gridCol>
                <a:gridCol w="910971">
                  <a:extLst>
                    <a:ext uri="{9D8B030D-6E8A-4147-A177-3AD203B41FA5}">
                      <a16:colId xmlns:a16="http://schemas.microsoft.com/office/drawing/2014/main" val="3248556887"/>
                    </a:ext>
                  </a:extLst>
                </a:gridCol>
              </a:tblGrid>
              <a:tr h="456942">
                <a:tc>
                  <a:txBody>
                    <a:bodyPr/>
                    <a:lstStyle/>
                    <a:p>
                      <a:r>
                        <a:rPr lang="en-CA" sz="800" dirty="0"/>
                        <a:t>Date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99FF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/>
                        <a:t>Title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99FF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99FF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0991502"/>
                  </a:ext>
                </a:extLst>
              </a:tr>
              <a:tr h="594023">
                <a:tc>
                  <a:txBody>
                    <a:bodyPr/>
                    <a:lstStyle/>
                    <a:p>
                      <a:endParaRPr lang="en-CA" sz="800" dirty="0"/>
                    </a:p>
                  </a:txBody>
                  <a:tcPr anchor="ctr">
                    <a:lnT w="12700" cmpd="sng">
                      <a:noFill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800" dirty="0"/>
                    </a:p>
                  </a:txBody>
                  <a:tcPr anchor="ctr">
                    <a:lnT w="12700" cmpd="sng">
                      <a:noFill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800" dirty="0"/>
                    </a:p>
                  </a:txBody>
                  <a:tcPr>
                    <a:lnT w="12700" cmpd="sng">
                      <a:noFill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5274275"/>
                  </a:ext>
                </a:extLst>
              </a:tr>
              <a:tr h="594023">
                <a:tc>
                  <a:txBody>
                    <a:bodyPr/>
                    <a:lstStyle/>
                    <a:p>
                      <a:endParaRPr lang="en-CA" sz="800" dirty="0"/>
                    </a:p>
                  </a:txBody>
                  <a:tcPr anchor="ctr"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800" dirty="0"/>
                    </a:p>
                  </a:txBody>
                  <a:tcPr anchor="ctr"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800" dirty="0"/>
                    </a:p>
                  </a:txBody>
                  <a:tcP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2186654"/>
                  </a:ext>
                </a:extLst>
              </a:tr>
              <a:tr h="594023">
                <a:tc>
                  <a:txBody>
                    <a:bodyPr/>
                    <a:lstStyle/>
                    <a:p>
                      <a:endParaRPr lang="en-CA" sz="800" dirty="0"/>
                    </a:p>
                  </a:txBody>
                  <a:tcPr anchor="ctr"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800" dirty="0"/>
                    </a:p>
                  </a:txBody>
                  <a:tcPr anchor="ctr"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800" dirty="0"/>
                    </a:p>
                  </a:txBody>
                  <a:tcP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4765558"/>
                  </a:ext>
                </a:extLst>
              </a:tr>
              <a:tr h="594023">
                <a:tc>
                  <a:txBody>
                    <a:bodyPr/>
                    <a:lstStyle/>
                    <a:p>
                      <a:endParaRPr lang="en-CA" sz="800" dirty="0"/>
                    </a:p>
                  </a:txBody>
                  <a:tcPr anchor="ctr"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800" dirty="0"/>
                    </a:p>
                  </a:txBody>
                  <a:tcPr anchor="ctr"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800" dirty="0"/>
                    </a:p>
                  </a:txBody>
                  <a:tcP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6253203"/>
                  </a:ext>
                </a:extLst>
              </a:tr>
              <a:tr h="594023">
                <a:tc>
                  <a:txBody>
                    <a:bodyPr/>
                    <a:lstStyle/>
                    <a:p>
                      <a:endParaRPr lang="en-CA" sz="800" dirty="0"/>
                    </a:p>
                  </a:txBody>
                  <a:tcPr anchor="ctr"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800" dirty="0"/>
                    </a:p>
                  </a:txBody>
                  <a:tcPr anchor="ctr"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800" dirty="0"/>
                    </a:p>
                  </a:txBody>
                  <a:tcP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69705338"/>
                  </a:ext>
                </a:extLst>
              </a:tr>
            </a:tbl>
          </a:graphicData>
        </a:graphic>
      </p:graphicFrame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92DC9EA-7765-49D6-AA1E-C89DCC2993FB}"/>
              </a:ext>
            </a:extLst>
          </p:cNvPr>
          <p:cNvCxnSpPr/>
          <p:nvPr/>
        </p:nvCxnSpPr>
        <p:spPr>
          <a:xfrm>
            <a:off x="698331" y="2448861"/>
            <a:ext cx="0" cy="193242"/>
          </a:xfrm>
          <a:prstGeom prst="straightConnector1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EF810BD2-523D-457A-B33C-508EE79DDD18}"/>
              </a:ext>
            </a:extLst>
          </p:cNvPr>
          <p:cNvSpPr txBox="1"/>
          <p:nvPr/>
        </p:nvSpPr>
        <p:spPr>
          <a:xfrm>
            <a:off x="719740" y="1543361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chemeClr val="bg1"/>
                </a:solidFill>
              </a:rPr>
              <a:t>+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7FB20BEC-7F6D-4302-942A-F1C9E2F5D3C6}"/>
              </a:ext>
            </a:extLst>
          </p:cNvPr>
          <p:cNvCxnSpPr/>
          <p:nvPr/>
        </p:nvCxnSpPr>
        <p:spPr>
          <a:xfrm>
            <a:off x="1839496" y="2448861"/>
            <a:ext cx="0" cy="193242"/>
          </a:xfrm>
          <a:prstGeom prst="straightConnector1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4" name="Chart 33">
            <a:extLst>
              <a:ext uri="{FF2B5EF4-FFF2-40B4-BE49-F238E27FC236}">
                <a16:creationId xmlns:a16="http://schemas.microsoft.com/office/drawing/2014/main" id="{00D1F201-72AB-417C-824A-BC3C7B31CEC7}"/>
              </a:ext>
            </a:extLst>
          </p:cNvPr>
          <p:cNvGraphicFramePr/>
          <p:nvPr/>
        </p:nvGraphicFramePr>
        <p:xfrm>
          <a:off x="3286126" y="0"/>
          <a:ext cx="8905875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pSp>
        <p:nvGrpSpPr>
          <p:cNvPr id="35" name="Group 34">
            <a:extLst>
              <a:ext uri="{FF2B5EF4-FFF2-40B4-BE49-F238E27FC236}">
                <a16:creationId xmlns:a16="http://schemas.microsoft.com/office/drawing/2014/main" id="{A9F695F2-3F9E-4720-8C26-A92FD7D7E77C}"/>
              </a:ext>
            </a:extLst>
          </p:cNvPr>
          <p:cNvGrpSpPr/>
          <p:nvPr/>
        </p:nvGrpSpPr>
        <p:grpSpPr>
          <a:xfrm>
            <a:off x="6888471" y="5877794"/>
            <a:ext cx="2891602" cy="283147"/>
            <a:chOff x="5401504" y="1758699"/>
            <a:chExt cx="3078377" cy="424692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2481B71F-B08F-48E2-8282-28E3C7A7C2CA}"/>
                </a:ext>
              </a:extLst>
            </p:cNvPr>
            <p:cNvSpPr/>
            <p:nvPr/>
          </p:nvSpPr>
          <p:spPr>
            <a:xfrm>
              <a:off x="5401504" y="1758699"/>
              <a:ext cx="3078377" cy="42469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100" b="1" dirty="0"/>
                <a:t>TP On-site Effectiveness (kg/</a:t>
              </a:r>
              <a:r>
                <a:rPr lang="en-CA" sz="1100" b="1" dirty="0" err="1"/>
                <a:t>yr</a:t>
              </a:r>
              <a:r>
                <a:rPr lang="en-CA" sz="1100" b="1" dirty="0"/>
                <a:t>)</a:t>
              </a:r>
            </a:p>
          </p:txBody>
        </p:sp>
        <p:sp>
          <p:nvSpPr>
            <p:cNvPr id="37" name="Isosceles Triangle 36">
              <a:extLst>
                <a:ext uri="{FF2B5EF4-FFF2-40B4-BE49-F238E27FC236}">
                  <a16:creationId xmlns:a16="http://schemas.microsoft.com/office/drawing/2014/main" id="{ABF0E0C0-ED7A-4D25-B52F-0B97ADD42E37}"/>
                </a:ext>
              </a:extLst>
            </p:cNvPr>
            <p:cNvSpPr/>
            <p:nvPr/>
          </p:nvSpPr>
          <p:spPr>
            <a:xfrm rot="10800000">
              <a:off x="8105341" y="1870031"/>
              <a:ext cx="217492" cy="20890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13CF522-D538-4D2F-9605-3877579D42C4}"/>
              </a:ext>
            </a:extLst>
          </p:cNvPr>
          <p:cNvCxnSpPr>
            <a:cxnSpLocks/>
          </p:cNvCxnSpPr>
          <p:nvPr/>
        </p:nvCxnSpPr>
        <p:spPr>
          <a:xfrm>
            <a:off x="3286126" y="792160"/>
            <a:ext cx="0" cy="5543985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4D77ABD3-8466-4513-8045-472A1ADE7D8B}"/>
              </a:ext>
            </a:extLst>
          </p:cNvPr>
          <p:cNvSpPr txBox="1"/>
          <p:nvPr/>
        </p:nvSpPr>
        <p:spPr>
          <a:xfrm>
            <a:off x="429630" y="1043865"/>
            <a:ext cx="24938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600" b="1" dirty="0"/>
              <a:t>Add or Open project </a:t>
            </a:r>
            <a:r>
              <a:rPr lang="en-CA" sz="1600" b="1" baseline="30000" dirty="0"/>
              <a:t>(?)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30C11E5-2134-456C-8FA3-B027CA93780B}"/>
              </a:ext>
            </a:extLst>
          </p:cNvPr>
          <p:cNvSpPr/>
          <p:nvPr/>
        </p:nvSpPr>
        <p:spPr>
          <a:xfrm>
            <a:off x="8251" y="0"/>
            <a:ext cx="12192000" cy="6858000"/>
          </a:xfrm>
          <a:prstGeom prst="rect">
            <a:avLst/>
          </a:pr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E669B18-4C47-46B9-8960-ACD7173491EE}"/>
              </a:ext>
            </a:extLst>
          </p:cNvPr>
          <p:cNvGrpSpPr/>
          <p:nvPr/>
        </p:nvGrpSpPr>
        <p:grpSpPr>
          <a:xfrm>
            <a:off x="3638432" y="653503"/>
            <a:ext cx="4915136" cy="1267748"/>
            <a:chOff x="2326280" y="2409803"/>
            <a:chExt cx="7466321" cy="2038391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59B5488D-7BCA-4684-936A-EB1F2ED45020}"/>
                </a:ext>
              </a:extLst>
            </p:cNvPr>
            <p:cNvSpPr/>
            <p:nvPr/>
          </p:nvSpPr>
          <p:spPr>
            <a:xfrm>
              <a:off x="2326281" y="2411084"/>
              <a:ext cx="7453788" cy="20371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tIns="0" rtlCol="0" anchor="t" anchorCtr="0"/>
            <a:lstStyle/>
            <a:p>
              <a:endParaRPr lang="en-CA" dirty="0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26BC2C41-CC0A-4090-B815-7D857390F94A}"/>
                </a:ext>
              </a:extLst>
            </p:cNvPr>
            <p:cNvSpPr/>
            <p:nvPr/>
          </p:nvSpPr>
          <p:spPr>
            <a:xfrm>
              <a:off x="2326280" y="2409803"/>
              <a:ext cx="7453788" cy="32033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CA" sz="1100" dirty="0"/>
                <a:t>Reminder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2B0FC9BA-D5A6-49F7-8FD0-388CBE82FB56}"/>
                </a:ext>
              </a:extLst>
            </p:cNvPr>
            <p:cNvSpPr/>
            <p:nvPr/>
          </p:nvSpPr>
          <p:spPr>
            <a:xfrm>
              <a:off x="9413622" y="2409805"/>
              <a:ext cx="378979" cy="320329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000" dirty="0"/>
                <a:t>X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0838769B-A28C-471E-98CE-AAC1DEBC03E3}"/>
                </a:ext>
              </a:extLst>
            </p:cNvPr>
            <p:cNvSpPr txBox="1"/>
            <p:nvPr/>
          </p:nvSpPr>
          <p:spPr>
            <a:xfrm>
              <a:off x="2524189" y="2829575"/>
              <a:ext cx="7057969" cy="9649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100" dirty="0"/>
                <a:t>You haven’t create any project yet.</a:t>
              </a:r>
            </a:p>
            <a:p>
              <a:endParaRPr lang="en-CA" sz="1100" dirty="0"/>
            </a:p>
            <a:p>
              <a:r>
                <a:rPr lang="en-CA" sz="1100" dirty="0"/>
                <a:t>Press OK to create a new project</a:t>
              </a:r>
              <a:endParaRPr lang="en-CA" sz="1600" dirty="0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36A7DA90-B521-4324-B962-8B1562324BF3}"/>
                </a:ext>
              </a:extLst>
            </p:cNvPr>
            <p:cNvSpPr/>
            <p:nvPr/>
          </p:nvSpPr>
          <p:spPr>
            <a:xfrm>
              <a:off x="8393380" y="3986076"/>
              <a:ext cx="1238992" cy="38135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050" dirty="0"/>
                <a:t>OK</a:t>
              </a:r>
              <a:endParaRPr lang="en-CA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633800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165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background">
            <a:hlinkClick r:id="" action="ppaction://media"/>
            <a:extLst>
              <a:ext uri="{FF2B5EF4-FFF2-40B4-BE49-F238E27FC236}">
                <a16:creationId xmlns:a16="http://schemas.microsoft.com/office/drawing/2014/main" id="{F5288039-E01C-4227-B30B-9521AB84C6D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lum bright="40000" contrast="-4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C6E571C-EEE0-4D69-B06B-951DD15A33B0}"/>
              </a:ext>
            </a:extLst>
          </p:cNvPr>
          <p:cNvSpPr/>
          <p:nvPr/>
        </p:nvSpPr>
        <p:spPr>
          <a:xfrm>
            <a:off x="0" y="0"/>
            <a:ext cx="3286126" cy="6858000"/>
          </a:xfrm>
          <a:prstGeom prst="rect">
            <a:avLst/>
          </a:prstGeom>
          <a:solidFill>
            <a:schemeClr val="lt1">
              <a:alpha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2366256-9D84-467E-BD77-20A5087F27C3}"/>
              </a:ext>
            </a:extLst>
          </p:cNvPr>
          <p:cNvSpPr/>
          <p:nvPr/>
        </p:nvSpPr>
        <p:spPr>
          <a:xfrm>
            <a:off x="283109" y="1587449"/>
            <a:ext cx="2719908" cy="2811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600" dirty="0"/>
              <a:t>Add Project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3EDC4FB-01DE-4349-A8E8-DE3C39E80493}"/>
              </a:ext>
            </a:extLst>
          </p:cNvPr>
          <p:cNvSpPr txBox="1"/>
          <p:nvPr/>
        </p:nvSpPr>
        <p:spPr>
          <a:xfrm>
            <a:off x="429630" y="1043865"/>
            <a:ext cx="24938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600" b="1" dirty="0"/>
              <a:t>Add or Open project </a:t>
            </a:r>
            <a:r>
              <a:rPr lang="en-CA" sz="1600" b="1" baseline="30000" dirty="0"/>
              <a:t>(?)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9788AD7F-8E05-41BF-993D-36779D3C6F1E}"/>
              </a:ext>
            </a:extLst>
          </p:cNvPr>
          <p:cNvSpPr/>
          <p:nvPr/>
        </p:nvSpPr>
        <p:spPr>
          <a:xfrm>
            <a:off x="1288228" y="118835"/>
            <a:ext cx="720000" cy="72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ESAT logo</a:t>
            </a:r>
          </a:p>
        </p:txBody>
      </p:sp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265CA4C0-8662-40EB-9CF5-EFBB91D8EE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7221612"/>
              </p:ext>
            </p:extLst>
          </p:nvPr>
        </p:nvGraphicFramePr>
        <p:xfrm>
          <a:off x="283108" y="2302000"/>
          <a:ext cx="2786863" cy="3821708"/>
        </p:xfrm>
        <a:graphic>
          <a:graphicData uri="http://schemas.openxmlformats.org/drawingml/2006/table">
            <a:tbl>
              <a:tblPr firstRow="1">
                <a:tableStyleId>{3B4B98B0-60AC-42C2-AFA5-B58CD77FA1E5}</a:tableStyleId>
              </a:tblPr>
              <a:tblGrid>
                <a:gridCol w="710667">
                  <a:extLst>
                    <a:ext uri="{9D8B030D-6E8A-4147-A177-3AD203B41FA5}">
                      <a16:colId xmlns:a16="http://schemas.microsoft.com/office/drawing/2014/main" val="1196878192"/>
                    </a:ext>
                  </a:extLst>
                </a:gridCol>
                <a:gridCol w="1165225">
                  <a:extLst>
                    <a:ext uri="{9D8B030D-6E8A-4147-A177-3AD203B41FA5}">
                      <a16:colId xmlns:a16="http://schemas.microsoft.com/office/drawing/2014/main" val="4058391018"/>
                    </a:ext>
                  </a:extLst>
                </a:gridCol>
                <a:gridCol w="910971">
                  <a:extLst>
                    <a:ext uri="{9D8B030D-6E8A-4147-A177-3AD203B41FA5}">
                      <a16:colId xmlns:a16="http://schemas.microsoft.com/office/drawing/2014/main" val="3248556887"/>
                    </a:ext>
                  </a:extLst>
                </a:gridCol>
              </a:tblGrid>
              <a:tr h="456942">
                <a:tc>
                  <a:txBody>
                    <a:bodyPr/>
                    <a:lstStyle/>
                    <a:p>
                      <a:r>
                        <a:rPr lang="en-CA" sz="800" dirty="0"/>
                        <a:t>Date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99FF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/>
                        <a:t>Title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99FF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99FF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0991502"/>
                  </a:ext>
                </a:extLst>
              </a:tr>
              <a:tr h="594023">
                <a:tc>
                  <a:txBody>
                    <a:bodyPr/>
                    <a:lstStyle/>
                    <a:p>
                      <a:r>
                        <a:rPr lang="en-CA" sz="800" dirty="0"/>
                        <a:t>2019-07-05</a:t>
                      </a:r>
                    </a:p>
                  </a:txBody>
                  <a:tcPr anchor="ctr">
                    <a:lnT w="12700" cmpd="sng">
                      <a:noFill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/>
                        <a:t>Farm TP</a:t>
                      </a:r>
                    </a:p>
                  </a:txBody>
                  <a:tcPr anchor="ctr">
                    <a:lnT w="12700" cmpd="sng">
                      <a:noFill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800" dirty="0"/>
                    </a:p>
                  </a:txBody>
                  <a:tcPr>
                    <a:lnT w="12700" cmpd="sng">
                      <a:noFill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5274275"/>
                  </a:ext>
                </a:extLst>
              </a:tr>
              <a:tr h="594023">
                <a:tc>
                  <a:txBody>
                    <a:bodyPr/>
                    <a:lstStyle/>
                    <a:p>
                      <a:r>
                        <a:rPr lang="en-CA" sz="800" dirty="0"/>
                        <a:t>2019-06-21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/>
                        <a:t>Farm TP on-site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800" dirty="0"/>
                    </a:p>
                  </a:txBody>
                  <a:tcP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2186654"/>
                  </a:ext>
                </a:extLst>
              </a:tr>
              <a:tr h="594023">
                <a:tc>
                  <a:txBody>
                    <a:bodyPr/>
                    <a:lstStyle/>
                    <a:p>
                      <a:r>
                        <a:rPr lang="en-CA" sz="800" dirty="0"/>
                        <a:t>2019-06-20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/>
                        <a:t>Farm cost minimum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800" dirty="0"/>
                    </a:p>
                  </a:txBody>
                  <a:tcP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4765558"/>
                  </a:ext>
                </a:extLst>
              </a:tr>
              <a:tr h="594023">
                <a:tc>
                  <a:txBody>
                    <a:bodyPr/>
                    <a:lstStyle/>
                    <a:p>
                      <a:r>
                        <a:rPr lang="en-CA" sz="800" dirty="0"/>
                        <a:t>2019-05-15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/>
                        <a:t>Farm carbon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800" dirty="0"/>
                    </a:p>
                  </a:txBody>
                  <a:tcP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6253203"/>
                  </a:ext>
                </a:extLst>
              </a:tr>
              <a:tr h="594023">
                <a:tc>
                  <a:txBody>
                    <a:bodyPr/>
                    <a:lstStyle/>
                    <a:p>
                      <a:r>
                        <a:rPr lang="en-CA" sz="800" dirty="0"/>
                        <a:t>2018-02-11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/>
                        <a:t>Farm drought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800" dirty="0"/>
                    </a:p>
                  </a:txBody>
                  <a:tcP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69705338"/>
                  </a:ext>
                </a:extLst>
              </a:tr>
              <a:tr h="394651">
                <a:tc>
                  <a:txBody>
                    <a:bodyPr/>
                    <a:lstStyle/>
                    <a:p>
                      <a:r>
                        <a:rPr lang="en-CA" sz="800" dirty="0"/>
                        <a:t>…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800" dirty="0"/>
                    </a:p>
                  </a:txBody>
                  <a:tcPr anchor="ctr"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800" dirty="0"/>
                    </a:p>
                  </a:txBody>
                  <a:tcP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6941215"/>
                  </a:ext>
                </a:extLst>
              </a:tr>
            </a:tbl>
          </a:graphicData>
        </a:graphic>
      </p:graphicFrame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92DC9EA-7765-49D6-AA1E-C89DCC2993FB}"/>
              </a:ext>
            </a:extLst>
          </p:cNvPr>
          <p:cNvCxnSpPr/>
          <p:nvPr/>
        </p:nvCxnSpPr>
        <p:spPr>
          <a:xfrm>
            <a:off x="722746" y="2443014"/>
            <a:ext cx="0" cy="193242"/>
          </a:xfrm>
          <a:prstGeom prst="straightConnector1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EF810BD2-523D-457A-B33C-508EE79DDD18}"/>
              </a:ext>
            </a:extLst>
          </p:cNvPr>
          <p:cNvSpPr txBox="1"/>
          <p:nvPr/>
        </p:nvSpPr>
        <p:spPr>
          <a:xfrm>
            <a:off x="719740" y="1543361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chemeClr val="bg1"/>
                </a:solidFill>
              </a:rPr>
              <a:t>+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7FB20BEC-7F6D-4302-942A-F1C9E2F5D3C6}"/>
              </a:ext>
            </a:extLst>
          </p:cNvPr>
          <p:cNvCxnSpPr/>
          <p:nvPr/>
        </p:nvCxnSpPr>
        <p:spPr>
          <a:xfrm>
            <a:off x="1477546" y="2443014"/>
            <a:ext cx="0" cy="193242"/>
          </a:xfrm>
          <a:prstGeom prst="straightConnector1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4" name="Chart 33">
            <a:extLst>
              <a:ext uri="{FF2B5EF4-FFF2-40B4-BE49-F238E27FC236}">
                <a16:creationId xmlns:a16="http://schemas.microsoft.com/office/drawing/2014/main" id="{00D1F201-72AB-417C-824A-BC3C7B31CEC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8097789"/>
              </p:ext>
            </p:extLst>
          </p:nvPr>
        </p:nvGraphicFramePr>
        <p:xfrm>
          <a:off x="3286126" y="0"/>
          <a:ext cx="8905875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13CF522-D538-4D2F-9605-3877579D42C4}"/>
              </a:ext>
            </a:extLst>
          </p:cNvPr>
          <p:cNvCxnSpPr>
            <a:cxnSpLocks/>
          </p:cNvCxnSpPr>
          <p:nvPr/>
        </p:nvCxnSpPr>
        <p:spPr>
          <a:xfrm>
            <a:off x="3286126" y="792160"/>
            <a:ext cx="0" cy="5543985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Graphic 44" descr="Checkmark">
            <a:extLst>
              <a:ext uri="{FF2B5EF4-FFF2-40B4-BE49-F238E27FC236}">
                <a16:creationId xmlns:a16="http://schemas.microsoft.com/office/drawing/2014/main" id="{8AE485C5-9993-4E55-AEE8-1E264236DF2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354823" y="2953061"/>
            <a:ext cx="252000" cy="252000"/>
          </a:xfrm>
          <a:prstGeom prst="rect">
            <a:avLst/>
          </a:prstGeom>
        </p:spPr>
      </p:pic>
      <p:pic>
        <p:nvPicPr>
          <p:cNvPr id="1032" name="Picture 8" descr="Related image">
            <a:extLst>
              <a:ext uri="{FF2B5EF4-FFF2-40B4-BE49-F238E27FC236}">
                <a16:creationId xmlns:a16="http://schemas.microsoft.com/office/drawing/2014/main" id="{5A6A7D99-CB93-43A0-879C-3D6779ED50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6834" y="2955547"/>
            <a:ext cx="252000" cy="25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Graphic 49" descr="Checkmark">
            <a:extLst>
              <a:ext uri="{FF2B5EF4-FFF2-40B4-BE49-F238E27FC236}">
                <a16:creationId xmlns:a16="http://schemas.microsoft.com/office/drawing/2014/main" id="{D248BC8D-BB5D-43FC-9692-88AA358377F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354823" y="3501522"/>
            <a:ext cx="252000" cy="252000"/>
          </a:xfrm>
          <a:prstGeom prst="rect">
            <a:avLst/>
          </a:prstGeom>
        </p:spPr>
      </p:pic>
      <p:pic>
        <p:nvPicPr>
          <p:cNvPr id="51" name="Picture 8" descr="Related image">
            <a:extLst>
              <a:ext uri="{FF2B5EF4-FFF2-40B4-BE49-F238E27FC236}">
                <a16:creationId xmlns:a16="http://schemas.microsoft.com/office/drawing/2014/main" id="{D9B415A3-6314-48D0-BE46-97B8D14543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6834" y="3504008"/>
            <a:ext cx="252000" cy="25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Graphic 51" descr="Checkmark">
            <a:extLst>
              <a:ext uri="{FF2B5EF4-FFF2-40B4-BE49-F238E27FC236}">
                <a16:creationId xmlns:a16="http://schemas.microsoft.com/office/drawing/2014/main" id="{2824B557-CA87-4182-95B1-94B05DACFF8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354823" y="4128440"/>
            <a:ext cx="252000" cy="252000"/>
          </a:xfrm>
          <a:prstGeom prst="rect">
            <a:avLst/>
          </a:prstGeom>
        </p:spPr>
      </p:pic>
      <p:pic>
        <p:nvPicPr>
          <p:cNvPr id="53" name="Picture 8" descr="Related image">
            <a:extLst>
              <a:ext uri="{FF2B5EF4-FFF2-40B4-BE49-F238E27FC236}">
                <a16:creationId xmlns:a16="http://schemas.microsoft.com/office/drawing/2014/main" id="{AC23DD7C-A62B-4633-ACAA-F8A6A8212C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6834" y="4130926"/>
            <a:ext cx="252000" cy="25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Graphic 53" descr="Checkmark">
            <a:extLst>
              <a:ext uri="{FF2B5EF4-FFF2-40B4-BE49-F238E27FC236}">
                <a16:creationId xmlns:a16="http://schemas.microsoft.com/office/drawing/2014/main" id="{4B3A3389-85D6-4CEF-939A-9BD19557E68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354823" y="4687834"/>
            <a:ext cx="252000" cy="252000"/>
          </a:xfrm>
          <a:prstGeom prst="rect">
            <a:avLst/>
          </a:prstGeom>
        </p:spPr>
      </p:pic>
      <p:pic>
        <p:nvPicPr>
          <p:cNvPr id="55" name="Picture 8" descr="Related image">
            <a:extLst>
              <a:ext uri="{FF2B5EF4-FFF2-40B4-BE49-F238E27FC236}">
                <a16:creationId xmlns:a16="http://schemas.microsoft.com/office/drawing/2014/main" id="{E3949D63-8ED2-4B8F-8D94-F0F5DC6312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6834" y="4690320"/>
            <a:ext cx="252000" cy="25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Graphic 55" descr="Checkmark">
            <a:extLst>
              <a:ext uri="{FF2B5EF4-FFF2-40B4-BE49-F238E27FC236}">
                <a16:creationId xmlns:a16="http://schemas.microsoft.com/office/drawing/2014/main" id="{491D6045-D4EC-47CD-B8F3-8999A329858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354823" y="5247228"/>
            <a:ext cx="252000" cy="252000"/>
          </a:xfrm>
          <a:prstGeom prst="rect">
            <a:avLst/>
          </a:prstGeom>
        </p:spPr>
      </p:pic>
      <p:pic>
        <p:nvPicPr>
          <p:cNvPr id="57" name="Picture 8" descr="Related image">
            <a:extLst>
              <a:ext uri="{FF2B5EF4-FFF2-40B4-BE49-F238E27FC236}">
                <a16:creationId xmlns:a16="http://schemas.microsoft.com/office/drawing/2014/main" id="{FC393B40-66EF-4032-819D-740418D4C6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6834" y="5249714"/>
            <a:ext cx="252000" cy="25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18BB5EDC-7F07-44F9-9639-AE425DEA8F07}"/>
              </a:ext>
            </a:extLst>
          </p:cNvPr>
          <p:cNvGrpSpPr/>
          <p:nvPr/>
        </p:nvGrpSpPr>
        <p:grpSpPr>
          <a:xfrm>
            <a:off x="6888471" y="5877794"/>
            <a:ext cx="2891602" cy="283147"/>
            <a:chOff x="5401504" y="1758699"/>
            <a:chExt cx="3078377" cy="424692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E4842303-B4D5-4CF3-96E5-ACDF121CC6C1}"/>
                </a:ext>
              </a:extLst>
            </p:cNvPr>
            <p:cNvSpPr/>
            <p:nvPr/>
          </p:nvSpPr>
          <p:spPr>
            <a:xfrm>
              <a:off x="5401504" y="1758699"/>
              <a:ext cx="3078377" cy="42469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100" b="1" dirty="0"/>
                <a:t>TP On-site Effectiveness (kg/</a:t>
              </a:r>
              <a:r>
                <a:rPr lang="en-CA" sz="1100" b="1" dirty="0" err="1"/>
                <a:t>yr</a:t>
              </a:r>
              <a:r>
                <a:rPr lang="en-CA" sz="1100" b="1" dirty="0"/>
                <a:t>)</a:t>
              </a:r>
            </a:p>
          </p:txBody>
        </p:sp>
        <p:sp>
          <p:nvSpPr>
            <p:cNvPr id="29" name="Isosceles Triangle 28">
              <a:extLst>
                <a:ext uri="{FF2B5EF4-FFF2-40B4-BE49-F238E27FC236}">
                  <a16:creationId xmlns:a16="http://schemas.microsoft.com/office/drawing/2014/main" id="{B463F785-72FF-4F98-AE01-BCF8371E1F9D}"/>
                </a:ext>
              </a:extLst>
            </p:cNvPr>
            <p:cNvSpPr/>
            <p:nvPr/>
          </p:nvSpPr>
          <p:spPr>
            <a:xfrm rot="10800000">
              <a:off x="8105341" y="1870031"/>
              <a:ext cx="217492" cy="20890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</p:spTree>
    <p:extLst>
      <p:ext uri="{BB962C8B-B14F-4D97-AF65-F5344CB8AC3E}">
        <p14:creationId xmlns:p14="http://schemas.microsoft.com/office/powerpoint/2010/main" val="3700260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165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background">
            <a:hlinkClick r:id="" action="ppaction://media"/>
            <a:extLst>
              <a:ext uri="{FF2B5EF4-FFF2-40B4-BE49-F238E27FC236}">
                <a16:creationId xmlns:a16="http://schemas.microsoft.com/office/drawing/2014/main" id="{F5288039-E01C-4227-B30B-9521AB84C6D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lum bright="40000" contrast="-4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C6E571C-EEE0-4D69-B06B-951DD15A33B0}"/>
              </a:ext>
            </a:extLst>
          </p:cNvPr>
          <p:cNvSpPr/>
          <p:nvPr/>
        </p:nvSpPr>
        <p:spPr>
          <a:xfrm>
            <a:off x="-9007" y="0"/>
            <a:ext cx="3286126" cy="6858000"/>
          </a:xfrm>
          <a:prstGeom prst="rect">
            <a:avLst/>
          </a:prstGeom>
          <a:solidFill>
            <a:schemeClr val="lt1">
              <a:alpha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2366256-9D84-467E-BD77-20A5087F27C3}"/>
              </a:ext>
            </a:extLst>
          </p:cNvPr>
          <p:cNvSpPr/>
          <p:nvPr/>
        </p:nvSpPr>
        <p:spPr>
          <a:xfrm>
            <a:off x="283109" y="1587449"/>
            <a:ext cx="2719908" cy="2811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600" dirty="0"/>
              <a:t>Add Project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9788AD7F-8E05-41BF-993D-36779D3C6F1E}"/>
              </a:ext>
            </a:extLst>
          </p:cNvPr>
          <p:cNvSpPr/>
          <p:nvPr/>
        </p:nvSpPr>
        <p:spPr>
          <a:xfrm>
            <a:off x="1288228" y="118835"/>
            <a:ext cx="720000" cy="72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ESAT logo</a:t>
            </a:r>
          </a:p>
        </p:txBody>
      </p:sp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265CA4C0-8662-40EB-9CF5-EFBB91D8EE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2463607"/>
              </p:ext>
            </p:extLst>
          </p:nvPr>
        </p:nvGraphicFramePr>
        <p:xfrm>
          <a:off x="283108" y="2302000"/>
          <a:ext cx="2786863" cy="3821708"/>
        </p:xfrm>
        <a:graphic>
          <a:graphicData uri="http://schemas.openxmlformats.org/drawingml/2006/table">
            <a:tbl>
              <a:tblPr firstRow="1">
                <a:tableStyleId>{3B4B98B0-60AC-42C2-AFA5-B58CD77FA1E5}</a:tableStyleId>
              </a:tblPr>
              <a:tblGrid>
                <a:gridCol w="710667">
                  <a:extLst>
                    <a:ext uri="{9D8B030D-6E8A-4147-A177-3AD203B41FA5}">
                      <a16:colId xmlns:a16="http://schemas.microsoft.com/office/drawing/2014/main" val="1196878192"/>
                    </a:ext>
                  </a:extLst>
                </a:gridCol>
                <a:gridCol w="1165225">
                  <a:extLst>
                    <a:ext uri="{9D8B030D-6E8A-4147-A177-3AD203B41FA5}">
                      <a16:colId xmlns:a16="http://schemas.microsoft.com/office/drawing/2014/main" val="4058391018"/>
                    </a:ext>
                  </a:extLst>
                </a:gridCol>
                <a:gridCol w="910971">
                  <a:extLst>
                    <a:ext uri="{9D8B030D-6E8A-4147-A177-3AD203B41FA5}">
                      <a16:colId xmlns:a16="http://schemas.microsoft.com/office/drawing/2014/main" val="3248556887"/>
                    </a:ext>
                  </a:extLst>
                </a:gridCol>
              </a:tblGrid>
              <a:tr h="456942">
                <a:tc>
                  <a:txBody>
                    <a:bodyPr/>
                    <a:lstStyle/>
                    <a:p>
                      <a:r>
                        <a:rPr lang="en-CA" sz="800" dirty="0"/>
                        <a:t>Date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99FF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/>
                        <a:t>Title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99FF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99FF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0991502"/>
                  </a:ext>
                </a:extLst>
              </a:tr>
              <a:tr h="594023">
                <a:tc>
                  <a:txBody>
                    <a:bodyPr/>
                    <a:lstStyle/>
                    <a:p>
                      <a:r>
                        <a:rPr lang="en-CA" sz="800" dirty="0"/>
                        <a:t>2019-07-05</a:t>
                      </a:r>
                    </a:p>
                  </a:txBody>
                  <a:tcPr anchor="ctr">
                    <a:lnT w="12700" cmpd="sng">
                      <a:noFill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/>
                        <a:t>Farm TP</a:t>
                      </a:r>
                    </a:p>
                  </a:txBody>
                  <a:tcPr anchor="ctr">
                    <a:lnT w="12700" cmpd="sng">
                      <a:noFill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800" dirty="0"/>
                    </a:p>
                  </a:txBody>
                  <a:tcPr>
                    <a:lnT w="12700" cmpd="sng">
                      <a:noFill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5274275"/>
                  </a:ext>
                </a:extLst>
              </a:tr>
              <a:tr h="594023">
                <a:tc>
                  <a:txBody>
                    <a:bodyPr/>
                    <a:lstStyle/>
                    <a:p>
                      <a:r>
                        <a:rPr lang="en-CA" sz="800" dirty="0"/>
                        <a:t>2019-06-21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/>
                        <a:t>Farm TP on-site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800" dirty="0"/>
                    </a:p>
                  </a:txBody>
                  <a:tcP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2186654"/>
                  </a:ext>
                </a:extLst>
              </a:tr>
              <a:tr h="594023">
                <a:tc>
                  <a:txBody>
                    <a:bodyPr/>
                    <a:lstStyle/>
                    <a:p>
                      <a:r>
                        <a:rPr lang="en-CA" sz="800" dirty="0"/>
                        <a:t>2019-06-20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/>
                        <a:t>Farm cost minimum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800" dirty="0"/>
                    </a:p>
                  </a:txBody>
                  <a:tcP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4765558"/>
                  </a:ext>
                </a:extLst>
              </a:tr>
              <a:tr h="594023">
                <a:tc>
                  <a:txBody>
                    <a:bodyPr/>
                    <a:lstStyle/>
                    <a:p>
                      <a:r>
                        <a:rPr lang="en-CA" sz="800" dirty="0"/>
                        <a:t>2019-05-15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/>
                        <a:t>Farm carbon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800" dirty="0"/>
                    </a:p>
                  </a:txBody>
                  <a:tcP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6253203"/>
                  </a:ext>
                </a:extLst>
              </a:tr>
              <a:tr h="594023">
                <a:tc>
                  <a:txBody>
                    <a:bodyPr/>
                    <a:lstStyle/>
                    <a:p>
                      <a:r>
                        <a:rPr lang="en-CA" sz="800" dirty="0"/>
                        <a:t>2018-02-11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/>
                        <a:t>Farm drought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800" dirty="0"/>
                    </a:p>
                  </a:txBody>
                  <a:tcP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69705338"/>
                  </a:ext>
                </a:extLst>
              </a:tr>
              <a:tr h="394651">
                <a:tc>
                  <a:txBody>
                    <a:bodyPr/>
                    <a:lstStyle/>
                    <a:p>
                      <a:r>
                        <a:rPr lang="en-CA" sz="800" dirty="0"/>
                        <a:t>…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800" dirty="0"/>
                    </a:p>
                  </a:txBody>
                  <a:tcPr anchor="ctr"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800" dirty="0"/>
                    </a:p>
                  </a:txBody>
                  <a:tcP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6941215"/>
                  </a:ext>
                </a:extLst>
              </a:tr>
            </a:tbl>
          </a:graphicData>
        </a:graphic>
      </p:graphicFrame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92DC9EA-7765-49D6-AA1E-C89DCC2993FB}"/>
              </a:ext>
            </a:extLst>
          </p:cNvPr>
          <p:cNvCxnSpPr/>
          <p:nvPr/>
        </p:nvCxnSpPr>
        <p:spPr>
          <a:xfrm>
            <a:off x="722746" y="2443014"/>
            <a:ext cx="0" cy="193242"/>
          </a:xfrm>
          <a:prstGeom prst="straightConnector1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EF810BD2-523D-457A-B33C-508EE79DDD18}"/>
              </a:ext>
            </a:extLst>
          </p:cNvPr>
          <p:cNvSpPr txBox="1"/>
          <p:nvPr/>
        </p:nvSpPr>
        <p:spPr>
          <a:xfrm>
            <a:off x="719740" y="1543361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chemeClr val="bg1"/>
                </a:solidFill>
              </a:rPr>
              <a:t>+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7FB20BEC-7F6D-4302-942A-F1C9E2F5D3C6}"/>
              </a:ext>
            </a:extLst>
          </p:cNvPr>
          <p:cNvCxnSpPr/>
          <p:nvPr/>
        </p:nvCxnSpPr>
        <p:spPr>
          <a:xfrm>
            <a:off x="1477546" y="2443014"/>
            <a:ext cx="0" cy="193242"/>
          </a:xfrm>
          <a:prstGeom prst="straightConnector1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4" name="Chart 33">
            <a:extLst>
              <a:ext uri="{FF2B5EF4-FFF2-40B4-BE49-F238E27FC236}">
                <a16:creationId xmlns:a16="http://schemas.microsoft.com/office/drawing/2014/main" id="{00D1F201-72AB-417C-824A-BC3C7B31CEC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68846125"/>
              </p:ext>
            </p:extLst>
          </p:nvPr>
        </p:nvGraphicFramePr>
        <p:xfrm>
          <a:off x="3286126" y="0"/>
          <a:ext cx="8905875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pSp>
        <p:nvGrpSpPr>
          <p:cNvPr id="35" name="Group 34">
            <a:extLst>
              <a:ext uri="{FF2B5EF4-FFF2-40B4-BE49-F238E27FC236}">
                <a16:creationId xmlns:a16="http://schemas.microsoft.com/office/drawing/2014/main" id="{A9F695F2-3F9E-4720-8C26-A92FD7D7E77C}"/>
              </a:ext>
            </a:extLst>
          </p:cNvPr>
          <p:cNvGrpSpPr/>
          <p:nvPr/>
        </p:nvGrpSpPr>
        <p:grpSpPr>
          <a:xfrm>
            <a:off x="6241106" y="6192160"/>
            <a:ext cx="3584703" cy="283147"/>
            <a:chOff x="4663634" y="1758699"/>
            <a:chExt cx="3816246" cy="424692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2481B71F-B08F-48E2-8282-28E3C7A7C2CA}"/>
                </a:ext>
              </a:extLst>
            </p:cNvPr>
            <p:cNvSpPr/>
            <p:nvPr/>
          </p:nvSpPr>
          <p:spPr>
            <a:xfrm>
              <a:off x="4663634" y="1758699"/>
              <a:ext cx="3816246" cy="42469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600" b="1" dirty="0"/>
                <a:t>Effectiveness drop list (E.g. TP off-site) </a:t>
              </a:r>
            </a:p>
          </p:txBody>
        </p:sp>
        <p:sp>
          <p:nvSpPr>
            <p:cNvPr id="37" name="Isosceles Triangle 36">
              <a:extLst>
                <a:ext uri="{FF2B5EF4-FFF2-40B4-BE49-F238E27FC236}">
                  <a16:creationId xmlns:a16="http://schemas.microsoft.com/office/drawing/2014/main" id="{ABF0E0C0-ED7A-4D25-B52F-0B97ADD42E37}"/>
                </a:ext>
              </a:extLst>
            </p:cNvPr>
            <p:cNvSpPr/>
            <p:nvPr/>
          </p:nvSpPr>
          <p:spPr>
            <a:xfrm rot="10800000">
              <a:off x="8105341" y="1870031"/>
              <a:ext cx="217492" cy="20890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13CF522-D538-4D2F-9605-3877579D42C4}"/>
              </a:ext>
            </a:extLst>
          </p:cNvPr>
          <p:cNvCxnSpPr>
            <a:cxnSpLocks/>
          </p:cNvCxnSpPr>
          <p:nvPr/>
        </p:nvCxnSpPr>
        <p:spPr>
          <a:xfrm>
            <a:off x="3286126" y="792160"/>
            <a:ext cx="0" cy="5543985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Graphic 44" descr="Checkmark">
            <a:extLst>
              <a:ext uri="{FF2B5EF4-FFF2-40B4-BE49-F238E27FC236}">
                <a16:creationId xmlns:a16="http://schemas.microsoft.com/office/drawing/2014/main" id="{8AE485C5-9993-4E55-AEE8-1E264236DF2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354823" y="2953061"/>
            <a:ext cx="252000" cy="252000"/>
          </a:xfrm>
          <a:prstGeom prst="rect">
            <a:avLst/>
          </a:prstGeom>
        </p:spPr>
      </p:pic>
      <p:pic>
        <p:nvPicPr>
          <p:cNvPr id="1032" name="Picture 8" descr="Related image">
            <a:extLst>
              <a:ext uri="{FF2B5EF4-FFF2-40B4-BE49-F238E27FC236}">
                <a16:creationId xmlns:a16="http://schemas.microsoft.com/office/drawing/2014/main" id="{5A6A7D99-CB93-43A0-879C-3D6779ED50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6834" y="2955547"/>
            <a:ext cx="252000" cy="25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Graphic 49" descr="Checkmark">
            <a:extLst>
              <a:ext uri="{FF2B5EF4-FFF2-40B4-BE49-F238E27FC236}">
                <a16:creationId xmlns:a16="http://schemas.microsoft.com/office/drawing/2014/main" id="{D248BC8D-BB5D-43FC-9692-88AA358377F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354823" y="3501522"/>
            <a:ext cx="252000" cy="252000"/>
          </a:xfrm>
          <a:prstGeom prst="rect">
            <a:avLst/>
          </a:prstGeom>
        </p:spPr>
      </p:pic>
      <p:pic>
        <p:nvPicPr>
          <p:cNvPr id="51" name="Picture 8" descr="Related image">
            <a:extLst>
              <a:ext uri="{FF2B5EF4-FFF2-40B4-BE49-F238E27FC236}">
                <a16:creationId xmlns:a16="http://schemas.microsoft.com/office/drawing/2014/main" id="{D9B415A3-6314-48D0-BE46-97B8D14543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6834" y="3504008"/>
            <a:ext cx="252000" cy="25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Graphic 51" descr="Checkmark">
            <a:extLst>
              <a:ext uri="{FF2B5EF4-FFF2-40B4-BE49-F238E27FC236}">
                <a16:creationId xmlns:a16="http://schemas.microsoft.com/office/drawing/2014/main" id="{2824B557-CA87-4182-95B1-94B05DACFF8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354823" y="4128440"/>
            <a:ext cx="252000" cy="252000"/>
          </a:xfrm>
          <a:prstGeom prst="rect">
            <a:avLst/>
          </a:prstGeom>
        </p:spPr>
      </p:pic>
      <p:pic>
        <p:nvPicPr>
          <p:cNvPr id="53" name="Picture 8" descr="Related image">
            <a:extLst>
              <a:ext uri="{FF2B5EF4-FFF2-40B4-BE49-F238E27FC236}">
                <a16:creationId xmlns:a16="http://schemas.microsoft.com/office/drawing/2014/main" id="{AC23DD7C-A62B-4633-ACAA-F8A6A8212C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6834" y="4130926"/>
            <a:ext cx="252000" cy="25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Graphic 53" descr="Checkmark">
            <a:extLst>
              <a:ext uri="{FF2B5EF4-FFF2-40B4-BE49-F238E27FC236}">
                <a16:creationId xmlns:a16="http://schemas.microsoft.com/office/drawing/2014/main" id="{4B3A3389-85D6-4CEF-939A-9BD19557E68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354823" y="4687834"/>
            <a:ext cx="252000" cy="252000"/>
          </a:xfrm>
          <a:prstGeom prst="rect">
            <a:avLst/>
          </a:prstGeom>
        </p:spPr>
      </p:pic>
      <p:pic>
        <p:nvPicPr>
          <p:cNvPr id="55" name="Picture 8" descr="Related image">
            <a:extLst>
              <a:ext uri="{FF2B5EF4-FFF2-40B4-BE49-F238E27FC236}">
                <a16:creationId xmlns:a16="http://schemas.microsoft.com/office/drawing/2014/main" id="{E3949D63-8ED2-4B8F-8D94-F0F5DC6312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6834" y="4690320"/>
            <a:ext cx="252000" cy="25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Graphic 55" descr="Checkmark">
            <a:extLst>
              <a:ext uri="{FF2B5EF4-FFF2-40B4-BE49-F238E27FC236}">
                <a16:creationId xmlns:a16="http://schemas.microsoft.com/office/drawing/2014/main" id="{491D6045-D4EC-47CD-B8F3-8999A329858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354823" y="5247228"/>
            <a:ext cx="252000" cy="252000"/>
          </a:xfrm>
          <a:prstGeom prst="rect">
            <a:avLst/>
          </a:prstGeom>
        </p:spPr>
      </p:pic>
      <p:pic>
        <p:nvPicPr>
          <p:cNvPr id="57" name="Picture 8" descr="Related image">
            <a:extLst>
              <a:ext uri="{FF2B5EF4-FFF2-40B4-BE49-F238E27FC236}">
                <a16:creationId xmlns:a16="http://schemas.microsoft.com/office/drawing/2014/main" id="{FC393B40-66EF-4032-819D-740418D4C6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6834" y="5249714"/>
            <a:ext cx="252000" cy="25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FAB6A078-3899-4DA9-88CD-06AB357C7D07}"/>
              </a:ext>
            </a:extLst>
          </p:cNvPr>
          <p:cNvSpPr txBox="1"/>
          <p:nvPr/>
        </p:nvSpPr>
        <p:spPr>
          <a:xfrm>
            <a:off x="429630" y="1043865"/>
            <a:ext cx="24938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600" b="1" dirty="0"/>
              <a:t>Add or Open project </a:t>
            </a:r>
            <a:r>
              <a:rPr lang="en-CA" sz="1600" b="1" baseline="30000" dirty="0"/>
              <a:t>(?)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85257EB-F769-417B-BE8B-C5924541DD1C}"/>
              </a:ext>
            </a:extLst>
          </p:cNvPr>
          <p:cNvSpPr/>
          <p:nvPr/>
        </p:nvSpPr>
        <p:spPr>
          <a:xfrm>
            <a:off x="-9007" y="0"/>
            <a:ext cx="12192000" cy="6858000"/>
          </a:xfrm>
          <a:prstGeom prst="rect">
            <a:avLst/>
          </a:pr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E0A70C4-08CE-49ED-B1EF-B52A7A1B67C5}"/>
              </a:ext>
            </a:extLst>
          </p:cNvPr>
          <p:cNvGrpSpPr/>
          <p:nvPr/>
        </p:nvGrpSpPr>
        <p:grpSpPr>
          <a:xfrm>
            <a:off x="2507945" y="1617381"/>
            <a:ext cx="7466321" cy="2671359"/>
            <a:chOff x="2326280" y="2409805"/>
            <a:chExt cx="7466321" cy="2671359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487A9C9A-A7FE-4038-9474-86B3694F7737}"/>
                </a:ext>
              </a:extLst>
            </p:cNvPr>
            <p:cNvSpPr/>
            <p:nvPr/>
          </p:nvSpPr>
          <p:spPr>
            <a:xfrm>
              <a:off x="2326281" y="2411083"/>
              <a:ext cx="7453788" cy="267008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tIns="0" rtlCol="0" anchor="t" anchorCtr="0"/>
            <a:lstStyle/>
            <a:p>
              <a:endParaRPr lang="en-CA" dirty="0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EC41A64-1811-4FBB-A312-4A272F5BDBC7}"/>
                </a:ext>
              </a:extLst>
            </p:cNvPr>
            <p:cNvSpPr/>
            <p:nvPr/>
          </p:nvSpPr>
          <p:spPr>
            <a:xfrm>
              <a:off x="2326280" y="2409805"/>
              <a:ext cx="7453787" cy="27111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CA" sz="1400" dirty="0"/>
                <a:t>Add new project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6691355-EB41-4A08-887E-4FCF62C1CFF3}"/>
                </a:ext>
              </a:extLst>
            </p:cNvPr>
            <p:cNvSpPr/>
            <p:nvPr/>
          </p:nvSpPr>
          <p:spPr>
            <a:xfrm>
              <a:off x="9537582" y="2409805"/>
              <a:ext cx="255019" cy="26155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000" dirty="0"/>
                <a:t>X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FA81B23-DDC6-42D0-B95E-E0EC0C80A04E}"/>
                </a:ext>
              </a:extLst>
            </p:cNvPr>
            <p:cNvSpPr txBox="1"/>
            <p:nvPr/>
          </p:nvSpPr>
          <p:spPr>
            <a:xfrm>
              <a:off x="2479614" y="2769421"/>
              <a:ext cx="94601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200" b="1" dirty="0"/>
                <a:t>Title</a:t>
              </a:r>
              <a:endParaRPr lang="en-CA" b="1" dirty="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0EE62075-4ADF-41DD-97F6-06EFFECDFEED}"/>
                </a:ext>
              </a:extLst>
            </p:cNvPr>
            <p:cNvSpPr txBox="1"/>
            <p:nvPr/>
          </p:nvSpPr>
          <p:spPr>
            <a:xfrm>
              <a:off x="2479613" y="3101149"/>
              <a:ext cx="94601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200" b="1" dirty="0"/>
                <a:t>Description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3EE49BC8-DEE9-4A49-A988-880EC5FE63C9}"/>
                </a:ext>
              </a:extLst>
            </p:cNvPr>
            <p:cNvSpPr/>
            <p:nvPr/>
          </p:nvSpPr>
          <p:spPr>
            <a:xfrm>
              <a:off x="3428028" y="2769421"/>
              <a:ext cx="6064035" cy="278390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CA" sz="1200" dirty="0"/>
                <a:t>Test project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9F1141B-4BCC-45E2-BB42-506128ECA3AB}"/>
                </a:ext>
              </a:extLst>
            </p:cNvPr>
            <p:cNvSpPr/>
            <p:nvPr/>
          </p:nvSpPr>
          <p:spPr>
            <a:xfrm>
              <a:off x="3428028" y="3185794"/>
              <a:ext cx="6064035" cy="862332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r>
                <a:rPr lang="en-CA" sz="1200" dirty="0"/>
                <a:t>This is a test project created by Shawn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4ED33F04-C3F7-4935-AD93-EA848EC4BAB3}"/>
                </a:ext>
              </a:extLst>
            </p:cNvPr>
            <p:cNvSpPr/>
            <p:nvPr/>
          </p:nvSpPr>
          <p:spPr>
            <a:xfrm>
              <a:off x="7449878" y="4655386"/>
              <a:ext cx="929085" cy="28115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200" b="1" dirty="0"/>
                <a:t>Add</a:t>
              </a:r>
              <a:endParaRPr lang="en-CA" sz="1600" b="1" dirty="0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2845AF9E-1422-46C3-AA59-989C10C96C2E}"/>
                </a:ext>
              </a:extLst>
            </p:cNvPr>
            <p:cNvSpPr/>
            <p:nvPr/>
          </p:nvSpPr>
          <p:spPr>
            <a:xfrm>
              <a:off x="8544909" y="4655386"/>
              <a:ext cx="929085" cy="281157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200" b="1" dirty="0"/>
                <a:t>Cancel</a:t>
              </a:r>
              <a:endParaRPr lang="en-CA" sz="1600" b="1" dirty="0"/>
            </a:p>
          </p:txBody>
        </p: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425C2205-EA3F-4D4B-9F05-E524608B9594}"/>
                </a:ext>
              </a:extLst>
            </p:cNvPr>
            <p:cNvGrpSpPr/>
            <p:nvPr/>
          </p:nvGrpSpPr>
          <p:grpSpPr>
            <a:xfrm>
              <a:off x="3422412" y="4298561"/>
              <a:ext cx="1850913" cy="283147"/>
              <a:chOff x="5802488" y="1758699"/>
              <a:chExt cx="2677390" cy="424692"/>
            </a:xfrm>
          </p:grpSpPr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8FCD51F0-7283-4E95-B74C-32AB988F4A00}"/>
                  </a:ext>
                </a:extLst>
              </p:cNvPr>
              <p:cNvSpPr/>
              <p:nvPr/>
            </p:nvSpPr>
            <p:spPr>
              <a:xfrm>
                <a:off x="5802488" y="1758699"/>
                <a:ext cx="2677390" cy="42469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sz="1200" b="1" dirty="0"/>
                  <a:t>Field BMP scale drop list</a:t>
                </a:r>
              </a:p>
            </p:txBody>
          </p:sp>
          <p:sp>
            <p:nvSpPr>
              <p:cNvPr id="48" name="Isosceles Triangle 47">
                <a:extLst>
                  <a:ext uri="{FF2B5EF4-FFF2-40B4-BE49-F238E27FC236}">
                    <a16:creationId xmlns:a16="http://schemas.microsoft.com/office/drawing/2014/main" id="{67AEA545-C36C-476E-AD40-DDA1F66CCD96}"/>
                  </a:ext>
                </a:extLst>
              </p:cNvPr>
              <p:cNvSpPr/>
              <p:nvPr/>
            </p:nvSpPr>
            <p:spPr>
              <a:xfrm rot="10800000">
                <a:off x="8159914" y="1887251"/>
                <a:ext cx="217492" cy="208907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AE336827-94EE-410E-899F-4F832C02D8AF}"/>
                </a:ext>
              </a:extLst>
            </p:cNvPr>
            <p:cNvSpPr txBox="1"/>
            <p:nvPr/>
          </p:nvSpPr>
          <p:spPr>
            <a:xfrm>
              <a:off x="2450657" y="4269803"/>
              <a:ext cx="10917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200" b="1" dirty="0"/>
                <a:t>BMP Scale </a:t>
              </a:r>
              <a:r>
                <a:rPr lang="en-CA" sz="1200" b="1" baseline="30000" dirty="0"/>
                <a:t>(?)</a:t>
              </a:r>
              <a:endParaRPr lang="en-CA" sz="12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345098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165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A698550-FB6C-4999-9E14-EED704ECF00C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1998" cy="685102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90801">
                  <a:extLst>
                    <a:ext uri="{9D8B030D-6E8A-4147-A177-3AD203B41FA5}">
                      <a16:colId xmlns:a16="http://schemas.microsoft.com/office/drawing/2014/main" val="2745701971"/>
                    </a:ext>
                  </a:extLst>
                </a:gridCol>
                <a:gridCol w="7776144">
                  <a:extLst>
                    <a:ext uri="{9D8B030D-6E8A-4147-A177-3AD203B41FA5}">
                      <a16:colId xmlns:a16="http://schemas.microsoft.com/office/drawing/2014/main" val="3724013289"/>
                    </a:ext>
                  </a:extLst>
                </a:gridCol>
                <a:gridCol w="2325053">
                  <a:extLst>
                    <a:ext uri="{9D8B030D-6E8A-4147-A177-3AD203B41FA5}">
                      <a16:colId xmlns:a16="http://schemas.microsoft.com/office/drawing/2014/main" val="1431369543"/>
                    </a:ext>
                  </a:extLst>
                </a:gridCol>
              </a:tblGrid>
              <a:tr h="350982">
                <a:tc gridSpan="3">
                  <a:txBody>
                    <a:bodyPr/>
                    <a:lstStyle/>
                    <a:p>
                      <a:endParaRPr lang="en-CA" sz="18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95523167"/>
                  </a:ext>
                </a:extLst>
              </a:tr>
              <a:tr h="4542530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2000" dirty="0"/>
                        <a:t>Base map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8301362"/>
                  </a:ext>
                </a:extLst>
              </a:tr>
              <a:tr h="1942732">
                <a:tc vMerge="1">
                  <a:txBody>
                    <a:bodyPr/>
                    <a:lstStyle/>
                    <a:p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67190758"/>
                  </a:ext>
                </a:extLst>
              </a:tr>
            </a:tbl>
          </a:graphicData>
        </a:graphic>
      </p:graphicFrame>
      <p:sp>
        <p:nvSpPr>
          <p:cNvPr id="16" name="Flowchart: Extract 15">
            <a:extLst>
              <a:ext uri="{FF2B5EF4-FFF2-40B4-BE49-F238E27FC236}">
                <a16:creationId xmlns:a16="http://schemas.microsoft.com/office/drawing/2014/main" id="{9337D849-34B8-4B17-95F2-D16AAD3E4D24}"/>
              </a:ext>
            </a:extLst>
          </p:cNvPr>
          <p:cNvSpPr/>
          <p:nvPr/>
        </p:nvSpPr>
        <p:spPr>
          <a:xfrm rot="5400000">
            <a:off x="2028313" y="3190366"/>
            <a:ext cx="223026" cy="98385"/>
          </a:xfrm>
          <a:prstGeom prst="flowChartExtra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686D646-B06A-4212-B79B-753EDF1FBD4D}"/>
              </a:ext>
            </a:extLst>
          </p:cNvPr>
          <p:cNvSpPr/>
          <p:nvPr/>
        </p:nvSpPr>
        <p:spPr>
          <a:xfrm>
            <a:off x="9407084" y="3799725"/>
            <a:ext cx="238478" cy="6984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+</a:t>
            </a:r>
          </a:p>
          <a:p>
            <a:pPr algn="ctr"/>
            <a:endParaRPr lang="en-CA" dirty="0"/>
          </a:p>
          <a:p>
            <a:pPr algn="ctr"/>
            <a:r>
              <a:rPr lang="en-CA" dirty="0">
                <a:sym typeface="Symbol" panose="05050102010706020507" pitchFamily="18" charset="2"/>
              </a:rPr>
              <a:t></a:t>
            </a:r>
            <a:endParaRPr lang="en-CA" dirty="0"/>
          </a:p>
        </p:txBody>
      </p:sp>
      <p:pic>
        <p:nvPicPr>
          <p:cNvPr id="23" name="Graphic 22" descr="World">
            <a:extLst>
              <a:ext uri="{FF2B5EF4-FFF2-40B4-BE49-F238E27FC236}">
                <a16:creationId xmlns:a16="http://schemas.microsoft.com/office/drawing/2014/main" id="{9507020A-1811-4735-A2F3-4B68E21537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69582" y="4552351"/>
            <a:ext cx="318011" cy="300740"/>
          </a:xfrm>
          <a:prstGeom prst="rect">
            <a:avLst/>
          </a:prstGeom>
        </p:spPr>
      </p:pic>
      <p:pic>
        <p:nvPicPr>
          <p:cNvPr id="43" name="Graphic 42" descr="Map compass">
            <a:extLst>
              <a:ext uri="{FF2B5EF4-FFF2-40B4-BE49-F238E27FC236}">
                <a16:creationId xmlns:a16="http://schemas.microsoft.com/office/drawing/2014/main" id="{DB381C0F-CC79-4181-B3E6-CE01523AE0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364105" y="3446094"/>
            <a:ext cx="318011" cy="300740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336F726D-84E8-40F9-ADB6-266FB2FA1F71}"/>
              </a:ext>
            </a:extLst>
          </p:cNvPr>
          <p:cNvSpPr txBox="1"/>
          <p:nvPr/>
        </p:nvSpPr>
        <p:spPr>
          <a:xfrm>
            <a:off x="9345185" y="3076126"/>
            <a:ext cx="294819" cy="3085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chemeClr val="accent1"/>
                </a:solidFill>
              </a:rPr>
              <a:t>N</a:t>
            </a:r>
          </a:p>
        </p:txBody>
      </p:sp>
      <p:sp>
        <p:nvSpPr>
          <p:cNvPr id="62" name="Flowchart: Extract 61">
            <a:extLst>
              <a:ext uri="{FF2B5EF4-FFF2-40B4-BE49-F238E27FC236}">
                <a16:creationId xmlns:a16="http://schemas.microsoft.com/office/drawing/2014/main" id="{7607E503-7C4E-4B9D-93A9-509E2108790B}"/>
              </a:ext>
            </a:extLst>
          </p:cNvPr>
          <p:cNvSpPr/>
          <p:nvPr/>
        </p:nvSpPr>
        <p:spPr>
          <a:xfrm rot="16200000">
            <a:off x="9681013" y="3191254"/>
            <a:ext cx="268556" cy="96607"/>
          </a:xfrm>
          <a:prstGeom prst="flowChartExtra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6295ABE3-E73E-49CF-A065-8BE7C4B55E02}"/>
              </a:ext>
            </a:extLst>
          </p:cNvPr>
          <p:cNvGrpSpPr/>
          <p:nvPr/>
        </p:nvGrpSpPr>
        <p:grpSpPr>
          <a:xfrm>
            <a:off x="2972" y="-31959"/>
            <a:ext cx="12192001" cy="430887"/>
            <a:chOff x="0" y="2909500"/>
            <a:chExt cx="12192001" cy="430887"/>
          </a:xfrm>
        </p:grpSpPr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8D5BD3F6-2D74-4063-B10E-540114A998EE}"/>
                </a:ext>
              </a:extLst>
            </p:cNvPr>
            <p:cNvSpPr/>
            <p:nvPr/>
          </p:nvSpPr>
          <p:spPr>
            <a:xfrm>
              <a:off x="0" y="2939749"/>
              <a:ext cx="12192001" cy="36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93" name="Picture 2" descr="Related image">
              <a:extLst>
                <a:ext uri="{FF2B5EF4-FFF2-40B4-BE49-F238E27FC236}">
                  <a16:creationId xmlns:a16="http://schemas.microsoft.com/office/drawing/2014/main" id="{9012132D-3AF5-4409-B508-B500AC96F4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70182" y="2939749"/>
              <a:ext cx="381187" cy="3811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B45079A4-C082-48F7-8103-5A0960BF47B8}"/>
                </a:ext>
              </a:extLst>
            </p:cNvPr>
            <p:cNvSpPr txBox="1"/>
            <p:nvPr/>
          </p:nvSpPr>
          <p:spPr>
            <a:xfrm>
              <a:off x="9050284" y="2909500"/>
              <a:ext cx="275240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CA" sz="1100" dirty="0">
                  <a:solidFill>
                    <a:schemeClr val="bg1"/>
                  </a:solidFill>
                  <a:hlinkClick r:id="rId8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shawn-uoguelph@email.ca</a:t>
              </a:r>
              <a:r>
                <a:rPr lang="en-CA" sz="1100" dirty="0">
                  <a:solidFill>
                    <a:schemeClr val="bg1"/>
                  </a:solidFill>
                </a:rPr>
                <a:t> (admin)</a:t>
              </a:r>
            </a:p>
            <a:p>
              <a:pPr algn="r"/>
              <a:r>
                <a:rPr lang="en-CA" sz="1100" dirty="0">
                  <a:solidFill>
                    <a:schemeClr val="bg1"/>
                  </a:solidFill>
                </a:rPr>
                <a:t>UNIVERSITY OF GUELPH</a:t>
              </a:r>
            </a:p>
          </p:txBody>
        </p:sp>
        <p:pic>
          <p:nvPicPr>
            <p:cNvPr id="95" name="Graphic 94" descr="Smiling face with no fill">
              <a:extLst>
                <a:ext uri="{FF2B5EF4-FFF2-40B4-BE49-F238E27FC236}">
                  <a16:creationId xmlns:a16="http://schemas.microsoft.com/office/drawing/2014/main" id="{E62F91EE-339C-4843-8CA2-C1CD563F17D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232138" y="2951232"/>
              <a:ext cx="288000" cy="288000"/>
            </a:xfrm>
            <a:prstGeom prst="rect">
              <a:avLst/>
            </a:prstGeom>
          </p:spPr>
        </p:pic>
        <p:pic>
          <p:nvPicPr>
            <p:cNvPr id="96" name="Graphic 95" descr="Question mark">
              <a:extLst>
                <a:ext uri="{FF2B5EF4-FFF2-40B4-BE49-F238E27FC236}">
                  <a16:creationId xmlns:a16="http://schemas.microsoft.com/office/drawing/2014/main" id="{CD57FEE1-E177-44E3-B44A-246F80B5DF9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8760798" y="2962471"/>
              <a:ext cx="288000" cy="288000"/>
            </a:xfrm>
            <a:prstGeom prst="rect">
              <a:avLst/>
            </a:prstGeom>
          </p:spPr>
        </p:pic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65476391-437B-4289-A3A7-832D286EF9E1}"/>
                </a:ext>
              </a:extLst>
            </p:cNvPr>
            <p:cNvSpPr/>
            <p:nvPr/>
          </p:nvSpPr>
          <p:spPr>
            <a:xfrm>
              <a:off x="101210" y="2962472"/>
              <a:ext cx="288000" cy="288000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CA" sz="700" dirty="0"/>
                <a:t>Logo</a:t>
              </a:r>
              <a:endParaRPr lang="en-CA" sz="600" dirty="0"/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80A99E68-5D11-414D-92E9-E793E3340E0B}"/>
                </a:ext>
              </a:extLst>
            </p:cNvPr>
            <p:cNvSpPr txBox="1"/>
            <p:nvPr/>
          </p:nvSpPr>
          <p:spPr>
            <a:xfrm>
              <a:off x="383364" y="2983448"/>
              <a:ext cx="26078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200" dirty="0">
                  <a:solidFill>
                    <a:schemeClr val="bg1"/>
                  </a:solidFill>
                </a:rPr>
                <a:t>University of Guelph ESAT</a:t>
              </a:r>
            </a:p>
          </p:txBody>
        </p:sp>
      </p:grpSp>
      <p:graphicFrame>
        <p:nvGraphicFramePr>
          <p:cNvPr id="70" name="Table 69">
            <a:extLst>
              <a:ext uri="{FF2B5EF4-FFF2-40B4-BE49-F238E27FC236}">
                <a16:creationId xmlns:a16="http://schemas.microsoft.com/office/drawing/2014/main" id="{A026E1AA-6F54-4659-A81E-B238770A47E9}"/>
              </a:ext>
            </a:extLst>
          </p:cNvPr>
          <p:cNvGraphicFramePr>
            <a:graphicFrameLocks noGrp="1"/>
          </p:cNvGraphicFramePr>
          <p:nvPr/>
        </p:nvGraphicFramePr>
        <p:xfrm>
          <a:off x="8192655" y="429469"/>
          <a:ext cx="1622636" cy="228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1318">
                  <a:extLst>
                    <a:ext uri="{9D8B030D-6E8A-4147-A177-3AD203B41FA5}">
                      <a16:colId xmlns:a16="http://schemas.microsoft.com/office/drawing/2014/main" val="1294337786"/>
                    </a:ext>
                  </a:extLst>
                </a:gridCol>
                <a:gridCol w="811318">
                  <a:extLst>
                    <a:ext uri="{9D8B030D-6E8A-4147-A177-3AD203B41FA5}">
                      <a16:colId xmlns:a16="http://schemas.microsoft.com/office/drawing/2014/main" val="2005279972"/>
                    </a:ext>
                  </a:extLst>
                </a:gridCol>
              </a:tblGrid>
              <a:tr h="186890"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Map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Satellite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041495"/>
                  </a:ext>
                </a:extLst>
              </a:tr>
            </a:tbl>
          </a:graphicData>
        </a:graphic>
      </p:graphicFrame>
      <p:sp>
        <p:nvSpPr>
          <p:cNvPr id="83" name="TextBox 82">
            <a:extLst>
              <a:ext uri="{FF2B5EF4-FFF2-40B4-BE49-F238E27FC236}">
                <a16:creationId xmlns:a16="http://schemas.microsoft.com/office/drawing/2014/main" id="{64429CDE-D253-4E7B-BCA5-845E3253967A}"/>
              </a:ext>
            </a:extLst>
          </p:cNvPr>
          <p:cNvSpPr txBox="1"/>
          <p:nvPr/>
        </p:nvSpPr>
        <p:spPr>
          <a:xfrm>
            <a:off x="584805" y="769356"/>
            <a:ext cx="1555021" cy="16927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lstStyle/>
          <a:p>
            <a:r>
              <a:rPr lang="en-CA" sz="1100" b="1" dirty="0">
                <a:solidFill>
                  <a:schemeClr val="accent1"/>
                </a:solidFill>
              </a:rPr>
              <a:t>Ray’s farm</a:t>
            </a:r>
          </a:p>
        </p:txBody>
      </p:sp>
      <p:pic>
        <p:nvPicPr>
          <p:cNvPr id="99" name="Picture 98" descr="A picture containing text&#10;&#10;Description automatically generated">
            <a:extLst>
              <a:ext uri="{FF2B5EF4-FFF2-40B4-BE49-F238E27FC236}">
                <a16:creationId xmlns:a16="http://schemas.microsoft.com/office/drawing/2014/main" id="{B0A3C24C-F44B-4D02-BADD-BE3268449F6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904" y="747788"/>
            <a:ext cx="288000" cy="216000"/>
          </a:xfrm>
          <a:prstGeom prst="rect">
            <a:avLst/>
          </a:prstGeom>
        </p:spPr>
      </p:pic>
      <p:sp>
        <p:nvSpPr>
          <p:cNvPr id="101" name="Arrow: Chevron 100">
            <a:extLst>
              <a:ext uri="{FF2B5EF4-FFF2-40B4-BE49-F238E27FC236}">
                <a16:creationId xmlns:a16="http://schemas.microsoft.com/office/drawing/2014/main" id="{69A3D952-3125-4500-9035-BE55FBF01312}"/>
              </a:ext>
            </a:extLst>
          </p:cNvPr>
          <p:cNvSpPr/>
          <p:nvPr/>
        </p:nvSpPr>
        <p:spPr>
          <a:xfrm>
            <a:off x="81997" y="794843"/>
            <a:ext cx="80962" cy="116681"/>
          </a:xfrm>
          <a:prstGeom prst="chevron">
            <a:avLst>
              <a:gd name="adj" fmla="val 5588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567C9C86-A4D2-4DF4-91A3-2E2EBE194299}"/>
              </a:ext>
            </a:extLst>
          </p:cNvPr>
          <p:cNvGrpSpPr/>
          <p:nvPr/>
        </p:nvGrpSpPr>
        <p:grpSpPr>
          <a:xfrm>
            <a:off x="81997" y="1164409"/>
            <a:ext cx="1951335" cy="288000"/>
            <a:chOff x="76879" y="2649964"/>
            <a:chExt cx="1951335" cy="288000"/>
          </a:xfrm>
        </p:grpSpPr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9850739A-2AF7-415E-BE93-A94EC675B140}"/>
                </a:ext>
              </a:extLst>
            </p:cNvPr>
            <p:cNvSpPr txBox="1"/>
            <p:nvPr/>
          </p:nvSpPr>
          <p:spPr>
            <a:xfrm>
              <a:off x="601700" y="2702939"/>
              <a:ext cx="1426514" cy="1692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100" dirty="0"/>
                <a:t>BMP selection overview</a:t>
              </a:r>
            </a:p>
          </p:txBody>
        </p:sp>
        <p:sp>
          <p:nvSpPr>
            <p:cNvPr id="106" name="Arrow: Chevron 105">
              <a:extLst>
                <a:ext uri="{FF2B5EF4-FFF2-40B4-BE49-F238E27FC236}">
                  <a16:creationId xmlns:a16="http://schemas.microsoft.com/office/drawing/2014/main" id="{C3DF5E77-A8A5-46AE-B8F2-FDE2286D411F}"/>
                </a:ext>
              </a:extLst>
            </p:cNvPr>
            <p:cNvSpPr/>
            <p:nvPr/>
          </p:nvSpPr>
          <p:spPr>
            <a:xfrm>
              <a:off x="76879" y="2723173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111" name="Graphic 110" descr="List">
              <a:extLst>
                <a:ext uri="{FF2B5EF4-FFF2-40B4-BE49-F238E27FC236}">
                  <a16:creationId xmlns:a16="http://schemas.microsoft.com/office/drawing/2014/main" id="{C4761AD4-4739-4E2C-8FBA-29E8212A8BD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247731" y="2649964"/>
              <a:ext cx="288000" cy="288000"/>
            </a:xfrm>
            <a:prstGeom prst="rect">
              <a:avLst/>
            </a:prstGeom>
          </p:spPr>
        </p:pic>
      </p:grpSp>
      <p:graphicFrame>
        <p:nvGraphicFramePr>
          <p:cNvPr id="177" name="Table 176">
            <a:extLst>
              <a:ext uri="{FF2B5EF4-FFF2-40B4-BE49-F238E27FC236}">
                <a16:creationId xmlns:a16="http://schemas.microsoft.com/office/drawing/2014/main" id="{6724B4EC-D67D-440E-AFD5-32274BFA7431}"/>
              </a:ext>
            </a:extLst>
          </p:cNvPr>
          <p:cNvGraphicFramePr>
            <a:graphicFrameLocks noGrp="1"/>
          </p:cNvGraphicFramePr>
          <p:nvPr/>
        </p:nvGraphicFramePr>
        <p:xfrm>
          <a:off x="9905504" y="4058155"/>
          <a:ext cx="2165396" cy="1588926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1395784">
                  <a:extLst>
                    <a:ext uri="{9D8B030D-6E8A-4147-A177-3AD203B41FA5}">
                      <a16:colId xmlns:a16="http://schemas.microsoft.com/office/drawing/2014/main" val="4226717433"/>
                    </a:ext>
                  </a:extLst>
                </a:gridCol>
                <a:gridCol w="769612">
                  <a:extLst>
                    <a:ext uri="{9D8B030D-6E8A-4147-A177-3AD203B41FA5}">
                      <a16:colId xmlns:a16="http://schemas.microsoft.com/office/drawing/2014/main" val="2569481145"/>
                    </a:ext>
                  </a:extLst>
                </a:gridCol>
              </a:tblGrid>
              <a:tr h="226074">
                <a:tc>
                  <a:txBody>
                    <a:bodyPr/>
                    <a:lstStyle/>
                    <a:p>
                      <a:r>
                        <a:rPr lang="en-CA" sz="1000" b="1" dirty="0">
                          <a:solidFill>
                            <a:schemeClr val="bg1"/>
                          </a:solidFill>
                        </a:rPr>
                        <a:t>Effectiveness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b="1" dirty="0">
                          <a:solidFill>
                            <a:schemeClr val="bg1"/>
                          </a:solidFill>
                        </a:rPr>
                        <a:t>Value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607"/>
                  </a:ext>
                </a:extLst>
              </a:tr>
              <a:tr h="226074">
                <a:tc>
                  <a:txBody>
                    <a:bodyPr/>
                    <a:lstStyle/>
                    <a:p>
                      <a:r>
                        <a:rPr lang="en-CA" sz="1000" dirty="0"/>
                        <a:t>Total P off-site (kg/</a:t>
                      </a:r>
                      <a:r>
                        <a:rPr lang="en-CA" sz="1000" dirty="0" err="1"/>
                        <a:t>yr</a:t>
                      </a:r>
                      <a:r>
                        <a:rPr lang="en-CA" sz="1000" dirty="0"/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-3,521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9618606"/>
                  </a:ext>
                </a:extLst>
              </a:tr>
              <a:tr h="283262">
                <a:tc>
                  <a:txBody>
                    <a:bodyPr/>
                    <a:lstStyle/>
                    <a:p>
                      <a:r>
                        <a:rPr lang="en-CA" sz="1000" dirty="0"/>
                        <a:t>Carbon (ton/</a:t>
                      </a:r>
                      <a:r>
                        <a:rPr lang="en-CA" sz="1000" dirty="0" err="1"/>
                        <a:t>yr</a:t>
                      </a:r>
                      <a:r>
                        <a:rPr lang="en-CA" sz="1000" dirty="0"/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151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527315"/>
                  </a:ext>
                </a:extLst>
              </a:tr>
              <a:tr h="283262">
                <a:tc>
                  <a:txBody>
                    <a:bodyPr/>
                    <a:lstStyle/>
                    <a:p>
                      <a:r>
                        <a:rPr lang="en-CA" sz="1000" dirty="0"/>
                        <a:t>Flood mitigation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403665"/>
                  </a:ext>
                </a:extLst>
              </a:tr>
              <a:tr h="283262">
                <a:tc>
                  <a:txBody>
                    <a:bodyPr/>
                    <a:lstStyle/>
                    <a:p>
                      <a:r>
                        <a:rPr lang="en-CA" sz="1000" dirty="0"/>
                        <a:t>Soil water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1411932"/>
                  </a:ext>
                </a:extLst>
              </a:tr>
              <a:tr h="226074">
                <a:tc>
                  <a:txBody>
                    <a:bodyPr/>
                    <a:lstStyle/>
                    <a:p>
                      <a:r>
                        <a:rPr lang="en-CA" sz="1050" dirty="0"/>
                        <a:t>…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5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6457140"/>
                  </a:ext>
                </a:extLst>
              </a:tr>
            </a:tbl>
          </a:graphicData>
        </a:graphic>
      </p:graphicFrame>
      <p:graphicFrame>
        <p:nvGraphicFramePr>
          <p:cNvPr id="178" name="Table 177">
            <a:extLst>
              <a:ext uri="{FF2B5EF4-FFF2-40B4-BE49-F238E27FC236}">
                <a16:creationId xmlns:a16="http://schemas.microsoft.com/office/drawing/2014/main" id="{3DA6531A-5B16-408C-A31B-1160155B5B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7507422"/>
              </p:ext>
            </p:extLst>
          </p:nvPr>
        </p:nvGraphicFramePr>
        <p:xfrm>
          <a:off x="9897758" y="633002"/>
          <a:ext cx="2257298" cy="2535695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758843">
                  <a:extLst>
                    <a:ext uri="{9D8B030D-6E8A-4147-A177-3AD203B41FA5}">
                      <a16:colId xmlns:a16="http://schemas.microsoft.com/office/drawing/2014/main" val="4226717433"/>
                    </a:ext>
                  </a:extLst>
                </a:gridCol>
                <a:gridCol w="559413">
                  <a:extLst>
                    <a:ext uri="{9D8B030D-6E8A-4147-A177-3AD203B41FA5}">
                      <a16:colId xmlns:a16="http://schemas.microsoft.com/office/drawing/2014/main" val="2569481145"/>
                    </a:ext>
                  </a:extLst>
                </a:gridCol>
                <a:gridCol w="473997">
                  <a:extLst>
                    <a:ext uri="{9D8B030D-6E8A-4147-A177-3AD203B41FA5}">
                      <a16:colId xmlns:a16="http://schemas.microsoft.com/office/drawing/2014/main" val="3485704139"/>
                    </a:ext>
                  </a:extLst>
                </a:gridCol>
                <a:gridCol w="465045">
                  <a:extLst>
                    <a:ext uri="{9D8B030D-6E8A-4147-A177-3AD203B41FA5}">
                      <a16:colId xmlns:a16="http://schemas.microsoft.com/office/drawing/2014/main" val="3680190404"/>
                    </a:ext>
                  </a:extLst>
                </a:gridCol>
              </a:tblGrid>
              <a:tr h="301675">
                <a:tc>
                  <a:txBody>
                    <a:bodyPr/>
                    <a:lstStyle/>
                    <a:p>
                      <a:r>
                        <a:rPr lang="en-CA" sz="800" b="1" dirty="0">
                          <a:solidFill>
                            <a:schemeClr val="bg1"/>
                          </a:solidFill>
                        </a:rPr>
                        <a:t>BMP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b="1" dirty="0">
                          <a:solidFill>
                            <a:schemeClr val="bg1"/>
                          </a:solidFill>
                        </a:rPr>
                        <a:t>Count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b="1" dirty="0">
                          <a:solidFill>
                            <a:schemeClr val="bg1"/>
                          </a:solidFill>
                        </a:rPr>
                        <a:t>Area (ha)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b="1" dirty="0">
                          <a:solidFill>
                            <a:schemeClr val="bg1"/>
                          </a:solidFill>
                        </a:rPr>
                        <a:t>Cost</a:t>
                      </a:r>
                    </a:p>
                    <a:p>
                      <a:r>
                        <a:rPr lang="en-CA" sz="800" b="1" dirty="0">
                          <a:solidFill>
                            <a:schemeClr val="bg1"/>
                          </a:solidFill>
                        </a:rPr>
                        <a:t>($/ha)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607"/>
                  </a:ext>
                </a:extLst>
              </a:tr>
              <a:tr h="345210">
                <a:tc>
                  <a:txBody>
                    <a:bodyPr/>
                    <a:lstStyle/>
                    <a:p>
                      <a:r>
                        <a:rPr lang="en-CA" sz="700" dirty="0"/>
                        <a:t>BMP type 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15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132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3,566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527315"/>
                  </a:ext>
                </a:extLst>
              </a:tr>
              <a:tr h="252265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700" dirty="0"/>
                        <a:t>BMP type 3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3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15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8,615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403665"/>
                  </a:ext>
                </a:extLst>
              </a:tr>
              <a:tr h="301675">
                <a:tc>
                  <a:txBody>
                    <a:bodyPr/>
                    <a:lstStyle/>
                    <a:p>
                      <a:r>
                        <a:rPr lang="en-CA" sz="700" dirty="0"/>
                        <a:t>…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6457140"/>
                  </a:ext>
                </a:extLst>
              </a:tr>
              <a:tr h="301675"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9403073"/>
                  </a:ext>
                </a:extLst>
              </a:tr>
              <a:tr h="301675"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1727525"/>
                  </a:ext>
                </a:extLst>
              </a:tr>
              <a:tr h="301675"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0374012"/>
                  </a:ext>
                </a:extLst>
              </a:tr>
              <a:tr h="388100">
                <a:tc>
                  <a:txBody>
                    <a:bodyPr/>
                    <a:lstStyle/>
                    <a:p>
                      <a:pPr algn="ctr"/>
                      <a:r>
                        <a:rPr lang="en-CA" sz="1000" b="1" dirty="0">
                          <a:solidFill>
                            <a:schemeClr val="bg1"/>
                          </a:solidFill>
                        </a:rPr>
                        <a:t>Total cost</a:t>
                      </a:r>
                    </a:p>
                    <a:p>
                      <a:pPr algn="ctr"/>
                      <a:r>
                        <a:rPr lang="en-CA" sz="1000" b="1" dirty="0">
                          <a:solidFill>
                            <a:schemeClr val="bg1"/>
                          </a:solidFill>
                        </a:rPr>
                        <a:t>($/</a:t>
                      </a:r>
                      <a:r>
                        <a:rPr lang="en-CA" sz="1000" b="1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1000" b="1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CA" sz="1200" b="1" dirty="0">
                          <a:solidFill>
                            <a:schemeClr val="bg1"/>
                          </a:solidFill>
                        </a:rPr>
                        <a:t>23,546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CA" sz="7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sz="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050421"/>
                  </a:ext>
                </a:extLst>
              </a:tr>
            </a:tbl>
          </a:graphicData>
        </a:graphic>
      </p:graphicFrame>
      <p:sp>
        <p:nvSpPr>
          <p:cNvPr id="180" name="TextBox 179">
            <a:extLst>
              <a:ext uri="{FF2B5EF4-FFF2-40B4-BE49-F238E27FC236}">
                <a16:creationId xmlns:a16="http://schemas.microsoft.com/office/drawing/2014/main" id="{87C2E434-693C-4787-A9E6-6974A5B13771}"/>
              </a:ext>
            </a:extLst>
          </p:cNvPr>
          <p:cNvSpPr txBox="1"/>
          <p:nvPr/>
        </p:nvSpPr>
        <p:spPr>
          <a:xfrm>
            <a:off x="9873157" y="3841278"/>
            <a:ext cx="18751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/>
              <a:t>Farm summary</a:t>
            </a:r>
            <a:r>
              <a:rPr lang="en-CA" sz="1100" b="1" baseline="30000" dirty="0"/>
              <a:t>(?)</a:t>
            </a: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62D1FC62-234F-46AC-9E7F-3A847EEB41AD}"/>
              </a:ext>
            </a:extLst>
          </p:cNvPr>
          <p:cNvSpPr txBox="1"/>
          <p:nvPr/>
        </p:nvSpPr>
        <p:spPr>
          <a:xfrm>
            <a:off x="9860364" y="390756"/>
            <a:ext cx="18004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/>
              <a:t>Existing BMP summary</a:t>
            </a:r>
            <a:r>
              <a:rPr lang="en-CA" sz="1100" b="1" baseline="30000" dirty="0"/>
              <a:t>(?)</a:t>
            </a:r>
          </a:p>
        </p:txBody>
      </p:sp>
      <p:graphicFrame>
        <p:nvGraphicFramePr>
          <p:cNvPr id="55" name="Table 54">
            <a:extLst>
              <a:ext uri="{FF2B5EF4-FFF2-40B4-BE49-F238E27FC236}">
                <a16:creationId xmlns:a16="http://schemas.microsoft.com/office/drawing/2014/main" id="{70BFE055-EC62-4802-9458-8404B2669D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8712240"/>
              </p:ext>
            </p:extLst>
          </p:nvPr>
        </p:nvGraphicFramePr>
        <p:xfrm>
          <a:off x="2090633" y="4918475"/>
          <a:ext cx="7769729" cy="1908813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652567">
                  <a:extLst>
                    <a:ext uri="{9D8B030D-6E8A-4147-A177-3AD203B41FA5}">
                      <a16:colId xmlns:a16="http://schemas.microsoft.com/office/drawing/2014/main" val="119687819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614752281"/>
                    </a:ext>
                  </a:extLst>
                </a:gridCol>
                <a:gridCol w="666750">
                  <a:extLst>
                    <a:ext uri="{9D8B030D-6E8A-4147-A177-3AD203B41FA5}">
                      <a16:colId xmlns:a16="http://schemas.microsoft.com/office/drawing/2014/main" val="4058391018"/>
                    </a:ext>
                  </a:extLst>
                </a:gridCol>
                <a:gridCol w="476250">
                  <a:extLst>
                    <a:ext uri="{9D8B030D-6E8A-4147-A177-3AD203B41FA5}">
                      <a16:colId xmlns:a16="http://schemas.microsoft.com/office/drawing/2014/main" val="2407327584"/>
                    </a:ext>
                  </a:extLst>
                </a:gridCol>
                <a:gridCol w="828675">
                  <a:extLst>
                    <a:ext uri="{9D8B030D-6E8A-4147-A177-3AD203B41FA5}">
                      <a16:colId xmlns:a16="http://schemas.microsoft.com/office/drawing/2014/main" val="2297515603"/>
                    </a:ext>
                  </a:extLst>
                </a:gridCol>
                <a:gridCol w="887849">
                  <a:extLst>
                    <a:ext uri="{9D8B030D-6E8A-4147-A177-3AD203B41FA5}">
                      <a16:colId xmlns:a16="http://schemas.microsoft.com/office/drawing/2014/main" val="3116716651"/>
                    </a:ext>
                  </a:extLst>
                </a:gridCol>
                <a:gridCol w="775214">
                  <a:extLst>
                    <a:ext uri="{9D8B030D-6E8A-4147-A177-3AD203B41FA5}">
                      <a16:colId xmlns:a16="http://schemas.microsoft.com/office/drawing/2014/main" val="2722676953"/>
                    </a:ext>
                  </a:extLst>
                </a:gridCol>
                <a:gridCol w="907567">
                  <a:extLst>
                    <a:ext uri="{9D8B030D-6E8A-4147-A177-3AD203B41FA5}">
                      <a16:colId xmlns:a16="http://schemas.microsoft.com/office/drawing/2014/main" val="1592253575"/>
                    </a:ext>
                  </a:extLst>
                </a:gridCol>
                <a:gridCol w="705886">
                  <a:extLst>
                    <a:ext uri="{9D8B030D-6E8A-4147-A177-3AD203B41FA5}">
                      <a16:colId xmlns:a16="http://schemas.microsoft.com/office/drawing/2014/main" val="988220278"/>
                    </a:ext>
                  </a:extLst>
                </a:gridCol>
                <a:gridCol w="705885">
                  <a:extLst>
                    <a:ext uri="{9D8B030D-6E8A-4147-A177-3AD203B41FA5}">
                      <a16:colId xmlns:a16="http://schemas.microsoft.com/office/drawing/2014/main" val="425290532"/>
                    </a:ext>
                  </a:extLst>
                </a:gridCol>
                <a:gridCol w="705886">
                  <a:extLst>
                    <a:ext uri="{9D8B030D-6E8A-4147-A177-3AD203B41FA5}">
                      <a16:colId xmlns:a16="http://schemas.microsoft.com/office/drawing/2014/main" val="3561964601"/>
                    </a:ext>
                  </a:extLst>
                </a:gridCol>
              </a:tblGrid>
              <a:tr h="466537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LSD or Parcel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Area</a:t>
                      </a:r>
                    </a:p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(ha)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Elevation (m)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Slope (%)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Dominant land use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Dominant soil texture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Runoff (mm/</a:t>
                      </a:r>
                      <a:r>
                        <a:rPr lang="en-CA" sz="1000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Runoff std (mm/</a:t>
                      </a:r>
                      <a:r>
                        <a:rPr lang="en-CA" sz="1000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TSS (ton/</a:t>
                      </a:r>
                      <a:r>
                        <a:rPr lang="en-CA" sz="1000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TSS std (ton/</a:t>
                      </a:r>
                      <a:r>
                        <a:rPr lang="en-CA" sz="1000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…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0991502"/>
                  </a:ext>
                </a:extLst>
              </a:tr>
              <a:tr h="360569">
                <a:tc>
                  <a:txBody>
                    <a:bodyPr/>
                    <a:lstStyle/>
                    <a:p>
                      <a:r>
                        <a:rPr lang="en-CA" sz="1000" dirty="0"/>
                        <a:t>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5274275"/>
                  </a:ext>
                </a:extLst>
              </a:tr>
              <a:tr h="360569">
                <a:tc>
                  <a:txBody>
                    <a:bodyPr/>
                    <a:lstStyle/>
                    <a:p>
                      <a:r>
                        <a:rPr lang="en-CA" sz="1000" dirty="0"/>
                        <a:t>2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2186654"/>
                  </a:ext>
                </a:extLst>
              </a:tr>
              <a:tr h="360569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3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4765558"/>
                  </a:ext>
                </a:extLst>
              </a:tr>
              <a:tr h="360569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…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4712126"/>
                  </a:ext>
                </a:extLst>
              </a:tr>
            </a:tbl>
          </a:graphicData>
        </a:graphic>
      </p:graphicFrame>
      <p:grpSp>
        <p:nvGrpSpPr>
          <p:cNvPr id="98" name="Group 97">
            <a:extLst>
              <a:ext uri="{FF2B5EF4-FFF2-40B4-BE49-F238E27FC236}">
                <a16:creationId xmlns:a16="http://schemas.microsoft.com/office/drawing/2014/main" id="{D6977919-B90F-40F9-ADB3-7C91FCF7587B}"/>
              </a:ext>
            </a:extLst>
          </p:cNvPr>
          <p:cNvGrpSpPr/>
          <p:nvPr/>
        </p:nvGrpSpPr>
        <p:grpSpPr>
          <a:xfrm>
            <a:off x="3249308" y="1110483"/>
            <a:ext cx="3437456" cy="3489079"/>
            <a:chOff x="3572343" y="1095315"/>
            <a:chExt cx="3437456" cy="3489079"/>
          </a:xfrm>
        </p:grpSpPr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DB06C64E-A5B5-4B51-9E35-6A8C106AC3BD}"/>
                </a:ext>
              </a:extLst>
            </p:cNvPr>
            <p:cNvSpPr/>
            <p:nvPr/>
          </p:nvSpPr>
          <p:spPr>
            <a:xfrm>
              <a:off x="3572343" y="1095315"/>
              <a:ext cx="3437456" cy="3489079"/>
            </a:xfrm>
            <a:custGeom>
              <a:avLst/>
              <a:gdLst>
                <a:gd name="connsiteX0" fmla="*/ 2118266 w 3643907"/>
                <a:gd name="connsiteY0" fmla="*/ 87427 h 4033235"/>
                <a:gd name="connsiteX1" fmla="*/ 1691546 w 3643907"/>
                <a:gd name="connsiteY1" fmla="*/ 122261 h 4033235"/>
                <a:gd name="connsiteX2" fmla="*/ 1447706 w 3643907"/>
                <a:gd name="connsiteY2" fmla="*/ 200638 h 4033235"/>
                <a:gd name="connsiteX3" fmla="*/ 1108071 w 3643907"/>
                <a:gd name="connsiteY3" fmla="*/ 305141 h 4033235"/>
                <a:gd name="connsiteX4" fmla="*/ 925191 w 3643907"/>
                <a:gd name="connsiteY4" fmla="*/ 575107 h 4033235"/>
                <a:gd name="connsiteX5" fmla="*/ 925191 w 3643907"/>
                <a:gd name="connsiteY5" fmla="*/ 879907 h 4033235"/>
                <a:gd name="connsiteX6" fmla="*/ 881648 w 3643907"/>
                <a:gd name="connsiteY6" fmla="*/ 1263084 h 4033235"/>
                <a:gd name="connsiteX7" fmla="*/ 794563 w 3643907"/>
                <a:gd name="connsiteY7" fmla="*/ 1332752 h 4033235"/>
                <a:gd name="connsiteX8" fmla="*/ 585557 w 3643907"/>
                <a:gd name="connsiteY8" fmla="*/ 1393712 h 4033235"/>
                <a:gd name="connsiteX9" fmla="*/ 454928 w 3643907"/>
                <a:gd name="connsiteY9" fmla="*/ 1524341 h 4033235"/>
                <a:gd name="connsiteX10" fmla="*/ 385260 w 3643907"/>
                <a:gd name="connsiteY10" fmla="*/ 1715930 h 4033235"/>
                <a:gd name="connsiteX11" fmla="*/ 428803 w 3643907"/>
                <a:gd name="connsiteY11" fmla="*/ 2064272 h 4033235"/>
                <a:gd name="connsiteX12" fmla="*/ 515888 w 3643907"/>
                <a:gd name="connsiteY12" fmla="*/ 2203610 h 4033235"/>
                <a:gd name="connsiteX13" fmla="*/ 838106 w 3643907"/>
                <a:gd name="connsiteY13" fmla="*/ 2395198 h 4033235"/>
                <a:gd name="connsiteX14" fmla="*/ 1020986 w 3643907"/>
                <a:gd name="connsiteY14" fmla="*/ 2560661 h 4033235"/>
                <a:gd name="connsiteX15" fmla="*/ 1055820 w 3643907"/>
                <a:gd name="connsiteY15" fmla="*/ 2708707 h 4033235"/>
                <a:gd name="connsiteX16" fmla="*/ 1038403 w 3643907"/>
                <a:gd name="connsiteY16" fmla="*/ 2865461 h 4033235"/>
                <a:gd name="connsiteX17" fmla="*/ 751020 w 3643907"/>
                <a:gd name="connsiteY17" fmla="*/ 3118010 h 4033235"/>
                <a:gd name="connsiteX18" fmla="*/ 454928 w 3643907"/>
                <a:gd name="connsiteY18" fmla="*/ 3318307 h 4033235"/>
                <a:gd name="connsiteX19" fmla="*/ 176254 w 3643907"/>
                <a:gd name="connsiteY19" fmla="*/ 3466352 h 4033235"/>
                <a:gd name="connsiteX20" fmla="*/ 89168 w 3643907"/>
                <a:gd name="connsiteY20" fmla="*/ 3596981 h 4033235"/>
                <a:gd name="connsiteX21" fmla="*/ 36917 w 3643907"/>
                <a:gd name="connsiteY21" fmla="*/ 3823404 h 4033235"/>
                <a:gd name="connsiteX22" fmla="*/ 97877 w 3643907"/>
                <a:gd name="connsiteY22" fmla="*/ 3971450 h 4033235"/>
                <a:gd name="connsiteX23" fmla="*/ 1099363 w 3643907"/>
                <a:gd name="connsiteY23" fmla="*/ 4032410 h 4033235"/>
                <a:gd name="connsiteX24" fmla="*/ 1648003 w 3643907"/>
                <a:gd name="connsiteY24" fmla="*/ 3997575 h 4033235"/>
                <a:gd name="connsiteX25" fmla="*/ 2248894 w 3643907"/>
                <a:gd name="connsiteY25" fmla="*/ 3875655 h 4033235"/>
                <a:gd name="connsiteX26" fmla="*/ 2562403 w 3643907"/>
                <a:gd name="connsiteY26" fmla="*/ 3605690 h 4033235"/>
                <a:gd name="connsiteX27" fmla="*/ 3137168 w 3643907"/>
                <a:gd name="connsiteY27" fmla="*/ 3248638 h 4033235"/>
                <a:gd name="connsiteX28" fmla="*/ 3407134 w 3643907"/>
                <a:gd name="connsiteY28" fmla="*/ 2734832 h 4033235"/>
                <a:gd name="connsiteX29" fmla="*/ 3642266 w 3643907"/>
                <a:gd name="connsiteY29" fmla="*/ 2116524 h 4033235"/>
                <a:gd name="connsiteX30" fmla="*/ 3502928 w 3643907"/>
                <a:gd name="connsiteY30" fmla="*/ 1637552 h 4033235"/>
                <a:gd name="connsiteX31" fmla="*/ 3337466 w 3643907"/>
                <a:gd name="connsiteY31" fmla="*/ 1210832 h 4033235"/>
                <a:gd name="connsiteX32" fmla="*/ 3598723 w 3643907"/>
                <a:gd name="connsiteY32" fmla="*/ 827655 h 4033235"/>
                <a:gd name="connsiteX33" fmla="*/ 3520346 w 3643907"/>
                <a:gd name="connsiteY33" fmla="*/ 322558 h 4033235"/>
                <a:gd name="connsiteX34" fmla="*/ 3172003 w 3643907"/>
                <a:gd name="connsiteY34" fmla="*/ 87427 h 4033235"/>
                <a:gd name="connsiteX35" fmla="*/ 2423066 w 3643907"/>
                <a:gd name="connsiteY35" fmla="*/ 341 h 4033235"/>
                <a:gd name="connsiteX36" fmla="*/ 2118266 w 3643907"/>
                <a:gd name="connsiteY36" fmla="*/ 87427 h 4033235"/>
                <a:gd name="connsiteX0" fmla="*/ 2093566 w 3619207"/>
                <a:gd name="connsiteY0" fmla="*/ 87427 h 4054379"/>
                <a:gd name="connsiteX1" fmla="*/ 1666846 w 3619207"/>
                <a:gd name="connsiteY1" fmla="*/ 122261 h 4054379"/>
                <a:gd name="connsiteX2" fmla="*/ 1423006 w 3619207"/>
                <a:gd name="connsiteY2" fmla="*/ 200638 h 4054379"/>
                <a:gd name="connsiteX3" fmla="*/ 1083371 w 3619207"/>
                <a:gd name="connsiteY3" fmla="*/ 305141 h 4054379"/>
                <a:gd name="connsiteX4" fmla="*/ 900491 w 3619207"/>
                <a:gd name="connsiteY4" fmla="*/ 575107 h 4054379"/>
                <a:gd name="connsiteX5" fmla="*/ 900491 w 3619207"/>
                <a:gd name="connsiteY5" fmla="*/ 879907 h 4054379"/>
                <a:gd name="connsiteX6" fmla="*/ 856948 w 3619207"/>
                <a:gd name="connsiteY6" fmla="*/ 1263084 h 4054379"/>
                <a:gd name="connsiteX7" fmla="*/ 769863 w 3619207"/>
                <a:gd name="connsiteY7" fmla="*/ 1332752 h 4054379"/>
                <a:gd name="connsiteX8" fmla="*/ 560857 w 3619207"/>
                <a:gd name="connsiteY8" fmla="*/ 1393712 h 4054379"/>
                <a:gd name="connsiteX9" fmla="*/ 430228 w 3619207"/>
                <a:gd name="connsiteY9" fmla="*/ 1524341 h 4054379"/>
                <a:gd name="connsiteX10" fmla="*/ 360560 w 3619207"/>
                <a:gd name="connsiteY10" fmla="*/ 1715930 h 4054379"/>
                <a:gd name="connsiteX11" fmla="*/ 404103 w 3619207"/>
                <a:gd name="connsiteY11" fmla="*/ 2064272 h 4054379"/>
                <a:gd name="connsiteX12" fmla="*/ 491188 w 3619207"/>
                <a:gd name="connsiteY12" fmla="*/ 2203610 h 4054379"/>
                <a:gd name="connsiteX13" fmla="*/ 813406 w 3619207"/>
                <a:gd name="connsiteY13" fmla="*/ 2395198 h 4054379"/>
                <a:gd name="connsiteX14" fmla="*/ 996286 w 3619207"/>
                <a:gd name="connsiteY14" fmla="*/ 2560661 h 4054379"/>
                <a:gd name="connsiteX15" fmla="*/ 1031120 w 3619207"/>
                <a:gd name="connsiteY15" fmla="*/ 2708707 h 4054379"/>
                <a:gd name="connsiteX16" fmla="*/ 1013703 w 3619207"/>
                <a:gd name="connsiteY16" fmla="*/ 2865461 h 4054379"/>
                <a:gd name="connsiteX17" fmla="*/ 726320 w 3619207"/>
                <a:gd name="connsiteY17" fmla="*/ 3118010 h 4054379"/>
                <a:gd name="connsiteX18" fmla="*/ 430228 w 3619207"/>
                <a:gd name="connsiteY18" fmla="*/ 3318307 h 4054379"/>
                <a:gd name="connsiteX19" fmla="*/ 151554 w 3619207"/>
                <a:gd name="connsiteY19" fmla="*/ 3466352 h 4054379"/>
                <a:gd name="connsiteX20" fmla="*/ 64468 w 3619207"/>
                <a:gd name="connsiteY20" fmla="*/ 3596981 h 4054379"/>
                <a:gd name="connsiteX21" fmla="*/ 12217 w 3619207"/>
                <a:gd name="connsiteY21" fmla="*/ 3823404 h 4054379"/>
                <a:gd name="connsiteX22" fmla="*/ 114751 w 3619207"/>
                <a:gd name="connsiteY22" fmla="*/ 4039081 h 4054379"/>
                <a:gd name="connsiteX23" fmla="*/ 1074663 w 3619207"/>
                <a:gd name="connsiteY23" fmla="*/ 4032410 h 4054379"/>
                <a:gd name="connsiteX24" fmla="*/ 1623303 w 3619207"/>
                <a:gd name="connsiteY24" fmla="*/ 3997575 h 4054379"/>
                <a:gd name="connsiteX25" fmla="*/ 2224194 w 3619207"/>
                <a:gd name="connsiteY25" fmla="*/ 3875655 h 4054379"/>
                <a:gd name="connsiteX26" fmla="*/ 2537703 w 3619207"/>
                <a:gd name="connsiteY26" fmla="*/ 3605690 h 4054379"/>
                <a:gd name="connsiteX27" fmla="*/ 3112468 w 3619207"/>
                <a:gd name="connsiteY27" fmla="*/ 3248638 h 4054379"/>
                <a:gd name="connsiteX28" fmla="*/ 3382434 w 3619207"/>
                <a:gd name="connsiteY28" fmla="*/ 2734832 h 4054379"/>
                <a:gd name="connsiteX29" fmla="*/ 3617566 w 3619207"/>
                <a:gd name="connsiteY29" fmla="*/ 2116524 h 4054379"/>
                <a:gd name="connsiteX30" fmla="*/ 3478228 w 3619207"/>
                <a:gd name="connsiteY30" fmla="*/ 1637552 h 4054379"/>
                <a:gd name="connsiteX31" fmla="*/ 3312766 w 3619207"/>
                <a:gd name="connsiteY31" fmla="*/ 1210832 h 4054379"/>
                <a:gd name="connsiteX32" fmla="*/ 3574023 w 3619207"/>
                <a:gd name="connsiteY32" fmla="*/ 827655 h 4054379"/>
                <a:gd name="connsiteX33" fmla="*/ 3495646 w 3619207"/>
                <a:gd name="connsiteY33" fmla="*/ 322558 h 4054379"/>
                <a:gd name="connsiteX34" fmla="*/ 3147303 w 3619207"/>
                <a:gd name="connsiteY34" fmla="*/ 87427 h 4054379"/>
                <a:gd name="connsiteX35" fmla="*/ 2398366 w 3619207"/>
                <a:gd name="connsiteY35" fmla="*/ 341 h 4054379"/>
                <a:gd name="connsiteX36" fmla="*/ 2093566 w 3619207"/>
                <a:gd name="connsiteY36" fmla="*/ 87427 h 4054379"/>
                <a:gd name="connsiteX0" fmla="*/ 2093566 w 3618850"/>
                <a:gd name="connsiteY0" fmla="*/ 87427 h 4054379"/>
                <a:gd name="connsiteX1" fmla="*/ 1666846 w 3618850"/>
                <a:gd name="connsiteY1" fmla="*/ 122261 h 4054379"/>
                <a:gd name="connsiteX2" fmla="*/ 1423006 w 3618850"/>
                <a:gd name="connsiteY2" fmla="*/ 200638 h 4054379"/>
                <a:gd name="connsiteX3" fmla="*/ 1083371 w 3618850"/>
                <a:gd name="connsiteY3" fmla="*/ 305141 h 4054379"/>
                <a:gd name="connsiteX4" fmla="*/ 900491 w 3618850"/>
                <a:gd name="connsiteY4" fmla="*/ 575107 h 4054379"/>
                <a:gd name="connsiteX5" fmla="*/ 900491 w 3618850"/>
                <a:gd name="connsiteY5" fmla="*/ 879907 h 4054379"/>
                <a:gd name="connsiteX6" fmla="*/ 856948 w 3618850"/>
                <a:gd name="connsiteY6" fmla="*/ 1263084 h 4054379"/>
                <a:gd name="connsiteX7" fmla="*/ 769863 w 3618850"/>
                <a:gd name="connsiteY7" fmla="*/ 1332752 h 4054379"/>
                <a:gd name="connsiteX8" fmla="*/ 560857 w 3618850"/>
                <a:gd name="connsiteY8" fmla="*/ 1393712 h 4054379"/>
                <a:gd name="connsiteX9" fmla="*/ 430228 w 3618850"/>
                <a:gd name="connsiteY9" fmla="*/ 1524341 h 4054379"/>
                <a:gd name="connsiteX10" fmla="*/ 360560 w 3618850"/>
                <a:gd name="connsiteY10" fmla="*/ 1715930 h 4054379"/>
                <a:gd name="connsiteX11" fmla="*/ 404103 w 3618850"/>
                <a:gd name="connsiteY11" fmla="*/ 2064272 h 4054379"/>
                <a:gd name="connsiteX12" fmla="*/ 491188 w 3618850"/>
                <a:gd name="connsiteY12" fmla="*/ 2203610 h 4054379"/>
                <a:gd name="connsiteX13" fmla="*/ 813406 w 3618850"/>
                <a:gd name="connsiteY13" fmla="*/ 2395198 h 4054379"/>
                <a:gd name="connsiteX14" fmla="*/ 996286 w 3618850"/>
                <a:gd name="connsiteY14" fmla="*/ 2560661 h 4054379"/>
                <a:gd name="connsiteX15" fmla="*/ 1031120 w 3618850"/>
                <a:gd name="connsiteY15" fmla="*/ 2708707 h 4054379"/>
                <a:gd name="connsiteX16" fmla="*/ 1013703 w 3618850"/>
                <a:gd name="connsiteY16" fmla="*/ 2865461 h 4054379"/>
                <a:gd name="connsiteX17" fmla="*/ 726320 w 3618850"/>
                <a:gd name="connsiteY17" fmla="*/ 3118010 h 4054379"/>
                <a:gd name="connsiteX18" fmla="*/ 430228 w 3618850"/>
                <a:gd name="connsiteY18" fmla="*/ 3318307 h 4054379"/>
                <a:gd name="connsiteX19" fmla="*/ 151554 w 3618850"/>
                <a:gd name="connsiteY19" fmla="*/ 3466352 h 4054379"/>
                <a:gd name="connsiteX20" fmla="*/ 64468 w 3618850"/>
                <a:gd name="connsiteY20" fmla="*/ 3596981 h 4054379"/>
                <a:gd name="connsiteX21" fmla="*/ 12217 w 3618850"/>
                <a:gd name="connsiteY21" fmla="*/ 3823404 h 4054379"/>
                <a:gd name="connsiteX22" fmla="*/ 114751 w 3618850"/>
                <a:gd name="connsiteY22" fmla="*/ 4039081 h 4054379"/>
                <a:gd name="connsiteX23" fmla="*/ 1074663 w 3618850"/>
                <a:gd name="connsiteY23" fmla="*/ 4032410 h 4054379"/>
                <a:gd name="connsiteX24" fmla="*/ 1623303 w 3618850"/>
                <a:gd name="connsiteY24" fmla="*/ 3997575 h 4054379"/>
                <a:gd name="connsiteX25" fmla="*/ 2224194 w 3618850"/>
                <a:gd name="connsiteY25" fmla="*/ 3875655 h 4054379"/>
                <a:gd name="connsiteX26" fmla="*/ 2537703 w 3618850"/>
                <a:gd name="connsiteY26" fmla="*/ 3605690 h 4054379"/>
                <a:gd name="connsiteX27" fmla="*/ 3112468 w 3618850"/>
                <a:gd name="connsiteY27" fmla="*/ 3248638 h 4054379"/>
                <a:gd name="connsiteX28" fmla="*/ 3382434 w 3618850"/>
                <a:gd name="connsiteY28" fmla="*/ 2734832 h 4054379"/>
                <a:gd name="connsiteX29" fmla="*/ 3617566 w 3618850"/>
                <a:gd name="connsiteY29" fmla="*/ 2116524 h 4054379"/>
                <a:gd name="connsiteX30" fmla="*/ 3478228 w 3618850"/>
                <a:gd name="connsiteY30" fmla="*/ 1637552 h 4054379"/>
                <a:gd name="connsiteX31" fmla="*/ 3512323 w 3618850"/>
                <a:gd name="connsiteY31" fmla="*/ 1219287 h 4054379"/>
                <a:gd name="connsiteX32" fmla="*/ 3574023 w 3618850"/>
                <a:gd name="connsiteY32" fmla="*/ 827655 h 4054379"/>
                <a:gd name="connsiteX33" fmla="*/ 3495646 w 3618850"/>
                <a:gd name="connsiteY33" fmla="*/ 322558 h 4054379"/>
                <a:gd name="connsiteX34" fmla="*/ 3147303 w 3618850"/>
                <a:gd name="connsiteY34" fmla="*/ 87427 h 4054379"/>
                <a:gd name="connsiteX35" fmla="*/ 2398366 w 3618850"/>
                <a:gd name="connsiteY35" fmla="*/ 341 h 4054379"/>
                <a:gd name="connsiteX36" fmla="*/ 2093566 w 3618850"/>
                <a:gd name="connsiteY36" fmla="*/ 87427 h 4054379"/>
                <a:gd name="connsiteX0" fmla="*/ 2093566 w 3715411"/>
                <a:gd name="connsiteY0" fmla="*/ 87427 h 4054379"/>
                <a:gd name="connsiteX1" fmla="*/ 1666846 w 3715411"/>
                <a:gd name="connsiteY1" fmla="*/ 122261 h 4054379"/>
                <a:gd name="connsiteX2" fmla="*/ 1423006 w 3715411"/>
                <a:gd name="connsiteY2" fmla="*/ 200638 h 4054379"/>
                <a:gd name="connsiteX3" fmla="*/ 1083371 w 3715411"/>
                <a:gd name="connsiteY3" fmla="*/ 305141 h 4054379"/>
                <a:gd name="connsiteX4" fmla="*/ 900491 w 3715411"/>
                <a:gd name="connsiteY4" fmla="*/ 575107 h 4054379"/>
                <a:gd name="connsiteX5" fmla="*/ 900491 w 3715411"/>
                <a:gd name="connsiteY5" fmla="*/ 879907 h 4054379"/>
                <a:gd name="connsiteX6" fmla="*/ 856948 w 3715411"/>
                <a:gd name="connsiteY6" fmla="*/ 1263084 h 4054379"/>
                <a:gd name="connsiteX7" fmla="*/ 769863 w 3715411"/>
                <a:gd name="connsiteY7" fmla="*/ 1332752 h 4054379"/>
                <a:gd name="connsiteX8" fmla="*/ 560857 w 3715411"/>
                <a:gd name="connsiteY8" fmla="*/ 1393712 h 4054379"/>
                <a:gd name="connsiteX9" fmla="*/ 430228 w 3715411"/>
                <a:gd name="connsiteY9" fmla="*/ 1524341 h 4054379"/>
                <a:gd name="connsiteX10" fmla="*/ 360560 w 3715411"/>
                <a:gd name="connsiteY10" fmla="*/ 1715930 h 4054379"/>
                <a:gd name="connsiteX11" fmla="*/ 404103 w 3715411"/>
                <a:gd name="connsiteY11" fmla="*/ 2064272 h 4054379"/>
                <a:gd name="connsiteX12" fmla="*/ 491188 w 3715411"/>
                <a:gd name="connsiteY12" fmla="*/ 2203610 h 4054379"/>
                <a:gd name="connsiteX13" fmla="*/ 813406 w 3715411"/>
                <a:gd name="connsiteY13" fmla="*/ 2395198 h 4054379"/>
                <a:gd name="connsiteX14" fmla="*/ 996286 w 3715411"/>
                <a:gd name="connsiteY14" fmla="*/ 2560661 h 4054379"/>
                <a:gd name="connsiteX15" fmla="*/ 1031120 w 3715411"/>
                <a:gd name="connsiteY15" fmla="*/ 2708707 h 4054379"/>
                <a:gd name="connsiteX16" fmla="*/ 1013703 w 3715411"/>
                <a:gd name="connsiteY16" fmla="*/ 2865461 h 4054379"/>
                <a:gd name="connsiteX17" fmla="*/ 726320 w 3715411"/>
                <a:gd name="connsiteY17" fmla="*/ 3118010 h 4054379"/>
                <a:gd name="connsiteX18" fmla="*/ 430228 w 3715411"/>
                <a:gd name="connsiteY18" fmla="*/ 3318307 h 4054379"/>
                <a:gd name="connsiteX19" fmla="*/ 151554 w 3715411"/>
                <a:gd name="connsiteY19" fmla="*/ 3466352 h 4054379"/>
                <a:gd name="connsiteX20" fmla="*/ 64468 w 3715411"/>
                <a:gd name="connsiteY20" fmla="*/ 3596981 h 4054379"/>
                <a:gd name="connsiteX21" fmla="*/ 12217 w 3715411"/>
                <a:gd name="connsiteY21" fmla="*/ 3823404 h 4054379"/>
                <a:gd name="connsiteX22" fmla="*/ 114751 w 3715411"/>
                <a:gd name="connsiteY22" fmla="*/ 4039081 h 4054379"/>
                <a:gd name="connsiteX23" fmla="*/ 1074663 w 3715411"/>
                <a:gd name="connsiteY23" fmla="*/ 4032410 h 4054379"/>
                <a:gd name="connsiteX24" fmla="*/ 1623303 w 3715411"/>
                <a:gd name="connsiteY24" fmla="*/ 3997575 h 4054379"/>
                <a:gd name="connsiteX25" fmla="*/ 2224194 w 3715411"/>
                <a:gd name="connsiteY25" fmla="*/ 3875655 h 4054379"/>
                <a:gd name="connsiteX26" fmla="*/ 2537703 w 3715411"/>
                <a:gd name="connsiteY26" fmla="*/ 3605690 h 4054379"/>
                <a:gd name="connsiteX27" fmla="*/ 3112468 w 3715411"/>
                <a:gd name="connsiteY27" fmla="*/ 3248638 h 4054379"/>
                <a:gd name="connsiteX28" fmla="*/ 3382434 w 3715411"/>
                <a:gd name="connsiteY28" fmla="*/ 2734832 h 4054379"/>
                <a:gd name="connsiteX29" fmla="*/ 3617566 w 3715411"/>
                <a:gd name="connsiteY29" fmla="*/ 2116524 h 4054379"/>
                <a:gd name="connsiteX30" fmla="*/ 3478228 w 3715411"/>
                <a:gd name="connsiteY30" fmla="*/ 1637552 h 4054379"/>
                <a:gd name="connsiteX31" fmla="*/ 3512323 w 3715411"/>
                <a:gd name="connsiteY31" fmla="*/ 1219287 h 4054379"/>
                <a:gd name="connsiteX32" fmla="*/ 3715377 w 3715411"/>
                <a:gd name="connsiteY32" fmla="*/ 785386 h 4054379"/>
                <a:gd name="connsiteX33" fmla="*/ 3495646 w 3715411"/>
                <a:gd name="connsiteY33" fmla="*/ 322558 h 4054379"/>
                <a:gd name="connsiteX34" fmla="*/ 3147303 w 3715411"/>
                <a:gd name="connsiteY34" fmla="*/ 87427 h 4054379"/>
                <a:gd name="connsiteX35" fmla="*/ 2398366 w 3715411"/>
                <a:gd name="connsiteY35" fmla="*/ 341 h 4054379"/>
                <a:gd name="connsiteX36" fmla="*/ 2093566 w 3715411"/>
                <a:gd name="connsiteY36" fmla="*/ 87427 h 4054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3715411" h="4054379">
                  <a:moveTo>
                    <a:pt x="2093566" y="87427"/>
                  </a:moveTo>
                  <a:cubicBezTo>
                    <a:pt x="1971646" y="107747"/>
                    <a:pt x="1778606" y="103393"/>
                    <a:pt x="1666846" y="122261"/>
                  </a:cubicBezTo>
                  <a:cubicBezTo>
                    <a:pt x="1555086" y="141129"/>
                    <a:pt x="1423006" y="200638"/>
                    <a:pt x="1423006" y="200638"/>
                  </a:cubicBezTo>
                  <a:cubicBezTo>
                    <a:pt x="1325760" y="231118"/>
                    <a:pt x="1170457" y="242729"/>
                    <a:pt x="1083371" y="305141"/>
                  </a:cubicBezTo>
                  <a:cubicBezTo>
                    <a:pt x="996285" y="367553"/>
                    <a:pt x="930971" y="479313"/>
                    <a:pt x="900491" y="575107"/>
                  </a:cubicBezTo>
                  <a:cubicBezTo>
                    <a:pt x="870011" y="670901"/>
                    <a:pt x="907748" y="765244"/>
                    <a:pt x="900491" y="879907"/>
                  </a:cubicBezTo>
                  <a:cubicBezTo>
                    <a:pt x="893234" y="994570"/>
                    <a:pt x="878719" y="1187610"/>
                    <a:pt x="856948" y="1263084"/>
                  </a:cubicBezTo>
                  <a:cubicBezTo>
                    <a:pt x="835177" y="1338558"/>
                    <a:pt x="819211" y="1310981"/>
                    <a:pt x="769863" y="1332752"/>
                  </a:cubicBezTo>
                  <a:cubicBezTo>
                    <a:pt x="720515" y="1354523"/>
                    <a:pt x="617463" y="1361781"/>
                    <a:pt x="560857" y="1393712"/>
                  </a:cubicBezTo>
                  <a:cubicBezTo>
                    <a:pt x="504251" y="1425643"/>
                    <a:pt x="463611" y="1470638"/>
                    <a:pt x="430228" y="1524341"/>
                  </a:cubicBezTo>
                  <a:cubicBezTo>
                    <a:pt x="396845" y="1578044"/>
                    <a:pt x="364914" y="1625942"/>
                    <a:pt x="360560" y="1715930"/>
                  </a:cubicBezTo>
                  <a:cubicBezTo>
                    <a:pt x="356206" y="1805919"/>
                    <a:pt x="382332" y="1982992"/>
                    <a:pt x="404103" y="2064272"/>
                  </a:cubicBezTo>
                  <a:cubicBezTo>
                    <a:pt x="425874" y="2145552"/>
                    <a:pt x="422971" y="2148456"/>
                    <a:pt x="491188" y="2203610"/>
                  </a:cubicBezTo>
                  <a:cubicBezTo>
                    <a:pt x="559405" y="2258764"/>
                    <a:pt x="729223" y="2335690"/>
                    <a:pt x="813406" y="2395198"/>
                  </a:cubicBezTo>
                  <a:cubicBezTo>
                    <a:pt x="897589" y="2454706"/>
                    <a:pt x="960000" y="2508410"/>
                    <a:pt x="996286" y="2560661"/>
                  </a:cubicBezTo>
                  <a:cubicBezTo>
                    <a:pt x="1032572" y="2612912"/>
                    <a:pt x="1028217" y="2657907"/>
                    <a:pt x="1031120" y="2708707"/>
                  </a:cubicBezTo>
                  <a:cubicBezTo>
                    <a:pt x="1034023" y="2759507"/>
                    <a:pt x="1064503" y="2797244"/>
                    <a:pt x="1013703" y="2865461"/>
                  </a:cubicBezTo>
                  <a:cubicBezTo>
                    <a:pt x="962903" y="2933678"/>
                    <a:pt x="823566" y="3042536"/>
                    <a:pt x="726320" y="3118010"/>
                  </a:cubicBezTo>
                  <a:cubicBezTo>
                    <a:pt x="629074" y="3193484"/>
                    <a:pt x="526022" y="3260250"/>
                    <a:pt x="430228" y="3318307"/>
                  </a:cubicBezTo>
                  <a:cubicBezTo>
                    <a:pt x="334434" y="3376364"/>
                    <a:pt x="212514" y="3419906"/>
                    <a:pt x="151554" y="3466352"/>
                  </a:cubicBezTo>
                  <a:cubicBezTo>
                    <a:pt x="90594" y="3512798"/>
                    <a:pt x="87691" y="3537472"/>
                    <a:pt x="64468" y="3596981"/>
                  </a:cubicBezTo>
                  <a:cubicBezTo>
                    <a:pt x="41245" y="3656490"/>
                    <a:pt x="3837" y="3749721"/>
                    <a:pt x="12217" y="3823404"/>
                  </a:cubicBezTo>
                  <a:cubicBezTo>
                    <a:pt x="20597" y="3897087"/>
                    <a:pt x="-62323" y="4004247"/>
                    <a:pt x="114751" y="4039081"/>
                  </a:cubicBezTo>
                  <a:cubicBezTo>
                    <a:pt x="291825" y="4073915"/>
                    <a:pt x="823238" y="4039328"/>
                    <a:pt x="1074663" y="4032410"/>
                  </a:cubicBezTo>
                  <a:cubicBezTo>
                    <a:pt x="1326088" y="4025492"/>
                    <a:pt x="1431715" y="4023701"/>
                    <a:pt x="1623303" y="3997575"/>
                  </a:cubicBezTo>
                  <a:cubicBezTo>
                    <a:pt x="1814891" y="3971449"/>
                    <a:pt x="2071794" y="3940969"/>
                    <a:pt x="2224194" y="3875655"/>
                  </a:cubicBezTo>
                  <a:cubicBezTo>
                    <a:pt x="2376594" y="3810341"/>
                    <a:pt x="2389657" y="3710193"/>
                    <a:pt x="2537703" y="3605690"/>
                  </a:cubicBezTo>
                  <a:cubicBezTo>
                    <a:pt x="2685749" y="3501187"/>
                    <a:pt x="2971679" y="3393781"/>
                    <a:pt x="3112468" y="3248638"/>
                  </a:cubicBezTo>
                  <a:cubicBezTo>
                    <a:pt x="3253257" y="3103495"/>
                    <a:pt x="3298251" y="2923518"/>
                    <a:pt x="3382434" y="2734832"/>
                  </a:cubicBezTo>
                  <a:cubicBezTo>
                    <a:pt x="3466617" y="2546146"/>
                    <a:pt x="3601600" y="2299404"/>
                    <a:pt x="3617566" y="2116524"/>
                  </a:cubicBezTo>
                  <a:cubicBezTo>
                    <a:pt x="3633532" y="1933644"/>
                    <a:pt x="3495769" y="1787092"/>
                    <a:pt x="3478228" y="1637552"/>
                  </a:cubicBezTo>
                  <a:cubicBezTo>
                    <a:pt x="3460688" y="1488013"/>
                    <a:pt x="3472798" y="1361315"/>
                    <a:pt x="3512323" y="1219287"/>
                  </a:cubicBezTo>
                  <a:cubicBezTo>
                    <a:pt x="3551848" y="1077259"/>
                    <a:pt x="3718156" y="934841"/>
                    <a:pt x="3715377" y="785386"/>
                  </a:cubicBezTo>
                  <a:cubicBezTo>
                    <a:pt x="3712598" y="635931"/>
                    <a:pt x="3590325" y="438885"/>
                    <a:pt x="3495646" y="322558"/>
                  </a:cubicBezTo>
                  <a:cubicBezTo>
                    <a:pt x="3400967" y="206231"/>
                    <a:pt x="3330183" y="141130"/>
                    <a:pt x="3147303" y="87427"/>
                  </a:cubicBezTo>
                  <a:cubicBezTo>
                    <a:pt x="2964423" y="33724"/>
                    <a:pt x="2571086" y="-4013"/>
                    <a:pt x="2398366" y="341"/>
                  </a:cubicBezTo>
                  <a:cubicBezTo>
                    <a:pt x="2225646" y="4695"/>
                    <a:pt x="2215486" y="67107"/>
                    <a:pt x="2093566" y="87427"/>
                  </a:cubicBezTo>
                  <a:close/>
                </a:path>
              </a:pathLst>
            </a:cu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088A7CDA-D064-4D4B-AA39-571A28D33254}"/>
                </a:ext>
              </a:extLst>
            </p:cNvPr>
            <p:cNvSpPr/>
            <p:nvPr/>
          </p:nvSpPr>
          <p:spPr>
            <a:xfrm>
              <a:off x="3928279" y="1264432"/>
              <a:ext cx="2470662" cy="3062792"/>
            </a:xfrm>
            <a:custGeom>
              <a:avLst/>
              <a:gdLst>
                <a:gd name="connsiteX0" fmla="*/ 0 w 2796880"/>
                <a:gd name="connsiteY0" fmla="*/ 3666309 h 3666309"/>
                <a:gd name="connsiteX1" fmla="*/ 1018903 w 2796880"/>
                <a:gd name="connsiteY1" fmla="*/ 3483429 h 3666309"/>
                <a:gd name="connsiteX2" fmla="*/ 1820091 w 2796880"/>
                <a:gd name="connsiteY2" fmla="*/ 3204755 h 3666309"/>
                <a:gd name="connsiteX3" fmla="*/ 2386149 w 2796880"/>
                <a:gd name="connsiteY3" fmla="*/ 2647406 h 3666309"/>
                <a:gd name="connsiteX4" fmla="*/ 2717074 w 2796880"/>
                <a:gd name="connsiteY4" fmla="*/ 1933303 h 3666309"/>
                <a:gd name="connsiteX5" fmla="*/ 2786743 w 2796880"/>
                <a:gd name="connsiteY5" fmla="*/ 1314995 h 3666309"/>
                <a:gd name="connsiteX6" fmla="*/ 2551611 w 2796880"/>
                <a:gd name="connsiteY6" fmla="*/ 766355 h 3666309"/>
                <a:gd name="connsiteX7" fmla="*/ 1837509 w 2796880"/>
                <a:gd name="connsiteY7" fmla="*/ 365760 h 3666309"/>
                <a:gd name="connsiteX8" fmla="*/ 1419497 w 2796880"/>
                <a:gd name="connsiteY8" fmla="*/ 313509 h 3666309"/>
                <a:gd name="connsiteX9" fmla="*/ 1210491 w 2796880"/>
                <a:gd name="connsiteY9" fmla="*/ 156755 h 3666309"/>
                <a:gd name="connsiteX10" fmla="*/ 1140823 w 2796880"/>
                <a:gd name="connsiteY10" fmla="*/ 0 h 3666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96880" h="3666309">
                  <a:moveTo>
                    <a:pt x="0" y="3666309"/>
                  </a:moveTo>
                  <a:cubicBezTo>
                    <a:pt x="357777" y="3613332"/>
                    <a:pt x="715555" y="3560355"/>
                    <a:pt x="1018903" y="3483429"/>
                  </a:cubicBezTo>
                  <a:cubicBezTo>
                    <a:pt x="1322251" y="3406503"/>
                    <a:pt x="1592217" y="3344092"/>
                    <a:pt x="1820091" y="3204755"/>
                  </a:cubicBezTo>
                  <a:cubicBezTo>
                    <a:pt x="2047965" y="3065418"/>
                    <a:pt x="2236652" y="2859315"/>
                    <a:pt x="2386149" y="2647406"/>
                  </a:cubicBezTo>
                  <a:cubicBezTo>
                    <a:pt x="2535646" y="2435497"/>
                    <a:pt x="2650308" y="2155371"/>
                    <a:pt x="2717074" y="1933303"/>
                  </a:cubicBezTo>
                  <a:cubicBezTo>
                    <a:pt x="2783840" y="1711234"/>
                    <a:pt x="2814320" y="1509486"/>
                    <a:pt x="2786743" y="1314995"/>
                  </a:cubicBezTo>
                  <a:cubicBezTo>
                    <a:pt x="2759166" y="1120504"/>
                    <a:pt x="2709817" y="924561"/>
                    <a:pt x="2551611" y="766355"/>
                  </a:cubicBezTo>
                  <a:cubicBezTo>
                    <a:pt x="2393405" y="608149"/>
                    <a:pt x="2026195" y="441234"/>
                    <a:pt x="1837509" y="365760"/>
                  </a:cubicBezTo>
                  <a:cubicBezTo>
                    <a:pt x="1648823" y="290286"/>
                    <a:pt x="1524000" y="348343"/>
                    <a:pt x="1419497" y="313509"/>
                  </a:cubicBezTo>
                  <a:cubicBezTo>
                    <a:pt x="1314994" y="278675"/>
                    <a:pt x="1256937" y="209006"/>
                    <a:pt x="1210491" y="156755"/>
                  </a:cubicBezTo>
                  <a:cubicBezTo>
                    <a:pt x="1164045" y="104504"/>
                    <a:pt x="1152434" y="52252"/>
                    <a:pt x="1140823" y="0"/>
                  </a:cubicBezTo>
                </a:path>
              </a:pathLst>
            </a:custGeom>
            <a:ln>
              <a:solidFill>
                <a:schemeClr val="accent1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83EC2ED1-A62A-4B39-9E37-998A7D6E2A84}"/>
                </a:ext>
              </a:extLst>
            </p:cNvPr>
            <p:cNvSpPr/>
            <p:nvPr/>
          </p:nvSpPr>
          <p:spPr>
            <a:xfrm>
              <a:off x="4428313" y="1373558"/>
              <a:ext cx="538498" cy="1498658"/>
            </a:xfrm>
            <a:custGeom>
              <a:avLst/>
              <a:gdLst>
                <a:gd name="connsiteX0" fmla="*/ 0 w 609600"/>
                <a:gd name="connsiteY0" fmla="*/ 1793966 h 1793966"/>
                <a:gd name="connsiteX1" fmla="*/ 435429 w 609600"/>
                <a:gd name="connsiteY1" fmla="*/ 1402080 h 1793966"/>
                <a:gd name="connsiteX2" fmla="*/ 531223 w 609600"/>
                <a:gd name="connsiteY2" fmla="*/ 940526 h 1793966"/>
                <a:gd name="connsiteX3" fmla="*/ 269966 w 609600"/>
                <a:gd name="connsiteY3" fmla="*/ 452846 h 1793966"/>
                <a:gd name="connsiteX4" fmla="*/ 261257 w 609600"/>
                <a:gd name="connsiteY4" fmla="*/ 174171 h 1793966"/>
                <a:gd name="connsiteX5" fmla="*/ 418012 w 609600"/>
                <a:gd name="connsiteY5" fmla="*/ 60960 h 1793966"/>
                <a:gd name="connsiteX6" fmla="*/ 609600 w 609600"/>
                <a:gd name="connsiteY6" fmla="*/ 0 h 1793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600" h="1793966">
                  <a:moveTo>
                    <a:pt x="0" y="1793966"/>
                  </a:moveTo>
                  <a:cubicBezTo>
                    <a:pt x="173446" y="1669143"/>
                    <a:pt x="346892" y="1544320"/>
                    <a:pt x="435429" y="1402080"/>
                  </a:cubicBezTo>
                  <a:cubicBezTo>
                    <a:pt x="523966" y="1259840"/>
                    <a:pt x="558800" y="1098732"/>
                    <a:pt x="531223" y="940526"/>
                  </a:cubicBezTo>
                  <a:cubicBezTo>
                    <a:pt x="503646" y="782320"/>
                    <a:pt x="314960" y="580572"/>
                    <a:pt x="269966" y="452846"/>
                  </a:cubicBezTo>
                  <a:cubicBezTo>
                    <a:pt x="224972" y="325120"/>
                    <a:pt x="236583" y="239485"/>
                    <a:pt x="261257" y="174171"/>
                  </a:cubicBezTo>
                  <a:cubicBezTo>
                    <a:pt x="285931" y="108857"/>
                    <a:pt x="359955" y="89988"/>
                    <a:pt x="418012" y="60960"/>
                  </a:cubicBezTo>
                  <a:cubicBezTo>
                    <a:pt x="476069" y="31931"/>
                    <a:pt x="542834" y="15965"/>
                    <a:pt x="609600" y="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75CFB40B-CA59-43A7-BB9C-490B2CC01BF7}"/>
                </a:ext>
              </a:extLst>
            </p:cNvPr>
            <p:cNvSpPr/>
            <p:nvPr/>
          </p:nvSpPr>
          <p:spPr>
            <a:xfrm>
              <a:off x="5236061" y="1577259"/>
              <a:ext cx="338485" cy="1374982"/>
            </a:xfrm>
            <a:custGeom>
              <a:avLst/>
              <a:gdLst>
                <a:gd name="connsiteX0" fmla="*/ 383177 w 383177"/>
                <a:gd name="connsiteY0" fmla="*/ 0 h 1645920"/>
                <a:gd name="connsiteX1" fmla="*/ 130629 w 383177"/>
                <a:gd name="connsiteY1" fmla="*/ 461555 h 1645920"/>
                <a:gd name="connsiteX2" fmla="*/ 60960 w 383177"/>
                <a:gd name="connsiteY2" fmla="*/ 896983 h 1645920"/>
                <a:gd name="connsiteX3" fmla="*/ 182880 w 383177"/>
                <a:gd name="connsiteY3" fmla="*/ 1245326 h 1645920"/>
                <a:gd name="connsiteX4" fmla="*/ 0 w 383177"/>
                <a:gd name="connsiteY4" fmla="*/ 1645920 h 1645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177" h="1645920">
                  <a:moveTo>
                    <a:pt x="383177" y="0"/>
                  </a:moveTo>
                  <a:cubicBezTo>
                    <a:pt x="283754" y="156029"/>
                    <a:pt x="184332" y="312058"/>
                    <a:pt x="130629" y="461555"/>
                  </a:cubicBezTo>
                  <a:cubicBezTo>
                    <a:pt x="76926" y="611052"/>
                    <a:pt x="52251" y="766355"/>
                    <a:pt x="60960" y="896983"/>
                  </a:cubicBezTo>
                  <a:cubicBezTo>
                    <a:pt x="69668" y="1027612"/>
                    <a:pt x="193040" y="1120503"/>
                    <a:pt x="182880" y="1245326"/>
                  </a:cubicBezTo>
                  <a:cubicBezTo>
                    <a:pt x="172720" y="1370149"/>
                    <a:pt x="86360" y="1508034"/>
                    <a:pt x="0" y="164592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4FA0EB58-7114-4F7F-8AC5-C0C0C050261D}"/>
                </a:ext>
              </a:extLst>
            </p:cNvPr>
            <p:cNvSpPr/>
            <p:nvPr/>
          </p:nvSpPr>
          <p:spPr>
            <a:xfrm>
              <a:off x="6089964" y="1788235"/>
              <a:ext cx="753898" cy="110398"/>
            </a:xfrm>
            <a:custGeom>
              <a:avLst/>
              <a:gdLst>
                <a:gd name="connsiteX0" fmla="*/ 0 w 853440"/>
                <a:gd name="connsiteY0" fmla="*/ 43542 h 132152"/>
                <a:gd name="connsiteX1" fmla="*/ 400595 w 853440"/>
                <a:gd name="connsiteY1" fmla="*/ 69668 h 132152"/>
                <a:gd name="connsiteX2" fmla="*/ 670560 w 853440"/>
                <a:gd name="connsiteY2" fmla="*/ 130628 h 132152"/>
                <a:gd name="connsiteX3" fmla="*/ 853440 w 853440"/>
                <a:gd name="connsiteY3" fmla="*/ 0 h 132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3440" h="132152">
                  <a:moveTo>
                    <a:pt x="0" y="43542"/>
                  </a:moveTo>
                  <a:cubicBezTo>
                    <a:pt x="144417" y="49348"/>
                    <a:pt x="288835" y="55154"/>
                    <a:pt x="400595" y="69668"/>
                  </a:cubicBezTo>
                  <a:cubicBezTo>
                    <a:pt x="512355" y="84182"/>
                    <a:pt x="595086" y="142239"/>
                    <a:pt x="670560" y="130628"/>
                  </a:cubicBezTo>
                  <a:cubicBezTo>
                    <a:pt x="746034" y="119017"/>
                    <a:pt x="799737" y="59508"/>
                    <a:pt x="853440" y="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C5F380F4-A5AE-456C-8393-C436FDBE4DBF}"/>
                </a:ext>
              </a:extLst>
            </p:cNvPr>
            <p:cNvSpPr/>
            <p:nvPr/>
          </p:nvSpPr>
          <p:spPr>
            <a:xfrm>
              <a:off x="4689870" y="3345094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BB805ABD-939D-4099-A66C-9677EBBB5696}"/>
                </a:ext>
              </a:extLst>
            </p:cNvPr>
            <p:cNvSpPr/>
            <p:nvPr/>
          </p:nvSpPr>
          <p:spPr>
            <a:xfrm>
              <a:off x="5291071" y="3345094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E2767AE1-7D55-47EE-AA57-17034A8E2E53}"/>
                </a:ext>
              </a:extLst>
            </p:cNvPr>
            <p:cNvSpPr/>
            <p:nvPr/>
          </p:nvSpPr>
          <p:spPr>
            <a:xfrm>
              <a:off x="5893849" y="3345094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2FE123B2-394A-4FFD-87FF-1017C884D4BB}"/>
                </a:ext>
              </a:extLst>
            </p:cNvPr>
            <p:cNvSpPr/>
            <p:nvPr/>
          </p:nvSpPr>
          <p:spPr>
            <a:xfrm>
              <a:off x="4689870" y="2991462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B32966AF-C45A-4FF7-B028-EBF4349266F4}"/>
                </a:ext>
              </a:extLst>
            </p:cNvPr>
            <p:cNvSpPr/>
            <p:nvPr/>
          </p:nvSpPr>
          <p:spPr>
            <a:xfrm>
              <a:off x="5291071" y="2991462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B557DFEB-7981-4857-B18B-FB5F2760FEF2}"/>
                </a:ext>
              </a:extLst>
            </p:cNvPr>
            <p:cNvSpPr/>
            <p:nvPr/>
          </p:nvSpPr>
          <p:spPr>
            <a:xfrm>
              <a:off x="5893849" y="2991462"/>
              <a:ext cx="538498" cy="298386"/>
            </a:xfrm>
            <a:prstGeom prst="rect">
              <a:avLst/>
            </a:prstGeom>
            <a:solidFill>
              <a:srgbClr val="5B9BD5">
                <a:alpha val="50196"/>
              </a:srgb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A55E7D21-0C11-4529-B7FE-6DEF756E0E87}"/>
                </a:ext>
              </a:extLst>
            </p:cNvPr>
            <p:cNvSpPr/>
            <p:nvPr/>
          </p:nvSpPr>
          <p:spPr>
            <a:xfrm>
              <a:off x="5291071" y="2613051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83" name="Rectangle 182">
              <a:extLst>
                <a:ext uri="{FF2B5EF4-FFF2-40B4-BE49-F238E27FC236}">
                  <a16:creationId xmlns:a16="http://schemas.microsoft.com/office/drawing/2014/main" id="{685DDBB3-2D22-4620-8F71-6354FB311431}"/>
                </a:ext>
              </a:extLst>
            </p:cNvPr>
            <p:cNvSpPr/>
            <p:nvPr/>
          </p:nvSpPr>
          <p:spPr>
            <a:xfrm>
              <a:off x="5893849" y="2613051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96AC258-C823-4679-83DD-0DD9D56C9A46}"/>
              </a:ext>
            </a:extLst>
          </p:cNvPr>
          <p:cNvGrpSpPr/>
          <p:nvPr/>
        </p:nvGrpSpPr>
        <p:grpSpPr>
          <a:xfrm>
            <a:off x="6911382" y="433468"/>
            <a:ext cx="1218677" cy="205437"/>
            <a:chOff x="6528872" y="1807230"/>
            <a:chExt cx="1795701" cy="449218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B5AD9170-0CFA-4D0E-BEE8-048286A1A269}"/>
                </a:ext>
              </a:extLst>
            </p:cNvPr>
            <p:cNvSpPr/>
            <p:nvPr/>
          </p:nvSpPr>
          <p:spPr>
            <a:xfrm>
              <a:off x="6528872" y="1807230"/>
              <a:ext cx="1795701" cy="44921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900" dirty="0"/>
                <a:t>Legend</a:t>
              </a:r>
            </a:p>
          </p:txBody>
        </p:sp>
        <p:sp>
          <p:nvSpPr>
            <p:cNvPr id="51" name="Isosceles Triangle 50">
              <a:extLst>
                <a:ext uri="{FF2B5EF4-FFF2-40B4-BE49-F238E27FC236}">
                  <a16:creationId xmlns:a16="http://schemas.microsoft.com/office/drawing/2014/main" id="{C1414192-DA5D-4CAE-A09E-80B20A31D1A2}"/>
                </a:ext>
              </a:extLst>
            </p:cNvPr>
            <p:cNvSpPr/>
            <p:nvPr/>
          </p:nvSpPr>
          <p:spPr>
            <a:xfrm rot="10800000">
              <a:off x="7958571" y="1950338"/>
              <a:ext cx="144000" cy="143999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400"/>
            </a:p>
          </p:txBody>
        </p:sp>
      </p:grpSp>
      <p:graphicFrame>
        <p:nvGraphicFramePr>
          <p:cNvPr id="52" name="Table 51">
            <a:extLst>
              <a:ext uri="{FF2B5EF4-FFF2-40B4-BE49-F238E27FC236}">
                <a16:creationId xmlns:a16="http://schemas.microsoft.com/office/drawing/2014/main" id="{AF401649-A047-461C-8062-4F604D9C9A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8506448"/>
              </p:ext>
            </p:extLst>
          </p:nvPr>
        </p:nvGraphicFramePr>
        <p:xfrm>
          <a:off x="6914359" y="638906"/>
          <a:ext cx="1218677" cy="897306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241899">
                  <a:extLst>
                    <a:ext uri="{9D8B030D-6E8A-4147-A177-3AD203B41FA5}">
                      <a16:colId xmlns:a16="http://schemas.microsoft.com/office/drawing/2014/main" val="2586563298"/>
                    </a:ext>
                  </a:extLst>
                </a:gridCol>
                <a:gridCol w="976778">
                  <a:extLst>
                    <a:ext uri="{9D8B030D-6E8A-4147-A177-3AD203B41FA5}">
                      <a16:colId xmlns:a16="http://schemas.microsoft.com/office/drawing/2014/main" val="1007114525"/>
                    </a:ext>
                  </a:extLst>
                </a:gridCol>
              </a:tblGrid>
              <a:tr h="299102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900" dirty="0">
                          <a:sym typeface="Wingdings 2" panose="05020102010507070707" pitchFamily="18" charset="2"/>
                        </a:rPr>
                        <a:t></a:t>
                      </a:r>
                      <a:endParaRPr lang="en-CA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900" dirty="0"/>
                        <a:t>         Boundary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09325452"/>
                  </a:ext>
                </a:extLst>
              </a:tr>
              <a:tr h="299102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900" dirty="0">
                          <a:sym typeface="Wingdings 2" panose="05020102010507070707" pitchFamily="18" charset="2"/>
                        </a:rPr>
                        <a:t></a:t>
                      </a:r>
                      <a:endParaRPr lang="en-CA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900" dirty="0"/>
                        <a:t>         Stream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98218344"/>
                  </a:ext>
                </a:extLst>
              </a:tr>
              <a:tr h="299102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900" dirty="0">
                          <a:sym typeface="Wingdings 2" panose="05020102010507070707" pitchFamily="18" charset="2"/>
                        </a:rPr>
                        <a:t></a:t>
                      </a:r>
                      <a:endParaRPr lang="en-CA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900" dirty="0"/>
                        <a:t>         </a:t>
                      </a:r>
                      <a:r>
                        <a:rPr lang="en-CA" sz="800" dirty="0"/>
                        <a:t>LSD or Parcel</a:t>
                      </a:r>
                      <a:endParaRPr lang="en-CA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7544534"/>
                  </a:ext>
                </a:extLst>
              </a:tr>
            </a:tbl>
          </a:graphicData>
        </a:graphic>
      </p:graphicFrame>
      <p:sp>
        <p:nvSpPr>
          <p:cNvPr id="53" name="Rectangle 52">
            <a:extLst>
              <a:ext uri="{FF2B5EF4-FFF2-40B4-BE49-F238E27FC236}">
                <a16:creationId xmlns:a16="http://schemas.microsoft.com/office/drawing/2014/main" id="{1E27C640-6AEA-467F-8EDC-FA26BEA71F6F}"/>
              </a:ext>
            </a:extLst>
          </p:cNvPr>
          <p:cNvSpPr/>
          <p:nvPr/>
        </p:nvSpPr>
        <p:spPr>
          <a:xfrm>
            <a:off x="7215346" y="1334292"/>
            <a:ext cx="216000" cy="141828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dk1"/>
              </a:solidFill>
            </a:endParaRPr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1C4BBA96-7129-46B7-853C-877FB859D264}"/>
              </a:ext>
            </a:extLst>
          </p:cNvPr>
          <p:cNvSpPr/>
          <p:nvPr/>
        </p:nvSpPr>
        <p:spPr>
          <a:xfrm>
            <a:off x="7242075" y="1024758"/>
            <a:ext cx="192882" cy="85725"/>
          </a:xfrm>
          <a:custGeom>
            <a:avLst/>
            <a:gdLst>
              <a:gd name="connsiteX0" fmla="*/ 0 w 192882"/>
              <a:gd name="connsiteY0" fmla="*/ 83344 h 85725"/>
              <a:gd name="connsiteX1" fmla="*/ 76200 w 192882"/>
              <a:gd name="connsiteY1" fmla="*/ 0 h 85725"/>
              <a:gd name="connsiteX2" fmla="*/ 123825 w 192882"/>
              <a:gd name="connsiteY2" fmla="*/ 85725 h 85725"/>
              <a:gd name="connsiteX3" fmla="*/ 192882 w 192882"/>
              <a:gd name="connsiteY3" fmla="*/ 9525 h 85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2882" h="85725">
                <a:moveTo>
                  <a:pt x="0" y="83344"/>
                </a:moveTo>
                <a:lnTo>
                  <a:pt x="76200" y="0"/>
                </a:lnTo>
                <a:lnTo>
                  <a:pt x="123825" y="85725"/>
                </a:lnTo>
                <a:lnTo>
                  <a:pt x="192882" y="9525"/>
                </a:lnTo>
              </a:path>
            </a:pathLst>
          </a:cu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25EC04C0-AA4B-474A-BFE3-987FFB331CC6}"/>
              </a:ext>
            </a:extLst>
          </p:cNvPr>
          <p:cNvSpPr/>
          <p:nvPr/>
        </p:nvSpPr>
        <p:spPr>
          <a:xfrm>
            <a:off x="7247632" y="702499"/>
            <a:ext cx="187325" cy="196850"/>
          </a:xfrm>
          <a:custGeom>
            <a:avLst/>
            <a:gdLst>
              <a:gd name="connsiteX0" fmla="*/ 9525 w 187325"/>
              <a:gd name="connsiteY0" fmla="*/ 149225 h 196850"/>
              <a:gd name="connsiteX1" fmla="*/ 0 w 187325"/>
              <a:gd name="connsiteY1" fmla="*/ 53975 h 196850"/>
              <a:gd name="connsiteX2" fmla="*/ 31750 w 187325"/>
              <a:gd name="connsiteY2" fmla="*/ 15875 h 196850"/>
              <a:gd name="connsiteX3" fmla="*/ 101600 w 187325"/>
              <a:gd name="connsiteY3" fmla="*/ 0 h 196850"/>
              <a:gd name="connsiteX4" fmla="*/ 155575 w 187325"/>
              <a:gd name="connsiteY4" fmla="*/ 57150 h 196850"/>
              <a:gd name="connsiteX5" fmla="*/ 187325 w 187325"/>
              <a:gd name="connsiteY5" fmla="*/ 123825 h 196850"/>
              <a:gd name="connsiteX6" fmla="*/ 114300 w 187325"/>
              <a:gd name="connsiteY6" fmla="*/ 168275 h 196850"/>
              <a:gd name="connsiteX7" fmla="*/ 53975 w 187325"/>
              <a:gd name="connsiteY7" fmla="*/ 196850 h 196850"/>
              <a:gd name="connsiteX8" fmla="*/ 9525 w 187325"/>
              <a:gd name="connsiteY8" fmla="*/ 149225 h 196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325" h="196850">
                <a:moveTo>
                  <a:pt x="9525" y="149225"/>
                </a:moveTo>
                <a:lnTo>
                  <a:pt x="0" y="53975"/>
                </a:lnTo>
                <a:lnTo>
                  <a:pt x="31750" y="15875"/>
                </a:lnTo>
                <a:lnTo>
                  <a:pt x="101600" y="0"/>
                </a:lnTo>
                <a:lnTo>
                  <a:pt x="155575" y="57150"/>
                </a:lnTo>
                <a:lnTo>
                  <a:pt x="187325" y="123825"/>
                </a:lnTo>
                <a:lnTo>
                  <a:pt x="114300" y="168275"/>
                </a:lnTo>
                <a:lnTo>
                  <a:pt x="53975" y="196850"/>
                </a:lnTo>
                <a:lnTo>
                  <a:pt x="9525" y="149225"/>
                </a:lnTo>
                <a:close/>
              </a:path>
            </a:pathLst>
          </a:cu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39576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A698550-FB6C-4999-9E14-EED704ECF00C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1998" cy="685102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90801">
                  <a:extLst>
                    <a:ext uri="{9D8B030D-6E8A-4147-A177-3AD203B41FA5}">
                      <a16:colId xmlns:a16="http://schemas.microsoft.com/office/drawing/2014/main" val="2745701971"/>
                    </a:ext>
                  </a:extLst>
                </a:gridCol>
                <a:gridCol w="7776144">
                  <a:extLst>
                    <a:ext uri="{9D8B030D-6E8A-4147-A177-3AD203B41FA5}">
                      <a16:colId xmlns:a16="http://schemas.microsoft.com/office/drawing/2014/main" val="3724013289"/>
                    </a:ext>
                  </a:extLst>
                </a:gridCol>
                <a:gridCol w="2325053">
                  <a:extLst>
                    <a:ext uri="{9D8B030D-6E8A-4147-A177-3AD203B41FA5}">
                      <a16:colId xmlns:a16="http://schemas.microsoft.com/office/drawing/2014/main" val="1431369543"/>
                    </a:ext>
                  </a:extLst>
                </a:gridCol>
              </a:tblGrid>
              <a:tr h="350982">
                <a:tc gridSpan="3">
                  <a:txBody>
                    <a:bodyPr/>
                    <a:lstStyle/>
                    <a:p>
                      <a:endParaRPr lang="en-CA" sz="18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95523167"/>
                  </a:ext>
                </a:extLst>
              </a:tr>
              <a:tr h="4542530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2000" dirty="0"/>
                        <a:t>Base map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8301362"/>
                  </a:ext>
                </a:extLst>
              </a:tr>
              <a:tr h="1942732">
                <a:tc vMerge="1">
                  <a:txBody>
                    <a:bodyPr/>
                    <a:lstStyle/>
                    <a:p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67190758"/>
                  </a:ext>
                </a:extLst>
              </a:tr>
            </a:tbl>
          </a:graphicData>
        </a:graphic>
      </p:graphicFrame>
      <p:graphicFrame>
        <p:nvGraphicFramePr>
          <p:cNvPr id="101" name="Table 100">
            <a:extLst>
              <a:ext uri="{FF2B5EF4-FFF2-40B4-BE49-F238E27FC236}">
                <a16:creationId xmlns:a16="http://schemas.microsoft.com/office/drawing/2014/main" id="{B797F3B5-324D-4013-93E1-C4C4900DA29F}"/>
              </a:ext>
            </a:extLst>
          </p:cNvPr>
          <p:cNvGraphicFramePr>
            <a:graphicFrameLocks noGrp="1"/>
          </p:cNvGraphicFramePr>
          <p:nvPr/>
        </p:nvGraphicFramePr>
        <p:xfrm>
          <a:off x="9905504" y="4058155"/>
          <a:ext cx="2165396" cy="1588926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1395784">
                  <a:extLst>
                    <a:ext uri="{9D8B030D-6E8A-4147-A177-3AD203B41FA5}">
                      <a16:colId xmlns:a16="http://schemas.microsoft.com/office/drawing/2014/main" val="4226717433"/>
                    </a:ext>
                  </a:extLst>
                </a:gridCol>
                <a:gridCol w="769612">
                  <a:extLst>
                    <a:ext uri="{9D8B030D-6E8A-4147-A177-3AD203B41FA5}">
                      <a16:colId xmlns:a16="http://schemas.microsoft.com/office/drawing/2014/main" val="2569481145"/>
                    </a:ext>
                  </a:extLst>
                </a:gridCol>
              </a:tblGrid>
              <a:tr h="226074">
                <a:tc>
                  <a:txBody>
                    <a:bodyPr/>
                    <a:lstStyle/>
                    <a:p>
                      <a:r>
                        <a:rPr lang="en-CA" sz="1000" b="1" dirty="0">
                          <a:solidFill>
                            <a:schemeClr val="bg1"/>
                          </a:solidFill>
                        </a:rPr>
                        <a:t>Effectiveness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b="1" dirty="0">
                          <a:solidFill>
                            <a:schemeClr val="bg1"/>
                          </a:solidFill>
                        </a:rPr>
                        <a:t>Value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607"/>
                  </a:ext>
                </a:extLst>
              </a:tr>
              <a:tr h="226074">
                <a:tc>
                  <a:txBody>
                    <a:bodyPr/>
                    <a:lstStyle/>
                    <a:p>
                      <a:r>
                        <a:rPr lang="en-CA" sz="1000" dirty="0"/>
                        <a:t>Total P off-site (kg/</a:t>
                      </a:r>
                      <a:r>
                        <a:rPr lang="en-CA" sz="1000" dirty="0" err="1"/>
                        <a:t>yr</a:t>
                      </a:r>
                      <a:r>
                        <a:rPr lang="en-CA" sz="1000" dirty="0"/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-3,521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9618606"/>
                  </a:ext>
                </a:extLst>
              </a:tr>
              <a:tr h="283262">
                <a:tc>
                  <a:txBody>
                    <a:bodyPr/>
                    <a:lstStyle/>
                    <a:p>
                      <a:r>
                        <a:rPr lang="en-CA" sz="1000" dirty="0"/>
                        <a:t>Carbon (ton/</a:t>
                      </a:r>
                      <a:r>
                        <a:rPr lang="en-CA" sz="1000" dirty="0" err="1"/>
                        <a:t>yr</a:t>
                      </a:r>
                      <a:r>
                        <a:rPr lang="en-CA" sz="1000" dirty="0"/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151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527315"/>
                  </a:ext>
                </a:extLst>
              </a:tr>
              <a:tr h="283262">
                <a:tc>
                  <a:txBody>
                    <a:bodyPr/>
                    <a:lstStyle/>
                    <a:p>
                      <a:r>
                        <a:rPr lang="en-CA" sz="1000" dirty="0"/>
                        <a:t>Flood mitigation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403665"/>
                  </a:ext>
                </a:extLst>
              </a:tr>
              <a:tr h="283262">
                <a:tc>
                  <a:txBody>
                    <a:bodyPr/>
                    <a:lstStyle/>
                    <a:p>
                      <a:r>
                        <a:rPr lang="en-CA" sz="1000" dirty="0"/>
                        <a:t>Soil water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1411932"/>
                  </a:ext>
                </a:extLst>
              </a:tr>
              <a:tr h="226074">
                <a:tc>
                  <a:txBody>
                    <a:bodyPr/>
                    <a:lstStyle/>
                    <a:p>
                      <a:r>
                        <a:rPr lang="en-CA" sz="1050" dirty="0"/>
                        <a:t>…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5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6457140"/>
                  </a:ext>
                </a:extLst>
              </a:tr>
            </a:tbl>
          </a:graphicData>
        </a:graphic>
      </p:graphicFrame>
      <p:graphicFrame>
        <p:nvGraphicFramePr>
          <p:cNvPr id="106" name="Table 105">
            <a:extLst>
              <a:ext uri="{FF2B5EF4-FFF2-40B4-BE49-F238E27FC236}">
                <a16:creationId xmlns:a16="http://schemas.microsoft.com/office/drawing/2014/main" id="{E7A295FD-AB3A-4C2F-9484-23B44988F8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542925"/>
              </p:ext>
            </p:extLst>
          </p:nvPr>
        </p:nvGraphicFramePr>
        <p:xfrm>
          <a:off x="9897758" y="633002"/>
          <a:ext cx="2257298" cy="2535695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758843">
                  <a:extLst>
                    <a:ext uri="{9D8B030D-6E8A-4147-A177-3AD203B41FA5}">
                      <a16:colId xmlns:a16="http://schemas.microsoft.com/office/drawing/2014/main" val="4226717433"/>
                    </a:ext>
                  </a:extLst>
                </a:gridCol>
                <a:gridCol w="559413">
                  <a:extLst>
                    <a:ext uri="{9D8B030D-6E8A-4147-A177-3AD203B41FA5}">
                      <a16:colId xmlns:a16="http://schemas.microsoft.com/office/drawing/2014/main" val="2569481145"/>
                    </a:ext>
                  </a:extLst>
                </a:gridCol>
                <a:gridCol w="473997">
                  <a:extLst>
                    <a:ext uri="{9D8B030D-6E8A-4147-A177-3AD203B41FA5}">
                      <a16:colId xmlns:a16="http://schemas.microsoft.com/office/drawing/2014/main" val="3485704139"/>
                    </a:ext>
                  </a:extLst>
                </a:gridCol>
                <a:gridCol w="465045">
                  <a:extLst>
                    <a:ext uri="{9D8B030D-6E8A-4147-A177-3AD203B41FA5}">
                      <a16:colId xmlns:a16="http://schemas.microsoft.com/office/drawing/2014/main" val="3680190404"/>
                    </a:ext>
                  </a:extLst>
                </a:gridCol>
              </a:tblGrid>
              <a:tr h="301675">
                <a:tc>
                  <a:txBody>
                    <a:bodyPr/>
                    <a:lstStyle/>
                    <a:p>
                      <a:r>
                        <a:rPr lang="en-CA" sz="800" b="1" dirty="0">
                          <a:solidFill>
                            <a:schemeClr val="bg1"/>
                          </a:solidFill>
                        </a:rPr>
                        <a:t>BMP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b="1" dirty="0">
                          <a:solidFill>
                            <a:schemeClr val="bg1"/>
                          </a:solidFill>
                        </a:rPr>
                        <a:t>Count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b="1" dirty="0">
                          <a:solidFill>
                            <a:schemeClr val="bg1"/>
                          </a:solidFill>
                        </a:rPr>
                        <a:t>Area (ha)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b="1" dirty="0">
                          <a:solidFill>
                            <a:schemeClr val="bg1"/>
                          </a:solidFill>
                        </a:rPr>
                        <a:t>Cost</a:t>
                      </a:r>
                    </a:p>
                    <a:p>
                      <a:r>
                        <a:rPr lang="en-CA" sz="800" b="1" dirty="0">
                          <a:solidFill>
                            <a:schemeClr val="bg1"/>
                          </a:solidFill>
                        </a:rPr>
                        <a:t>($/ha)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607"/>
                  </a:ext>
                </a:extLst>
              </a:tr>
              <a:tr h="345210">
                <a:tc>
                  <a:txBody>
                    <a:bodyPr/>
                    <a:lstStyle/>
                    <a:p>
                      <a:r>
                        <a:rPr lang="en-CA" sz="700" dirty="0"/>
                        <a:t>BMP type 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15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132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3,566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527315"/>
                  </a:ext>
                </a:extLst>
              </a:tr>
              <a:tr h="252265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700" dirty="0"/>
                        <a:t>BMP type 3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3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15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8,615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403665"/>
                  </a:ext>
                </a:extLst>
              </a:tr>
              <a:tr h="301675">
                <a:tc>
                  <a:txBody>
                    <a:bodyPr/>
                    <a:lstStyle/>
                    <a:p>
                      <a:r>
                        <a:rPr lang="en-CA" sz="700" dirty="0"/>
                        <a:t>…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6457140"/>
                  </a:ext>
                </a:extLst>
              </a:tr>
              <a:tr h="301675"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9403073"/>
                  </a:ext>
                </a:extLst>
              </a:tr>
              <a:tr h="301675"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1727525"/>
                  </a:ext>
                </a:extLst>
              </a:tr>
              <a:tr h="301675"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0374012"/>
                  </a:ext>
                </a:extLst>
              </a:tr>
              <a:tr h="388100">
                <a:tc>
                  <a:txBody>
                    <a:bodyPr/>
                    <a:lstStyle/>
                    <a:p>
                      <a:pPr algn="ctr"/>
                      <a:r>
                        <a:rPr lang="en-CA" sz="1000" b="1" dirty="0">
                          <a:solidFill>
                            <a:schemeClr val="bg1"/>
                          </a:solidFill>
                        </a:rPr>
                        <a:t>Total cost</a:t>
                      </a:r>
                    </a:p>
                    <a:p>
                      <a:pPr algn="ctr"/>
                      <a:r>
                        <a:rPr lang="en-CA" sz="1000" b="1" dirty="0">
                          <a:solidFill>
                            <a:schemeClr val="bg1"/>
                          </a:solidFill>
                        </a:rPr>
                        <a:t>($/</a:t>
                      </a:r>
                      <a:r>
                        <a:rPr lang="en-CA" sz="1000" b="1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1000" b="1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CA" sz="1200" b="1" dirty="0">
                          <a:solidFill>
                            <a:schemeClr val="bg1"/>
                          </a:solidFill>
                        </a:rPr>
                        <a:t>23,546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CA" sz="7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sz="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050421"/>
                  </a:ext>
                </a:extLst>
              </a:tr>
            </a:tbl>
          </a:graphicData>
        </a:graphic>
      </p:graphicFrame>
      <p:sp>
        <p:nvSpPr>
          <p:cNvPr id="16" name="Flowchart: Extract 15">
            <a:extLst>
              <a:ext uri="{FF2B5EF4-FFF2-40B4-BE49-F238E27FC236}">
                <a16:creationId xmlns:a16="http://schemas.microsoft.com/office/drawing/2014/main" id="{9337D849-34B8-4B17-95F2-D16AAD3E4D24}"/>
              </a:ext>
            </a:extLst>
          </p:cNvPr>
          <p:cNvSpPr/>
          <p:nvPr/>
        </p:nvSpPr>
        <p:spPr>
          <a:xfrm rot="5400000">
            <a:off x="2028313" y="3190366"/>
            <a:ext cx="223026" cy="98385"/>
          </a:xfrm>
          <a:prstGeom prst="flowChartExtra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686D646-B06A-4212-B79B-753EDF1FBD4D}"/>
              </a:ext>
            </a:extLst>
          </p:cNvPr>
          <p:cNvSpPr/>
          <p:nvPr/>
        </p:nvSpPr>
        <p:spPr>
          <a:xfrm>
            <a:off x="9407084" y="3799725"/>
            <a:ext cx="238478" cy="6984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+</a:t>
            </a:r>
          </a:p>
          <a:p>
            <a:pPr algn="ctr"/>
            <a:endParaRPr lang="en-CA" dirty="0"/>
          </a:p>
          <a:p>
            <a:pPr algn="ctr"/>
            <a:r>
              <a:rPr lang="en-CA" dirty="0">
                <a:sym typeface="Symbol" panose="05050102010706020507" pitchFamily="18" charset="2"/>
              </a:rPr>
              <a:t></a:t>
            </a:r>
            <a:endParaRPr lang="en-CA" dirty="0"/>
          </a:p>
        </p:txBody>
      </p:sp>
      <p:pic>
        <p:nvPicPr>
          <p:cNvPr id="23" name="Graphic 22" descr="World">
            <a:extLst>
              <a:ext uri="{FF2B5EF4-FFF2-40B4-BE49-F238E27FC236}">
                <a16:creationId xmlns:a16="http://schemas.microsoft.com/office/drawing/2014/main" id="{9507020A-1811-4735-A2F3-4B68E21537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69582" y="4552351"/>
            <a:ext cx="318011" cy="30074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E960B1AA-4CBA-42F0-8B56-8DFF6D655D9D}"/>
              </a:ext>
            </a:extLst>
          </p:cNvPr>
          <p:cNvGrpSpPr/>
          <p:nvPr/>
        </p:nvGrpSpPr>
        <p:grpSpPr>
          <a:xfrm>
            <a:off x="3572343" y="1095315"/>
            <a:ext cx="3437456" cy="3489079"/>
            <a:chOff x="3269673" y="1219200"/>
            <a:chExt cx="3437456" cy="3489079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7FA3ECCB-EAD4-4CEC-9AA3-23E6992DCE8D}"/>
                </a:ext>
              </a:extLst>
            </p:cNvPr>
            <p:cNvSpPr/>
            <p:nvPr/>
          </p:nvSpPr>
          <p:spPr>
            <a:xfrm>
              <a:off x="3269673" y="1219200"/>
              <a:ext cx="3437456" cy="3489079"/>
            </a:xfrm>
            <a:custGeom>
              <a:avLst/>
              <a:gdLst>
                <a:gd name="connsiteX0" fmla="*/ 2118266 w 3643907"/>
                <a:gd name="connsiteY0" fmla="*/ 87427 h 4033235"/>
                <a:gd name="connsiteX1" fmla="*/ 1691546 w 3643907"/>
                <a:gd name="connsiteY1" fmla="*/ 122261 h 4033235"/>
                <a:gd name="connsiteX2" fmla="*/ 1447706 w 3643907"/>
                <a:gd name="connsiteY2" fmla="*/ 200638 h 4033235"/>
                <a:gd name="connsiteX3" fmla="*/ 1108071 w 3643907"/>
                <a:gd name="connsiteY3" fmla="*/ 305141 h 4033235"/>
                <a:gd name="connsiteX4" fmla="*/ 925191 w 3643907"/>
                <a:gd name="connsiteY4" fmla="*/ 575107 h 4033235"/>
                <a:gd name="connsiteX5" fmla="*/ 925191 w 3643907"/>
                <a:gd name="connsiteY5" fmla="*/ 879907 h 4033235"/>
                <a:gd name="connsiteX6" fmla="*/ 881648 w 3643907"/>
                <a:gd name="connsiteY6" fmla="*/ 1263084 h 4033235"/>
                <a:gd name="connsiteX7" fmla="*/ 794563 w 3643907"/>
                <a:gd name="connsiteY7" fmla="*/ 1332752 h 4033235"/>
                <a:gd name="connsiteX8" fmla="*/ 585557 w 3643907"/>
                <a:gd name="connsiteY8" fmla="*/ 1393712 h 4033235"/>
                <a:gd name="connsiteX9" fmla="*/ 454928 w 3643907"/>
                <a:gd name="connsiteY9" fmla="*/ 1524341 h 4033235"/>
                <a:gd name="connsiteX10" fmla="*/ 385260 w 3643907"/>
                <a:gd name="connsiteY10" fmla="*/ 1715930 h 4033235"/>
                <a:gd name="connsiteX11" fmla="*/ 428803 w 3643907"/>
                <a:gd name="connsiteY11" fmla="*/ 2064272 h 4033235"/>
                <a:gd name="connsiteX12" fmla="*/ 515888 w 3643907"/>
                <a:gd name="connsiteY12" fmla="*/ 2203610 h 4033235"/>
                <a:gd name="connsiteX13" fmla="*/ 838106 w 3643907"/>
                <a:gd name="connsiteY13" fmla="*/ 2395198 h 4033235"/>
                <a:gd name="connsiteX14" fmla="*/ 1020986 w 3643907"/>
                <a:gd name="connsiteY14" fmla="*/ 2560661 h 4033235"/>
                <a:gd name="connsiteX15" fmla="*/ 1055820 w 3643907"/>
                <a:gd name="connsiteY15" fmla="*/ 2708707 h 4033235"/>
                <a:gd name="connsiteX16" fmla="*/ 1038403 w 3643907"/>
                <a:gd name="connsiteY16" fmla="*/ 2865461 h 4033235"/>
                <a:gd name="connsiteX17" fmla="*/ 751020 w 3643907"/>
                <a:gd name="connsiteY17" fmla="*/ 3118010 h 4033235"/>
                <a:gd name="connsiteX18" fmla="*/ 454928 w 3643907"/>
                <a:gd name="connsiteY18" fmla="*/ 3318307 h 4033235"/>
                <a:gd name="connsiteX19" fmla="*/ 176254 w 3643907"/>
                <a:gd name="connsiteY19" fmla="*/ 3466352 h 4033235"/>
                <a:gd name="connsiteX20" fmla="*/ 89168 w 3643907"/>
                <a:gd name="connsiteY20" fmla="*/ 3596981 h 4033235"/>
                <a:gd name="connsiteX21" fmla="*/ 36917 w 3643907"/>
                <a:gd name="connsiteY21" fmla="*/ 3823404 h 4033235"/>
                <a:gd name="connsiteX22" fmla="*/ 97877 w 3643907"/>
                <a:gd name="connsiteY22" fmla="*/ 3971450 h 4033235"/>
                <a:gd name="connsiteX23" fmla="*/ 1099363 w 3643907"/>
                <a:gd name="connsiteY23" fmla="*/ 4032410 h 4033235"/>
                <a:gd name="connsiteX24" fmla="*/ 1648003 w 3643907"/>
                <a:gd name="connsiteY24" fmla="*/ 3997575 h 4033235"/>
                <a:gd name="connsiteX25" fmla="*/ 2248894 w 3643907"/>
                <a:gd name="connsiteY25" fmla="*/ 3875655 h 4033235"/>
                <a:gd name="connsiteX26" fmla="*/ 2562403 w 3643907"/>
                <a:gd name="connsiteY26" fmla="*/ 3605690 h 4033235"/>
                <a:gd name="connsiteX27" fmla="*/ 3137168 w 3643907"/>
                <a:gd name="connsiteY27" fmla="*/ 3248638 h 4033235"/>
                <a:gd name="connsiteX28" fmla="*/ 3407134 w 3643907"/>
                <a:gd name="connsiteY28" fmla="*/ 2734832 h 4033235"/>
                <a:gd name="connsiteX29" fmla="*/ 3642266 w 3643907"/>
                <a:gd name="connsiteY29" fmla="*/ 2116524 h 4033235"/>
                <a:gd name="connsiteX30" fmla="*/ 3502928 w 3643907"/>
                <a:gd name="connsiteY30" fmla="*/ 1637552 h 4033235"/>
                <a:gd name="connsiteX31" fmla="*/ 3337466 w 3643907"/>
                <a:gd name="connsiteY31" fmla="*/ 1210832 h 4033235"/>
                <a:gd name="connsiteX32" fmla="*/ 3598723 w 3643907"/>
                <a:gd name="connsiteY32" fmla="*/ 827655 h 4033235"/>
                <a:gd name="connsiteX33" fmla="*/ 3520346 w 3643907"/>
                <a:gd name="connsiteY33" fmla="*/ 322558 h 4033235"/>
                <a:gd name="connsiteX34" fmla="*/ 3172003 w 3643907"/>
                <a:gd name="connsiteY34" fmla="*/ 87427 h 4033235"/>
                <a:gd name="connsiteX35" fmla="*/ 2423066 w 3643907"/>
                <a:gd name="connsiteY35" fmla="*/ 341 h 4033235"/>
                <a:gd name="connsiteX36" fmla="*/ 2118266 w 3643907"/>
                <a:gd name="connsiteY36" fmla="*/ 87427 h 4033235"/>
                <a:gd name="connsiteX0" fmla="*/ 2093566 w 3619207"/>
                <a:gd name="connsiteY0" fmla="*/ 87427 h 4054379"/>
                <a:gd name="connsiteX1" fmla="*/ 1666846 w 3619207"/>
                <a:gd name="connsiteY1" fmla="*/ 122261 h 4054379"/>
                <a:gd name="connsiteX2" fmla="*/ 1423006 w 3619207"/>
                <a:gd name="connsiteY2" fmla="*/ 200638 h 4054379"/>
                <a:gd name="connsiteX3" fmla="*/ 1083371 w 3619207"/>
                <a:gd name="connsiteY3" fmla="*/ 305141 h 4054379"/>
                <a:gd name="connsiteX4" fmla="*/ 900491 w 3619207"/>
                <a:gd name="connsiteY4" fmla="*/ 575107 h 4054379"/>
                <a:gd name="connsiteX5" fmla="*/ 900491 w 3619207"/>
                <a:gd name="connsiteY5" fmla="*/ 879907 h 4054379"/>
                <a:gd name="connsiteX6" fmla="*/ 856948 w 3619207"/>
                <a:gd name="connsiteY6" fmla="*/ 1263084 h 4054379"/>
                <a:gd name="connsiteX7" fmla="*/ 769863 w 3619207"/>
                <a:gd name="connsiteY7" fmla="*/ 1332752 h 4054379"/>
                <a:gd name="connsiteX8" fmla="*/ 560857 w 3619207"/>
                <a:gd name="connsiteY8" fmla="*/ 1393712 h 4054379"/>
                <a:gd name="connsiteX9" fmla="*/ 430228 w 3619207"/>
                <a:gd name="connsiteY9" fmla="*/ 1524341 h 4054379"/>
                <a:gd name="connsiteX10" fmla="*/ 360560 w 3619207"/>
                <a:gd name="connsiteY10" fmla="*/ 1715930 h 4054379"/>
                <a:gd name="connsiteX11" fmla="*/ 404103 w 3619207"/>
                <a:gd name="connsiteY11" fmla="*/ 2064272 h 4054379"/>
                <a:gd name="connsiteX12" fmla="*/ 491188 w 3619207"/>
                <a:gd name="connsiteY12" fmla="*/ 2203610 h 4054379"/>
                <a:gd name="connsiteX13" fmla="*/ 813406 w 3619207"/>
                <a:gd name="connsiteY13" fmla="*/ 2395198 h 4054379"/>
                <a:gd name="connsiteX14" fmla="*/ 996286 w 3619207"/>
                <a:gd name="connsiteY14" fmla="*/ 2560661 h 4054379"/>
                <a:gd name="connsiteX15" fmla="*/ 1031120 w 3619207"/>
                <a:gd name="connsiteY15" fmla="*/ 2708707 h 4054379"/>
                <a:gd name="connsiteX16" fmla="*/ 1013703 w 3619207"/>
                <a:gd name="connsiteY16" fmla="*/ 2865461 h 4054379"/>
                <a:gd name="connsiteX17" fmla="*/ 726320 w 3619207"/>
                <a:gd name="connsiteY17" fmla="*/ 3118010 h 4054379"/>
                <a:gd name="connsiteX18" fmla="*/ 430228 w 3619207"/>
                <a:gd name="connsiteY18" fmla="*/ 3318307 h 4054379"/>
                <a:gd name="connsiteX19" fmla="*/ 151554 w 3619207"/>
                <a:gd name="connsiteY19" fmla="*/ 3466352 h 4054379"/>
                <a:gd name="connsiteX20" fmla="*/ 64468 w 3619207"/>
                <a:gd name="connsiteY20" fmla="*/ 3596981 h 4054379"/>
                <a:gd name="connsiteX21" fmla="*/ 12217 w 3619207"/>
                <a:gd name="connsiteY21" fmla="*/ 3823404 h 4054379"/>
                <a:gd name="connsiteX22" fmla="*/ 114751 w 3619207"/>
                <a:gd name="connsiteY22" fmla="*/ 4039081 h 4054379"/>
                <a:gd name="connsiteX23" fmla="*/ 1074663 w 3619207"/>
                <a:gd name="connsiteY23" fmla="*/ 4032410 h 4054379"/>
                <a:gd name="connsiteX24" fmla="*/ 1623303 w 3619207"/>
                <a:gd name="connsiteY24" fmla="*/ 3997575 h 4054379"/>
                <a:gd name="connsiteX25" fmla="*/ 2224194 w 3619207"/>
                <a:gd name="connsiteY25" fmla="*/ 3875655 h 4054379"/>
                <a:gd name="connsiteX26" fmla="*/ 2537703 w 3619207"/>
                <a:gd name="connsiteY26" fmla="*/ 3605690 h 4054379"/>
                <a:gd name="connsiteX27" fmla="*/ 3112468 w 3619207"/>
                <a:gd name="connsiteY27" fmla="*/ 3248638 h 4054379"/>
                <a:gd name="connsiteX28" fmla="*/ 3382434 w 3619207"/>
                <a:gd name="connsiteY28" fmla="*/ 2734832 h 4054379"/>
                <a:gd name="connsiteX29" fmla="*/ 3617566 w 3619207"/>
                <a:gd name="connsiteY29" fmla="*/ 2116524 h 4054379"/>
                <a:gd name="connsiteX30" fmla="*/ 3478228 w 3619207"/>
                <a:gd name="connsiteY30" fmla="*/ 1637552 h 4054379"/>
                <a:gd name="connsiteX31" fmla="*/ 3312766 w 3619207"/>
                <a:gd name="connsiteY31" fmla="*/ 1210832 h 4054379"/>
                <a:gd name="connsiteX32" fmla="*/ 3574023 w 3619207"/>
                <a:gd name="connsiteY32" fmla="*/ 827655 h 4054379"/>
                <a:gd name="connsiteX33" fmla="*/ 3495646 w 3619207"/>
                <a:gd name="connsiteY33" fmla="*/ 322558 h 4054379"/>
                <a:gd name="connsiteX34" fmla="*/ 3147303 w 3619207"/>
                <a:gd name="connsiteY34" fmla="*/ 87427 h 4054379"/>
                <a:gd name="connsiteX35" fmla="*/ 2398366 w 3619207"/>
                <a:gd name="connsiteY35" fmla="*/ 341 h 4054379"/>
                <a:gd name="connsiteX36" fmla="*/ 2093566 w 3619207"/>
                <a:gd name="connsiteY36" fmla="*/ 87427 h 4054379"/>
                <a:gd name="connsiteX0" fmla="*/ 2093566 w 3618850"/>
                <a:gd name="connsiteY0" fmla="*/ 87427 h 4054379"/>
                <a:gd name="connsiteX1" fmla="*/ 1666846 w 3618850"/>
                <a:gd name="connsiteY1" fmla="*/ 122261 h 4054379"/>
                <a:gd name="connsiteX2" fmla="*/ 1423006 w 3618850"/>
                <a:gd name="connsiteY2" fmla="*/ 200638 h 4054379"/>
                <a:gd name="connsiteX3" fmla="*/ 1083371 w 3618850"/>
                <a:gd name="connsiteY3" fmla="*/ 305141 h 4054379"/>
                <a:gd name="connsiteX4" fmla="*/ 900491 w 3618850"/>
                <a:gd name="connsiteY4" fmla="*/ 575107 h 4054379"/>
                <a:gd name="connsiteX5" fmla="*/ 900491 w 3618850"/>
                <a:gd name="connsiteY5" fmla="*/ 879907 h 4054379"/>
                <a:gd name="connsiteX6" fmla="*/ 856948 w 3618850"/>
                <a:gd name="connsiteY6" fmla="*/ 1263084 h 4054379"/>
                <a:gd name="connsiteX7" fmla="*/ 769863 w 3618850"/>
                <a:gd name="connsiteY7" fmla="*/ 1332752 h 4054379"/>
                <a:gd name="connsiteX8" fmla="*/ 560857 w 3618850"/>
                <a:gd name="connsiteY8" fmla="*/ 1393712 h 4054379"/>
                <a:gd name="connsiteX9" fmla="*/ 430228 w 3618850"/>
                <a:gd name="connsiteY9" fmla="*/ 1524341 h 4054379"/>
                <a:gd name="connsiteX10" fmla="*/ 360560 w 3618850"/>
                <a:gd name="connsiteY10" fmla="*/ 1715930 h 4054379"/>
                <a:gd name="connsiteX11" fmla="*/ 404103 w 3618850"/>
                <a:gd name="connsiteY11" fmla="*/ 2064272 h 4054379"/>
                <a:gd name="connsiteX12" fmla="*/ 491188 w 3618850"/>
                <a:gd name="connsiteY12" fmla="*/ 2203610 h 4054379"/>
                <a:gd name="connsiteX13" fmla="*/ 813406 w 3618850"/>
                <a:gd name="connsiteY13" fmla="*/ 2395198 h 4054379"/>
                <a:gd name="connsiteX14" fmla="*/ 996286 w 3618850"/>
                <a:gd name="connsiteY14" fmla="*/ 2560661 h 4054379"/>
                <a:gd name="connsiteX15" fmla="*/ 1031120 w 3618850"/>
                <a:gd name="connsiteY15" fmla="*/ 2708707 h 4054379"/>
                <a:gd name="connsiteX16" fmla="*/ 1013703 w 3618850"/>
                <a:gd name="connsiteY16" fmla="*/ 2865461 h 4054379"/>
                <a:gd name="connsiteX17" fmla="*/ 726320 w 3618850"/>
                <a:gd name="connsiteY17" fmla="*/ 3118010 h 4054379"/>
                <a:gd name="connsiteX18" fmla="*/ 430228 w 3618850"/>
                <a:gd name="connsiteY18" fmla="*/ 3318307 h 4054379"/>
                <a:gd name="connsiteX19" fmla="*/ 151554 w 3618850"/>
                <a:gd name="connsiteY19" fmla="*/ 3466352 h 4054379"/>
                <a:gd name="connsiteX20" fmla="*/ 64468 w 3618850"/>
                <a:gd name="connsiteY20" fmla="*/ 3596981 h 4054379"/>
                <a:gd name="connsiteX21" fmla="*/ 12217 w 3618850"/>
                <a:gd name="connsiteY21" fmla="*/ 3823404 h 4054379"/>
                <a:gd name="connsiteX22" fmla="*/ 114751 w 3618850"/>
                <a:gd name="connsiteY22" fmla="*/ 4039081 h 4054379"/>
                <a:gd name="connsiteX23" fmla="*/ 1074663 w 3618850"/>
                <a:gd name="connsiteY23" fmla="*/ 4032410 h 4054379"/>
                <a:gd name="connsiteX24" fmla="*/ 1623303 w 3618850"/>
                <a:gd name="connsiteY24" fmla="*/ 3997575 h 4054379"/>
                <a:gd name="connsiteX25" fmla="*/ 2224194 w 3618850"/>
                <a:gd name="connsiteY25" fmla="*/ 3875655 h 4054379"/>
                <a:gd name="connsiteX26" fmla="*/ 2537703 w 3618850"/>
                <a:gd name="connsiteY26" fmla="*/ 3605690 h 4054379"/>
                <a:gd name="connsiteX27" fmla="*/ 3112468 w 3618850"/>
                <a:gd name="connsiteY27" fmla="*/ 3248638 h 4054379"/>
                <a:gd name="connsiteX28" fmla="*/ 3382434 w 3618850"/>
                <a:gd name="connsiteY28" fmla="*/ 2734832 h 4054379"/>
                <a:gd name="connsiteX29" fmla="*/ 3617566 w 3618850"/>
                <a:gd name="connsiteY29" fmla="*/ 2116524 h 4054379"/>
                <a:gd name="connsiteX30" fmla="*/ 3478228 w 3618850"/>
                <a:gd name="connsiteY30" fmla="*/ 1637552 h 4054379"/>
                <a:gd name="connsiteX31" fmla="*/ 3512323 w 3618850"/>
                <a:gd name="connsiteY31" fmla="*/ 1219287 h 4054379"/>
                <a:gd name="connsiteX32" fmla="*/ 3574023 w 3618850"/>
                <a:gd name="connsiteY32" fmla="*/ 827655 h 4054379"/>
                <a:gd name="connsiteX33" fmla="*/ 3495646 w 3618850"/>
                <a:gd name="connsiteY33" fmla="*/ 322558 h 4054379"/>
                <a:gd name="connsiteX34" fmla="*/ 3147303 w 3618850"/>
                <a:gd name="connsiteY34" fmla="*/ 87427 h 4054379"/>
                <a:gd name="connsiteX35" fmla="*/ 2398366 w 3618850"/>
                <a:gd name="connsiteY35" fmla="*/ 341 h 4054379"/>
                <a:gd name="connsiteX36" fmla="*/ 2093566 w 3618850"/>
                <a:gd name="connsiteY36" fmla="*/ 87427 h 4054379"/>
                <a:gd name="connsiteX0" fmla="*/ 2093566 w 3715411"/>
                <a:gd name="connsiteY0" fmla="*/ 87427 h 4054379"/>
                <a:gd name="connsiteX1" fmla="*/ 1666846 w 3715411"/>
                <a:gd name="connsiteY1" fmla="*/ 122261 h 4054379"/>
                <a:gd name="connsiteX2" fmla="*/ 1423006 w 3715411"/>
                <a:gd name="connsiteY2" fmla="*/ 200638 h 4054379"/>
                <a:gd name="connsiteX3" fmla="*/ 1083371 w 3715411"/>
                <a:gd name="connsiteY3" fmla="*/ 305141 h 4054379"/>
                <a:gd name="connsiteX4" fmla="*/ 900491 w 3715411"/>
                <a:gd name="connsiteY4" fmla="*/ 575107 h 4054379"/>
                <a:gd name="connsiteX5" fmla="*/ 900491 w 3715411"/>
                <a:gd name="connsiteY5" fmla="*/ 879907 h 4054379"/>
                <a:gd name="connsiteX6" fmla="*/ 856948 w 3715411"/>
                <a:gd name="connsiteY6" fmla="*/ 1263084 h 4054379"/>
                <a:gd name="connsiteX7" fmla="*/ 769863 w 3715411"/>
                <a:gd name="connsiteY7" fmla="*/ 1332752 h 4054379"/>
                <a:gd name="connsiteX8" fmla="*/ 560857 w 3715411"/>
                <a:gd name="connsiteY8" fmla="*/ 1393712 h 4054379"/>
                <a:gd name="connsiteX9" fmla="*/ 430228 w 3715411"/>
                <a:gd name="connsiteY9" fmla="*/ 1524341 h 4054379"/>
                <a:gd name="connsiteX10" fmla="*/ 360560 w 3715411"/>
                <a:gd name="connsiteY10" fmla="*/ 1715930 h 4054379"/>
                <a:gd name="connsiteX11" fmla="*/ 404103 w 3715411"/>
                <a:gd name="connsiteY11" fmla="*/ 2064272 h 4054379"/>
                <a:gd name="connsiteX12" fmla="*/ 491188 w 3715411"/>
                <a:gd name="connsiteY12" fmla="*/ 2203610 h 4054379"/>
                <a:gd name="connsiteX13" fmla="*/ 813406 w 3715411"/>
                <a:gd name="connsiteY13" fmla="*/ 2395198 h 4054379"/>
                <a:gd name="connsiteX14" fmla="*/ 996286 w 3715411"/>
                <a:gd name="connsiteY14" fmla="*/ 2560661 h 4054379"/>
                <a:gd name="connsiteX15" fmla="*/ 1031120 w 3715411"/>
                <a:gd name="connsiteY15" fmla="*/ 2708707 h 4054379"/>
                <a:gd name="connsiteX16" fmla="*/ 1013703 w 3715411"/>
                <a:gd name="connsiteY16" fmla="*/ 2865461 h 4054379"/>
                <a:gd name="connsiteX17" fmla="*/ 726320 w 3715411"/>
                <a:gd name="connsiteY17" fmla="*/ 3118010 h 4054379"/>
                <a:gd name="connsiteX18" fmla="*/ 430228 w 3715411"/>
                <a:gd name="connsiteY18" fmla="*/ 3318307 h 4054379"/>
                <a:gd name="connsiteX19" fmla="*/ 151554 w 3715411"/>
                <a:gd name="connsiteY19" fmla="*/ 3466352 h 4054379"/>
                <a:gd name="connsiteX20" fmla="*/ 64468 w 3715411"/>
                <a:gd name="connsiteY20" fmla="*/ 3596981 h 4054379"/>
                <a:gd name="connsiteX21" fmla="*/ 12217 w 3715411"/>
                <a:gd name="connsiteY21" fmla="*/ 3823404 h 4054379"/>
                <a:gd name="connsiteX22" fmla="*/ 114751 w 3715411"/>
                <a:gd name="connsiteY22" fmla="*/ 4039081 h 4054379"/>
                <a:gd name="connsiteX23" fmla="*/ 1074663 w 3715411"/>
                <a:gd name="connsiteY23" fmla="*/ 4032410 h 4054379"/>
                <a:gd name="connsiteX24" fmla="*/ 1623303 w 3715411"/>
                <a:gd name="connsiteY24" fmla="*/ 3997575 h 4054379"/>
                <a:gd name="connsiteX25" fmla="*/ 2224194 w 3715411"/>
                <a:gd name="connsiteY25" fmla="*/ 3875655 h 4054379"/>
                <a:gd name="connsiteX26" fmla="*/ 2537703 w 3715411"/>
                <a:gd name="connsiteY26" fmla="*/ 3605690 h 4054379"/>
                <a:gd name="connsiteX27" fmla="*/ 3112468 w 3715411"/>
                <a:gd name="connsiteY27" fmla="*/ 3248638 h 4054379"/>
                <a:gd name="connsiteX28" fmla="*/ 3382434 w 3715411"/>
                <a:gd name="connsiteY28" fmla="*/ 2734832 h 4054379"/>
                <a:gd name="connsiteX29" fmla="*/ 3617566 w 3715411"/>
                <a:gd name="connsiteY29" fmla="*/ 2116524 h 4054379"/>
                <a:gd name="connsiteX30" fmla="*/ 3478228 w 3715411"/>
                <a:gd name="connsiteY30" fmla="*/ 1637552 h 4054379"/>
                <a:gd name="connsiteX31" fmla="*/ 3512323 w 3715411"/>
                <a:gd name="connsiteY31" fmla="*/ 1219287 h 4054379"/>
                <a:gd name="connsiteX32" fmla="*/ 3715377 w 3715411"/>
                <a:gd name="connsiteY32" fmla="*/ 785386 h 4054379"/>
                <a:gd name="connsiteX33" fmla="*/ 3495646 w 3715411"/>
                <a:gd name="connsiteY33" fmla="*/ 322558 h 4054379"/>
                <a:gd name="connsiteX34" fmla="*/ 3147303 w 3715411"/>
                <a:gd name="connsiteY34" fmla="*/ 87427 h 4054379"/>
                <a:gd name="connsiteX35" fmla="*/ 2398366 w 3715411"/>
                <a:gd name="connsiteY35" fmla="*/ 341 h 4054379"/>
                <a:gd name="connsiteX36" fmla="*/ 2093566 w 3715411"/>
                <a:gd name="connsiteY36" fmla="*/ 87427 h 4054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3715411" h="4054379">
                  <a:moveTo>
                    <a:pt x="2093566" y="87427"/>
                  </a:moveTo>
                  <a:cubicBezTo>
                    <a:pt x="1971646" y="107747"/>
                    <a:pt x="1778606" y="103393"/>
                    <a:pt x="1666846" y="122261"/>
                  </a:cubicBezTo>
                  <a:cubicBezTo>
                    <a:pt x="1555086" y="141129"/>
                    <a:pt x="1423006" y="200638"/>
                    <a:pt x="1423006" y="200638"/>
                  </a:cubicBezTo>
                  <a:cubicBezTo>
                    <a:pt x="1325760" y="231118"/>
                    <a:pt x="1170457" y="242729"/>
                    <a:pt x="1083371" y="305141"/>
                  </a:cubicBezTo>
                  <a:cubicBezTo>
                    <a:pt x="996285" y="367553"/>
                    <a:pt x="930971" y="479313"/>
                    <a:pt x="900491" y="575107"/>
                  </a:cubicBezTo>
                  <a:cubicBezTo>
                    <a:pt x="870011" y="670901"/>
                    <a:pt x="907748" y="765244"/>
                    <a:pt x="900491" y="879907"/>
                  </a:cubicBezTo>
                  <a:cubicBezTo>
                    <a:pt x="893234" y="994570"/>
                    <a:pt x="878719" y="1187610"/>
                    <a:pt x="856948" y="1263084"/>
                  </a:cubicBezTo>
                  <a:cubicBezTo>
                    <a:pt x="835177" y="1338558"/>
                    <a:pt x="819211" y="1310981"/>
                    <a:pt x="769863" y="1332752"/>
                  </a:cubicBezTo>
                  <a:cubicBezTo>
                    <a:pt x="720515" y="1354523"/>
                    <a:pt x="617463" y="1361781"/>
                    <a:pt x="560857" y="1393712"/>
                  </a:cubicBezTo>
                  <a:cubicBezTo>
                    <a:pt x="504251" y="1425643"/>
                    <a:pt x="463611" y="1470638"/>
                    <a:pt x="430228" y="1524341"/>
                  </a:cubicBezTo>
                  <a:cubicBezTo>
                    <a:pt x="396845" y="1578044"/>
                    <a:pt x="364914" y="1625942"/>
                    <a:pt x="360560" y="1715930"/>
                  </a:cubicBezTo>
                  <a:cubicBezTo>
                    <a:pt x="356206" y="1805919"/>
                    <a:pt x="382332" y="1982992"/>
                    <a:pt x="404103" y="2064272"/>
                  </a:cubicBezTo>
                  <a:cubicBezTo>
                    <a:pt x="425874" y="2145552"/>
                    <a:pt x="422971" y="2148456"/>
                    <a:pt x="491188" y="2203610"/>
                  </a:cubicBezTo>
                  <a:cubicBezTo>
                    <a:pt x="559405" y="2258764"/>
                    <a:pt x="729223" y="2335690"/>
                    <a:pt x="813406" y="2395198"/>
                  </a:cubicBezTo>
                  <a:cubicBezTo>
                    <a:pt x="897589" y="2454706"/>
                    <a:pt x="960000" y="2508410"/>
                    <a:pt x="996286" y="2560661"/>
                  </a:cubicBezTo>
                  <a:cubicBezTo>
                    <a:pt x="1032572" y="2612912"/>
                    <a:pt x="1028217" y="2657907"/>
                    <a:pt x="1031120" y="2708707"/>
                  </a:cubicBezTo>
                  <a:cubicBezTo>
                    <a:pt x="1034023" y="2759507"/>
                    <a:pt x="1064503" y="2797244"/>
                    <a:pt x="1013703" y="2865461"/>
                  </a:cubicBezTo>
                  <a:cubicBezTo>
                    <a:pt x="962903" y="2933678"/>
                    <a:pt x="823566" y="3042536"/>
                    <a:pt x="726320" y="3118010"/>
                  </a:cubicBezTo>
                  <a:cubicBezTo>
                    <a:pt x="629074" y="3193484"/>
                    <a:pt x="526022" y="3260250"/>
                    <a:pt x="430228" y="3318307"/>
                  </a:cubicBezTo>
                  <a:cubicBezTo>
                    <a:pt x="334434" y="3376364"/>
                    <a:pt x="212514" y="3419906"/>
                    <a:pt x="151554" y="3466352"/>
                  </a:cubicBezTo>
                  <a:cubicBezTo>
                    <a:pt x="90594" y="3512798"/>
                    <a:pt x="87691" y="3537472"/>
                    <a:pt x="64468" y="3596981"/>
                  </a:cubicBezTo>
                  <a:cubicBezTo>
                    <a:pt x="41245" y="3656490"/>
                    <a:pt x="3837" y="3749721"/>
                    <a:pt x="12217" y="3823404"/>
                  </a:cubicBezTo>
                  <a:cubicBezTo>
                    <a:pt x="20597" y="3897087"/>
                    <a:pt x="-62323" y="4004247"/>
                    <a:pt x="114751" y="4039081"/>
                  </a:cubicBezTo>
                  <a:cubicBezTo>
                    <a:pt x="291825" y="4073915"/>
                    <a:pt x="823238" y="4039328"/>
                    <a:pt x="1074663" y="4032410"/>
                  </a:cubicBezTo>
                  <a:cubicBezTo>
                    <a:pt x="1326088" y="4025492"/>
                    <a:pt x="1431715" y="4023701"/>
                    <a:pt x="1623303" y="3997575"/>
                  </a:cubicBezTo>
                  <a:cubicBezTo>
                    <a:pt x="1814891" y="3971449"/>
                    <a:pt x="2071794" y="3940969"/>
                    <a:pt x="2224194" y="3875655"/>
                  </a:cubicBezTo>
                  <a:cubicBezTo>
                    <a:pt x="2376594" y="3810341"/>
                    <a:pt x="2389657" y="3710193"/>
                    <a:pt x="2537703" y="3605690"/>
                  </a:cubicBezTo>
                  <a:cubicBezTo>
                    <a:pt x="2685749" y="3501187"/>
                    <a:pt x="2971679" y="3393781"/>
                    <a:pt x="3112468" y="3248638"/>
                  </a:cubicBezTo>
                  <a:cubicBezTo>
                    <a:pt x="3253257" y="3103495"/>
                    <a:pt x="3298251" y="2923518"/>
                    <a:pt x="3382434" y="2734832"/>
                  </a:cubicBezTo>
                  <a:cubicBezTo>
                    <a:pt x="3466617" y="2546146"/>
                    <a:pt x="3601600" y="2299404"/>
                    <a:pt x="3617566" y="2116524"/>
                  </a:cubicBezTo>
                  <a:cubicBezTo>
                    <a:pt x="3633532" y="1933644"/>
                    <a:pt x="3495769" y="1787092"/>
                    <a:pt x="3478228" y="1637552"/>
                  </a:cubicBezTo>
                  <a:cubicBezTo>
                    <a:pt x="3460688" y="1488013"/>
                    <a:pt x="3472798" y="1361315"/>
                    <a:pt x="3512323" y="1219287"/>
                  </a:cubicBezTo>
                  <a:cubicBezTo>
                    <a:pt x="3551848" y="1077259"/>
                    <a:pt x="3718156" y="934841"/>
                    <a:pt x="3715377" y="785386"/>
                  </a:cubicBezTo>
                  <a:cubicBezTo>
                    <a:pt x="3712598" y="635931"/>
                    <a:pt x="3590325" y="438885"/>
                    <a:pt x="3495646" y="322558"/>
                  </a:cubicBezTo>
                  <a:cubicBezTo>
                    <a:pt x="3400967" y="206231"/>
                    <a:pt x="3330183" y="141130"/>
                    <a:pt x="3147303" y="87427"/>
                  </a:cubicBezTo>
                  <a:cubicBezTo>
                    <a:pt x="2964423" y="33724"/>
                    <a:pt x="2571086" y="-4013"/>
                    <a:pt x="2398366" y="341"/>
                  </a:cubicBezTo>
                  <a:cubicBezTo>
                    <a:pt x="2225646" y="4695"/>
                    <a:pt x="2215486" y="67107"/>
                    <a:pt x="2093566" y="87427"/>
                  </a:cubicBezTo>
                  <a:close/>
                </a:path>
              </a:pathLst>
            </a:cu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3C2930C-9841-4384-A6F7-1099148C4B61}"/>
                </a:ext>
              </a:extLst>
            </p:cNvPr>
            <p:cNvSpPr/>
            <p:nvPr/>
          </p:nvSpPr>
          <p:spPr>
            <a:xfrm>
              <a:off x="3625609" y="1388317"/>
              <a:ext cx="2470662" cy="3062792"/>
            </a:xfrm>
            <a:custGeom>
              <a:avLst/>
              <a:gdLst>
                <a:gd name="connsiteX0" fmla="*/ 0 w 2796880"/>
                <a:gd name="connsiteY0" fmla="*/ 3666309 h 3666309"/>
                <a:gd name="connsiteX1" fmla="*/ 1018903 w 2796880"/>
                <a:gd name="connsiteY1" fmla="*/ 3483429 h 3666309"/>
                <a:gd name="connsiteX2" fmla="*/ 1820091 w 2796880"/>
                <a:gd name="connsiteY2" fmla="*/ 3204755 h 3666309"/>
                <a:gd name="connsiteX3" fmla="*/ 2386149 w 2796880"/>
                <a:gd name="connsiteY3" fmla="*/ 2647406 h 3666309"/>
                <a:gd name="connsiteX4" fmla="*/ 2717074 w 2796880"/>
                <a:gd name="connsiteY4" fmla="*/ 1933303 h 3666309"/>
                <a:gd name="connsiteX5" fmla="*/ 2786743 w 2796880"/>
                <a:gd name="connsiteY5" fmla="*/ 1314995 h 3666309"/>
                <a:gd name="connsiteX6" fmla="*/ 2551611 w 2796880"/>
                <a:gd name="connsiteY6" fmla="*/ 766355 h 3666309"/>
                <a:gd name="connsiteX7" fmla="*/ 1837509 w 2796880"/>
                <a:gd name="connsiteY7" fmla="*/ 365760 h 3666309"/>
                <a:gd name="connsiteX8" fmla="*/ 1419497 w 2796880"/>
                <a:gd name="connsiteY8" fmla="*/ 313509 h 3666309"/>
                <a:gd name="connsiteX9" fmla="*/ 1210491 w 2796880"/>
                <a:gd name="connsiteY9" fmla="*/ 156755 h 3666309"/>
                <a:gd name="connsiteX10" fmla="*/ 1140823 w 2796880"/>
                <a:gd name="connsiteY10" fmla="*/ 0 h 3666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96880" h="3666309">
                  <a:moveTo>
                    <a:pt x="0" y="3666309"/>
                  </a:moveTo>
                  <a:cubicBezTo>
                    <a:pt x="357777" y="3613332"/>
                    <a:pt x="715555" y="3560355"/>
                    <a:pt x="1018903" y="3483429"/>
                  </a:cubicBezTo>
                  <a:cubicBezTo>
                    <a:pt x="1322251" y="3406503"/>
                    <a:pt x="1592217" y="3344092"/>
                    <a:pt x="1820091" y="3204755"/>
                  </a:cubicBezTo>
                  <a:cubicBezTo>
                    <a:pt x="2047965" y="3065418"/>
                    <a:pt x="2236652" y="2859315"/>
                    <a:pt x="2386149" y="2647406"/>
                  </a:cubicBezTo>
                  <a:cubicBezTo>
                    <a:pt x="2535646" y="2435497"/>
                    <a:pt x="2650308" y="2155371"/>
                    <a:pt x="2717074" y="1933303"/>
                  </a:cubicBezTo>
                  <a:cubicBezTo>
                    <a:pt x="2783840" y="1711234"/>
                    <a:pt x="2814320" y="1509486"/>
                    <a:pt x="2786743" y="1314995"/>
                  </a:cubicBezTo>
                  <a:cubicBezTo>
                    <a:pt x="2759166" y="1120504"/>
                    <a:pt x="2709817" y="924561"/>
                    <a:pt x="2551611" y="766355"/>
                  </a:cubicBezTo>
                  <a:cubicBezTo>
                    <a:pt x="2393405" y="608149"/>
                    <a:pt x="2026195" y="441234"/>
                    <a:pt x="1837509" y="365760"/>
                  </a:cubicBezTo>
                  <a:cubicBezTo>
                    <a:pt x="1648823" y="290286"/>
                    <a:pt x="1524000" y="348343"/>
                    <a:pt x="1419497" y="313509"/>
                  </a:cubicBezTo>
                  <a:cubicBezTo>
                    <a:pt x="1314994" y="278675"/>
                    <a:pt x="1256937" y="209006"/>
                    <a:pt x="1210491" y="156755"/>
                  </a:cubicBezTo>
                  <a:cubicBezTo>
                    <a:pt x="1164045" y="104504"/>
                    <a:pt x="1152434" y="52252"/>
                    <a:pt x="1140823" y="0"/>
                  </a:cubicBezTo>
                </a:path>
              </a:pathLst>
            </a:custGeom>
            <a:ln>
              <a:solidFill>
                <a:schemeClr val="accent1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BD9891C9-34F5-481D-AA44-7FA79998EBEB}"/>
                </a:ext>
              </a:extLst>
            </p:cNvPr>
            <p:cNvSpPr/>
            <p:nvPr/>
          </p:nvSpPr>
          <p:spPr>
            <a:xfrm>
              <a:off x="4125643" y="1497443"/>
              <a:ext cx="538498" cy="1498658"/>
            </a:xfrm>
            <a:custGeom>
              <a:avLst/>
              <a:gdLst>
                <a:gd name="connsiteX0" fmla="*/ 0 w 609600"/>
                <a:gd name="connsiteY0" fmla="*/ 1793966 h 1793966"/>
                <a:gd name="connsiteX1" fmla="*/ 435429 w 609600"/>
                <a:gd name="connsiteY1" fmla="*/ 1402080 h 1793966"/>
                <a:gd name="connsiteX2" fmla="*/ 531223 w 609600"/>
                <a:gd name="connsiteY2" fmla="*/ 940526 h 1793966"/>
                <a:gd name="connsiteX3" fmla="*/ 269966 w 609600"/>
                <a:gd name="connsiteY3" fmla="*/ 452846 h 1793966"/>
                <a:gd name="connsiteX4" fmla="*/ 261257 w 609600"/>
                <a:gd name="connsiteY4" fmla="*/ 174171 h 1793966"/>
                <a:gd name="connsiteX5" fmla="*/ 418012 w 609600"/>
                <a:gd name="connsiteY5" fmla="*/ 60960 h 1793966"/>
                <a:gd name="connsiteX6" fmla="*/ 609600 w 609600"/>
                <a:gd name="connsiteY6" fmla="*/ 0 h 1793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600" h="1793966">
                  <a:moveTo>
                    <a:pt x="0" y="1793966"/>
                  </a:moveTo>
                  <a:cubicBezTo>
                    <a:pt x="173446" y="1669143"/>
                    <a:pt x="346892" y="1544320"/>
                    <a:pt x="435429" y="1402080"/>
                  </a:cubicBezTo>
                  <a:cubicBezTo>
                    <a:pt x="523966" y="1259840"/>
                    <a:pt x="558800" y="1098732"/>
                    <a:pt x="531223" y="940526"/>
                  </a:cubicBezTo>
                  <a:cubicBezTo>
                    <a:pt x="503646" y="782320"/>
                    <a:pt x="314960" y="580572"/>
                    <a:pt x="269966" y="452846"/>
                  </a:cubicBezTo>
                  <a:cubicBezTo>
                    <a:pt x="224972" y="325120"/>
                    <a:pt x="236583" y="239485"/>
                    <a:pt x="261257" y="174171"/>
                  </a:cubicBezTo>
                  <a:cubicBezTo>
                    <a:pt x="285931" y="108857"/>
                    <a:pt x="359955" y="89988"/>
                    <a:pt x="418012" y="60960"/>
                  </a:cubicBezTo>
                  <a:cubicBezTo>
                    <a:pt x="476069" y="31931"/>
                    <a:pt x="542834" y="15965"/>
                    <a:pt x="609600" y="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64D09754-FF45-496B-B963-0F641EA504E6}"/>
                </a:ext>
              </a:extLst>
            </p:cNvPr>
            <p:cNvSpPr/>
            <p:nvPr/>
          </p:nvSpPr>
          <p:spPr>
            <a:xfrm>
              <a:off x="4933391" y="1701144"/>
              <a:ext cx="338485" cy="1374982"/>
            </a:xfrm>
            <a:custGeom>
              <a:avLst/>
              <a:gdLst>
                <a:gd name="connsiteX0" fmla="*/ 383177 w 383177"/>
                <a:gd name="connsiteY0" fmla="*/ 0 h 1645920"/>
                <a:gd name="connsiteX1" fmla="*/ 130629 w 383177"/>
                <a:gd name="connsiteY1" fmla="*/ 461555 h 1645920"/>
                <a:gd name="connsiteX2" fmla="*/ 60960 w 383177"/>
                <a:gd name="connsiteY2" fmla="*/ 896983 h 1645920"/>
                <a:gd name="connsiteX3" fmla="*/ 182880 w 383177"/>
                <a:gd name="connsiteY3" fmla="*/ 1245326 h 1645920"/>
                <a:gd name="connsiteX4" fmla="*/ 0 w 383177"/>
                <a:gd name="connsiteY4" fmla="*/ 1645920 h 1645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177" h="1645920">
                  <a:moveTo>
                    <a:pt x="383177" y="0"/>
                  </a:moveTo>
                  <a:cubicBezTo>
                    <a:pt x="283754" y="156029"/>
                    <a:pt x="184332" y="312058"/>
                    <a:pt x="130629" y="461555"/>
                  </a:cubicBezTo>
                  <a:cubicBezTo>
                    <a:pt x="76926" y="611052"/>
                    <a:pt x="52251" y="766355"/>
                    <a:pt x="60960" y="896983"/>
                  </a:cubicBezTo>
                  <a:cubicBezTo>
                    <a:pt x="69668" y="1027612"/>
                    <a:pt x="193040" y="1120503"/>
                    <a:pt x="182880" y="1245326"/>
                  </a:cubicBezTo>
                  <a:cubicBezTo>
                    <a:pt x="172720" y="1370149"/>
                    <a:pt x="86360" y="1508034"/>
                    <a:pt x="0" y="164592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C2104EAD-ACCE-4D1B-9B80-26151070F9BD}"/>
                </a:ext>
              </a:extLst>
            </p:cNvPr>
            <p:cNvSpPr/>
            <p:nvPr/>
          </p:nvSpPr>
          <p:spPr>
            <a:xfrm>
              <a:off x="5787294" y="1912120"/>
              <a:ext cx="753898" cy="110398"/>
            </a:xfrm>
            <a:custGeom>
              <a:avLst/>
              <a:gdLst>
                <a:gd name="connsiteX0" fmla="*/ 0 w 853440"/>
                <a:gd name="connsiteY0" fmla="*/ 43542 h 132152"/>
                <a:gd name="connsiteX1" fmla="*/ 400595 w 853440"/>
                <a:gd name="connsiteY1" fmla="*/ 69668 h 132152"/>
                <a:gd name="connsiteX2" fmla="*/ 670560 w 853440"/>
                <a:gd name="connsiteY2" fmla="*/ 130628 h 132152"/>
                <a:gd name="connsiteX3" fmla="*/ 853440 w 853440"/>
                <a:gd name="connsiteY3" fmla="*/ 0 h 132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3440" h="132152">
                  <a:moveTo>
                    <a:pt x="0" y="43542"/>
                  </a:moveTo>
                  <a:cubicBezTo>
                    <a:pt x="144417" y="49348"/>
                    <a:pt x="288835" y="55154"/>
                    <a:pt x="400595" y="69668"/>
                  </a:cubicBezTo>
                  <a:cubicBezTo>
                    <a:pt x="512355" y="84182"/>
                    <a:pt x="595086" y="142239"/>
                    <a:pt x="670560" y="130628"/>
                  </a:cubicBezTo>
                  <a:cubicBezTo>
                    <a:pt x="746034" y="119017"/>
                    <a:pt x="799737" y="59508"/>
                    <a:pt x="853440" y="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03FECCC-F547-4632-A124-B08F0855933C}"/>
                </a:ext>
              </a:extLst>
            </p:cNvPr>
            <p:cNvSpPr/>
            <p:nvPr/>
          </p:nvSpPr>
          <p:spPr>
            <a:xfrm>
              <a:off x="4387200" y="3468979"/>
              <a:ext cx="538498" cy="29838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CE4C7D31-5F10-470D-95B7-6CCA40DB4F8C}"/>
                </a:ext>
              </a:extLst>
            </p:cNvPr>
            <p:cNvSpPr/>
            <p:nvPr/>
          </p:nvSpPr>
          <p:spPr>
            <a:xfrm>
              <a:off x="4988401" y="3468979"/>
              <a:ext cx="538498" cy="29838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56F936F4-34A2-4354-AE79-F990479CB648}"/>
                </a:ext>
              </a:extLst>
            </p:cNvPr>
            <p:cNvSpPr/>
            <p:nvPr/>
          </p:nvSpPr>
          <p:spPr>
            <a:xfrm>
              <a:off x="5591179" y="3468979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4725590-8737-4AE7-87CB-A0CA97002BA8}"/>
                </a:ext>
              </a:extLst>
            </p:cNvPr>
            <p:cNvSpPr/>
            <p:nvPr/>
          </p:nvSpPr>
          <p:spPr>
            <a:xfrm>
              <a:off x="4387200" y="3115347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14BD57B-8D09-42C3-A53B-62B9C3F24445}"/>
                </a:ext>
              </a:extLst>
            </p:cNvPr>
            <p:cNvSpPr/>
            <p:nvPr/>
          </p:nvSpPr>
          <p:spPr>
            <a:xfrm>
              <a:off x="4988401" y="3115347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C85A9AE-2647-40E0-A622-DE17B095DD5D}"/>
                </a:ext>
              </a:extLst>
            </p:cNvPr>
            <p:cNvSpPr/>
            <p:nvPr/>
          </p:nvSpPr>
          <p:spPr>
            <a:xfrm>
              <a:off x="5591179" y="3115347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8C98FCEF-1DA8-4F05-B0EB-0D0BA673CE5D}"/>
                </a:ext>
              </a:extLst>
            </p:cNvPr>
            <p:cNvSpPr/>
            <p:nvPr/>
          </p:nvSpPr>
          <p:spPr>
            <a:xfrm>
              <a:off x="4988401" y="2736936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4DC85686-894C-4D6E-8B99-6AE65AB117F3}"/>
                </a:ext>
              </a:extLst>
            </p:cNvPr>
            <p:cNvSpPr/>
            <p:nvPr/>
          </p:nvSpPr>
          <p:spPr>
            <a:xfrm>
              <a:off x="5591179" y="2736936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pic>
        <p:nvPicPr>
          <p:cNvPr id="43" name="Graphic 42" descr="Map compass">
            <a:extLst>
              <a:ext uri="{FF2B5EF4-FFF2-40B4-BE49-F238E27FC236}">
                <a16:creationId xmlns:a16="http://schemas.microsoft.com/office/drawing/2014/main" id="{DB381C0F-CC79-4181-B3E6-CE01523AE0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364105" y="3446094"/>
            <a:ext cx="318011" cy="300740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336F726D-84E8-40F9-ADB6-266FB2FA1F71}"/>
              </a:ext>
            </a:extLst>
          </p:cNvPr>
          <p:cNvSpPr txBox="1"/>
          <p:nvPr/>
        </p:nvSpPr>
        <p:spPr>
          <a:xfrm>
            <a:off x="9345185" y="3076126"/>
            <a:ext cx="294819" cy="3085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chemeClr val="accent1"/>
                </a:solidFill>
              </a:rPr>
              <a:t>N</a:t>
            </a:r>
          </a:p>
        </p:txBody>
      </p:sp>
      <p:sp>
        <p:nvSpPr>
          <p:cNvPr id="62" name="Flowchart: Extract 61">
            <a:extLst>
              <a:ext uri="{FF2B5EF4-FFF2-40B4-BE49-F238E27FC236}">
                <a16:creationId xmlns:a16="http://schemas.microsoft.com/office/drawing/2014/main" id="{7607E503-7C4E-4B9D-93A9-509E2108790B}"/>
              </a:ext>
            </a:extLst>
          </p:cNvPr>
          <p:cNvSpPr/>
          <p:nvPr/>
        </p:nvSpPr>
        <p:spPr>
          <a:xfrm rot="16200000">
            <a:off x="9681013" y="3191254"/>
            <a:ext cx="268556" cy="96607"/>
          </a:xfrm>
          <a:prstGeom prst="flowChartExtra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35EBD7FE-FD8A-4246-B9EE-C210AFE20AC2}"/>
              </a:ext>
            </a:extLst>
          </p:cNvPr>
          <p:cNvSpPr txBox="1"/>
          <p:nvPr/>
        </p:nvSpPr>
        <p:spPr>
          <a:xfrm>
            <a:off x="9873157" y="3841278"/>
            <a:ext cx="18751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/>
              <a:t>Effectiveness summary</a:t>
            </a:r>
            <a:r>
              <a:rPr lang="en-CA" sz="1100" b="1" baseline="30000" dirty="0"/>
              <a:t>(?)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4F8B3CD7-6DDC-48E9-8ADA-8297DD73B024}"/>
              </a:ext>
            </a:extLst>
          </p:cNvPr>
          <p:cNvSpPr txBox="1"/>
          <p:nvPr/>
        </p:nvSpPr>
        <p:spPr>
          <a:xfrm>
            <a:off x="9860364" y="390756"/>
            <a:ext cx="18004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/>
              <a:t>BMP summary </a:t>
            </a:r>
            <a:r>
              <a:rPr lang="en-CA" sz="1100" b="1" baseline="30000" dirty="0"/>
              <a:t>(?)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2AE91D97-143C-4431-9625-18B5850C5D2A}"/>
              </a:ext>
            </a:extLst>
          </p:cNvPr>
          <p:cNvSpPr txBox="1"/>
          <p:nvPr/>
        </p:nvSpPr>
        <p:spPr>
          <a:xfrm>
            <a:off x="584805" y="769356"/>
            <a:ext cx="1555021" cy="16927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lstStyle/>
          <a:p>
            <a:r>
              <a:rPr lang="en-CA" sz="1100" dirty="0"/>
              <a:t>Ray’s farm</a:t>
            </a:r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6295ABE3-E73E-49CF-A065-8BE7C4B55E02}"/>
              </a:ext>
            </a:extLst>
          </p:cNvPr>
          <p:cNvGrpSpPr/>
          <p:nvPr/>
        </p:nvGrpSpPr>
        <p:grpSpPr>
          <a:xfrm>
            <a:off x="2972" y="-31959"/>
            <a:ext cx="12192001" cy="430887"/>
            <a:chOff x="0" y="2909500"/>
            <a:chExt cx="12192001" cy="430887"/>
          </a:xfrm>
        </p:grpSpPr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8D5BD3F6-2D74-4063-B10E-540114A998EE}"/>
                </a:ext>
              </a:extLst>
            </p:cNvPr>
            <p:cNvSpPr/>
            <p:nvPr/>
          </p:nvSpPr>
          <p:spPr>
            <a:xfrm>
              <a:off x="0" y="2939749"/>
              <a:ext cx="12192001" cy="36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93" name="Picture 2" descr="Related image">
              <a:extLst>
                <a:ext uri="{FF2B5EF4-FFF2-40B4-BE49-F238E27FC236}">
                  <a16:creationId xmlns:a16="http://schemas.microsoft.com/office/drawing/2014/main" id="{9012132D-3AF5-4409-B508-B500AC96F4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70182" y="2939749"/>
              <a:ext cx="381187" cy="3811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B45079A4-C082-48F7-8103-5A0960BF47B8}"/>
                </a:ext>
              </a:extLst>
            </p:cNvPr>
            <p:cNvSpPr txBox="1"/>
            <p:nvPr/>
          </p:nvSpPr>
          <p:spPr>
            <a:xfrm>
              <a:off x="9050284" y="2909500"/>
              <a:ext cx="275240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CA" sz="1100" dirty="0">
                  <a:solidFill>
                    <a:schemeClr val="bg1"/>
                  </a:solidFill>
                  <a:hlinkClick r:id="rId8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shawn-uoguelph@email.ca</a:t>
              </a:r>
              <a:r>
                <a:rPr lang="en-CA" sz="1100" dirty="0">
                  <a:solidFill>
                    <a:schemeClr val="bg1"/>
                  </a:solidFill>
                </a:rPr>
                <a:t> (admin)</a:t>
              </a:r>
            </a:p>
            <a:p>
              <a:pPr algn="r"/>
              <a:r>
                <a:rPr lang="en-CA" sz="1100" dirty="0">
                  <a:solidFill>
                    <a:schemeClr val="bg1"/>
                  </a:solidFill>
                </a:rPr>
                <a:t>UNIVERSITY OF GUELPH</a:t>
              </a:r>
            </a:p>
          </p:txBody>
        </p:sp>
        <p:pic>
          <p:nvPicPr>
            <p:cNvPr id="95" name="Graphic 94" descr="Smiling face with no fill">
              <a:extLst>
                <a:ext uri="{FF2B5EF4-FFF2-40B4-BE49-F238E27FC236}">
                  <a16:creationId xmlns:a16="http://schemas.microsoft.com/office/drawing/2014/main" id="{E62F91EE-339C-4843-8CA2-C1CD563F17D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232138" y="2951232"/>
              <a:ext cx="288000" cy="288000"/>
            </a:xfrm>
            <a:prstGeom prst="rect">
              <a:avLst/>
            </a:prstGeom>
          </p:spPr>
        </p:pic>
        <p:pic>
          <p:nvPicPr>
            <p:cNvPr id="96" name="Graphic 95" descr="Question mark">
              <a:extLst>
                <a:ext uri="{FF2B5EF4-FFF2-40B4-BE49-F238E27FC236}">
                  <a16:creationId xmlns:a16="http://schemas.microsoft.com/office/drawing/2014/main" id="{CD57FEE1-E177-44E3-B44A-246F80B5DF9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8760798" y="2962471"/>
              <a:ext cx="288000" cy="288000"/>
            </a:xfrm>
            <a:prstGeom prst="rect">
              <a:avLst/>
            </a:prstGeom>
          </p:spPr>
        </p:pic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65476391-437B-4289-A3A7-832D286EF9E1}"/>
                </a:ext>
              </a:extLst>
            </p:cNvPr>
            <p:cNvSpPr/>
            <p:nvPr/>
          </p:nvSpPr>
          <p:spPr>
            <a:xfrm>
              <a:off x="101210" y="2962472"/>
              <a:ext cx="288000" cy="288000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CA" sz="700" dirty="0"/>
                <a:t>Logo</a:t>
              </a:r>
              <a:endParaRPr lang="en-CA" sz="600" dirty="0"/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80A99E68-5D11-414D-92E9-E793E3340E0B}"/>
                </a:ext>
              </a:extLst>
            </p:cNvPr>
            <p:cNvSpPr txBox="1"/>
            <p:nvPr/>
          </p:nvSpPr>
          <p:spPr>
            <a:xfrm>
              <a:off x="383364" y="2983448"/>
              <a:ext cx="26078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200" dirty="0">
                  <a:solidFill>
                    <a:schemeClr val="bg1"/>
                  </a:solidFill>
                </a:rPr>
                <a:t>University of Guelph ESAT</a:t>
              </a:r>
            </a:p>
          </p:txBody>
        </p:sp>
      </p:grp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FA4214D8-4B56-4877-9691-968CDCA9730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904" y="747788"/>
            <a:ext cx="288000" cy="216000"/>
          </a:xfrm>
          <a:prstGeom prst="rect">
            <a:avLst/>
          </a:prstGeom>
        </p:spPr>
      </p:pic>
      <p:sp>
        <p:nvSpPr>
          <p:cNvPr id="11" name="Arrow: Chevron 10">
            <a:extLst>
              <a:ext uri="{FF2B5EF4-FFF2-40B4-BE49-F238E27FC236}">
                <a16:creationId xmlns:a16="http://schemas.microsoft.com/office/drawing/2014/main" id="{42D71B7B-51CF-4B20-A62C-05BDD7912EC6}"/>
              </a:ext>
            </a:extLst>
          </p:cNvPr>
          <p:cNvSpPr/>
          <p:nvPr/>
        </p:nvSpPr>
        <p:spPr>
          <a:xfrm>
            <a:off x="81997" y="794843"/>
            <a:ext cx="80962" cy="116681"/>
          </a:xfrm>
          <a:prstGeom prst="chevron">
            <a:avLst>
              <a:gd name="adj" fmla="val 5588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3DAB43C-DA04-4ECC-9BAA-7D31C900BC97}"/>
              </a:ext>
            </a:extLst>
          </p:cNvPr>
          <p:cNvGrpSpPr/>
          <p:nvPr/>
        </p:nvGrpSpPr>
        <p:grpSpPr>
          <a:xfrm>
            <a:off x="67266" y="1081664"/>
            <a:ext cx="1943121" cy="1249128"/>
            <a:chOff x="67266" y="1596014"/>
            <a:chExt cx="1943121" cy="1249128"/>
          </a:xfrm>
        </p:grpSpPr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64C097F1-F6D3-4AA5-A549-FA67AF0DCB52}"/>
                </a:ext>
              </a:extLst>
            </p:cNvPr>
            <p:cNvSpPr txBox="1"/>
            <p:nvPr/>
          </p:nvSpPr>
          <p:spPr>
            <a:xfrm>
              <a:off x="583873" y="1648989"/>
              <a:ext cx="1426514" cy="1692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100" dirty="0"/>
                <a:t>BMP selection overview</a:t>
              </a:r>
            </a:p>
          </p:txBody>
        </p:sp>
        <p:sp>
          <p:nvSpPr>
            <p:cNvPr id="109" name="Arrow: Chevron 108">
              <a:extLst>
                <a:ext uri="{FF2B5EF4-FFF2-40B4-BE49-F238E27FC236}">
                  <a16:creationId xmlns:a16="http://schemas.microsoft.com/office/drawing/2014/main" id="{1ED9DB02-D421-43C4-8606-4615FFEE2E12}"/>
                </a:ext>
              </a:extLst>
            </p:cNvPr>
            <p:cNvSpPr/>
            <p:nvPr/>
          </p:nvSpPr>
          <p:spPr>
            <a:xfrm rot="5400000">
              <a:off x="85126" y="1667864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15" name="Graphic 14" descr="List">
              <a:extLst>
                <a:ext uri="{FF2B5EF4-FFF2-40B4-BE49-F238E27FC236}">
                  <a16:creationId xmlns:a16="http://schemas.microsoft.com/office/drawing/2014/main" id="{B8F02FEA-4C06-418E-A8AB-4071ACC20A6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229904" y="1596014"/>
              <a:ext cx="288000" cy="288000"/>
            </a:xfrm>
            <a:prstGeom prst="rect">
              <a:avLst/>
            </a:prstGeom>
          </p:spPr>
        </p:pic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12B2F6F6-8B65-46C4-8954-8983E25F7520}"/>
                </a:ext>
              </a:extLst>
            </p:cNvPr>
            <p:cNvGrpSpPr/>
            <p:nvPr/>
          </p:nvGrpSpPr>
          <p:grpSpPr>
            <a:xfrm>
              <a:off x="352424" y="2020063"/>
              <a:ext cx="1530025" cy="180000"/>
              <a:chOff x="352424" y="1962913"/>
              <a:chExt cx="1530025" cy="180000"/>
            </a:xfrm>
          </p:grpSpPr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3AE9FD21-2C29-4848-8A9D-A10CEB7B93A2}"/>
                  </a:ext>
                </a:extLst>
              </p:cNvPr>
              <p:cNvSpPr txBox="1"/>
              <p:nvPr/>
            </p:nvSpPr>
            <p:spPr>
              <a:xfrm>
                <a:off x="689431" y="1962914"/>
                <a:ext cx="1193018" cy="16927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1100"/>
                </a:lvl1pPr>
              </a:lstStyle>
              <a:p>
                <a:r>
                  <a:rPr lang="en-CA" b="1" dirty="0">
                    <a:solidFill>
                      <a:schemeClr val="accent1"/>
                    </a:solidFill>
                  </a:rPr>
                  <a:t>BMP Type 1</a:t>
                </a:r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85FB82A2-ED0A-4DED-8255-95940F93001B}"/>
                  </a:ext>
                </a:extLst>
              </p:cNvPr>
              <p:cNvSpPr/>
              <p:nvPr/>
            </p:nvSpPr>
            <p:spPr>
              <a:xfrm>
                <a:off x="352424" y="1962913"/>
                <a:ext cx="252000" cy="1800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0C1BBCD7-B825-4956-8DDF-2410B5187BA4}"/>
                </a:ext>
              </a:extLst>
            </p:cNvPr>
            <p:cNvGrpSpPr/>
            <p:nvPr/>
          </p:nvGrpSpPr>
          <p:grpSpPr>
            <a:xfrm>
              <a:off x="352424" y="2341719"/>
              <a:ext cx="1653932" cy="192137"/>
              <a:chOff x="352424" y="2313144"/>
              <a:chExt cx="1653932" cy="192137"/>
            </a:xfrm>
          </p:grpSpPr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3B09BE3A-66ED-4A9C-9265-B243533EC3A4}"/>
                  </a:ext>
                </a:extLst>
              </p:cNvPr>
              <p:cNvSpPr txBox="1"/>
              <p:nvPr/>
            </p:nvSpPr>
            <p:spPr>
              <a:xfrm>
                <a:off x="685400" y="2313144"/>
                <a:ext cx="1320956" cy="16927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1100">
                    <a:solidFill>
                      <a:schemeClr val="dk1"/>
                    </a:solidFill>
                  </a:defRPr>
                </a:lvl1pPr>
                <a:lvl2pPr>
                  <a:defRPr>
                    <a:solidFill>
                      <a:schemeClr val="dk1"/>
                    </a:solidFill>
                  </a:defRPr>
                </a:lvl2pPr>
                <a:lvl3pPr>
                  <a:defRPr>
                    <a:solidFill>
                      <a:schemeClr val="dk1"/>
                    </a:solidFill>
                  </a:defRPr>
                </a:lvl3pPr>
                <a:lvl4pPr>
                  <a:defRPr>
                    <a:solidFill>
                      <a:schemeClr val="dk1"/>
                    </a:solidFill>
                  </a:defRPr>
                </a:lvl4pPr>
                <a:lvl5pPr>
                  <a:defRPr>
                    <a:solidFill>
                      <a:schemeClr val="dk1"/>
                    </a:solidFill>
                  </a:defRPr>
                </a:lvl5pPr>
                <a:lvl6pPr>
                  <a:defRPr>
                    <a:solidFill>
                      <a:schemeClr val="dk1"/>
                    </a:solidFill>
                  </a:defRPr>
                </a:lvl6pPr>
                <a:lvl7pPr>
                  <a:defRPr>
                    <a:solidFill>
                      <a:schemeClr val="dk1"/>
                    </a:solidFill>
                  </a:defRPr>
                </a:lvl7pPr>
                <a:lvl8pPr>
                  <a:defRPr>
                    <a:solidFill>
                      <a:schemeClr val="dk1"/>
                    </a:solidFill>
                  </a:defRPr>
                </a:lvl8pPr>
                <a:lvl9pPr>
                  <a:defRPr>
                    <a:solidFill>
                      <a:schemeClr val="dk1"/>
                    </a:solidFill>
                  </a:defRPr>
                </a:lvl9pPr>
              </a:lstStyle>
              <a:p>
                <a:r>
                  <a:rPr lang="en-CA" dirty="0">
                    <a:solidFill>
                      <a:schemeClr val="tx1"/>
                    </a:solidFill>
                  </a:rPr>
                  <a:t>BMP Type 2</a:t>
                </a:r>
              </a:p>
            </p:txBody>
          </p:sp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BE687BBE-B3BC-47D5-96DB-6429B35CF6D6}"/>
                  </a:ext>
                </a:extLst>
              </p:cNvPr>
              <p:cNvSpPr/>
              <p:nvPr/>
            </p:nvSpPr>
            <p:spPr>
              <a:xfrm>
                <a:off x="352424" y="2325281"/>
                <a:ext cx="252000" cy="180000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6C609EBE-3A8F-42F0-9FA0-948F857F5421}"/>
                </a:ext>
              </a:extLst>
            </p:cNvPr>
            <p:cNvGrpSpPr/>
            <p:nvPr/>
          </p:nvGrpSpPr>
          <p:grpSpPr>
            <a:xfrm>
              <a:off x="411358" y="2675865"/>
              <a:ext cx="1599029" cy="169277"/>
              <a:chOff x="411358" y="2647290"/>
              <a:chExt cx="1599029" cy="169277"/>
            </a:xfrm>
          </p:grpSpPr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4B1C2128-B1D7-4BF1-946E-228D3DC30E27}"/>
                  </a:ext>
                </a:extLst>
              </p:cNvPr>
              <p:cNvSpPr txBox="1"/>
              <p:nvPr/>
            </p:nvSpPr>
            <p:spPr>
              <a:xfrm>
                <a:off x="689431" y="2647290"/>
                <a:ext cx="1320956" cy="16927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1100">
                    <a:solidFill>
                      <a:schemeClr val="dk1"/>
                    </a:solidFill>
                  </a:defRPr>
                </a:lvl1pPr>
                <a:lvl2pPr>
                  <a:defRPr>
                    <a:solidFill>
                      <a:schemeClr val="dk1"/>
                    </a:solidFill>
                  </a:defRPr>
                </a:lvl2pPr>
                <a:lvl3pPr>
                  <a:defRPr>
                    <a:solidFill>
                      <a:schemeClr val="dk1"/>
                    </a:solidFill>
                  </a:defRPr>
                </a:lvl3pPr>
                <a:lvl4pPr>
                  <a:defRPr>
                    <a:solidFill>
                      <a:schemeClr val="dk1"/>
                    </a:solidFill>
                  </a:defRPr>
                </a:lvl4pPr>
                <a:lvl5pPr>
                  <a:defRPr>
                    <a:solidFill>
                      <a:schemeClr val="dk1"/>
                    </a:solidFill>
                  </a:defRPr>
                </a:lvl5pPr>
                <a:lvl6pPr>
                  <a:defRPr>
                    <a:solidFill>
                      <a:schemeClr val="dk1"/>
                    </a:solidFill>
                  </a:defRPr>
                </a:lvl6pPr>
                <a:lvl7pPr>
                  <a:defRPr>
                    <a:solidFill>
                      <a:schemeClr val="dk1"/>
                    </a:solidFill>
                  </a:defRPr>
                </a:lvl7pPr>
                <a:lvl8pPr>
                  <a:defRPr>
                    <a:solidFill>
                      <a:schemeClr val="dk1"/>
                    </a:solidFill>
                  </a:defRPr>
                </a:lvl8pPr>
                <a:lvl9pPr>
                  <a:defRPr>
                    <a:solidFill>
                      <a:schemeClr val="dk1"/>
                    </a:solidFill>
                  </a:defRPr>
                </a:lvl9pPr>
              </a:lstStyle>
              <a:p>
                <a:r>
                  <a:rPr lang="en-CA" dirty="0"/>
                  <a:t>BMP Type 3</a:t>
                </a:r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8C63EF02-994A-499E-9675-9C04D1FA0B96}"/>
                  </a:ext>
                </a:extLst>
              </p:cNvPr>
              <p:cNvSpPr/>
              <p:nvPr/>
            </p:nvSpPr>
            <p:spPr>
              <a:xfrm>
                <a:off x="411358" y="2662948"/>
                <a:ext cx="144000" cy="144000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</p:grpSp>
      <p:graphicFrame>
        <p:nvGraphicFramePr>
          <p:cNvPr id="78" name="Table 77">
            <a:extLst>
              <a:ext uri="{FF2B5EF4-FFF2-40B4-BE49-F238E27FC236}">
                <a16:creationId xmlns:a16="http://schemas.microsoft.com/office/drawing/2014/main" id="{894D5372-C41F-464A-AADA-9066571737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9473953"/>
              </p:ext>
            </p:extLst>
          </p:nvPr>
        </p:nvGraphicFramePr>
        <p:xfrm>
          <a:off x="2090632" y="4907313"/>
          <a:ext cx="7769728" cy="1918431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519218">
                  <a:extLst>
                    <a:ext uri="{9D8B030D-6E8A-4147-A177-3AD203B41FA5}">
                      <a16:colId xmlns:a16="http://schemas.microsoft.com/office/drawing/2014/main" val="870851450"/>
                    </a:ext>
                  </a:extLst>
                </a:gridCol>
                <a:gridCol w="695325">
                  <a:extLst>
                    <a:ext uri="{9D8B030D-6E8A-4147-A177-3AD203B41FA5}">
                      <a16:colId xmlns:a16="http://schemas.microsoft.com/office/drawing/2014/main" val="1196878192"/>
                    </a:ext>
                  </a:extLst>
                </a:gridCol>
                <a:gridCol w="971550">
                  <a:extLst>
                    <a:ext uri="{9D8B030D-6E8A-4147-A177-3AD203B41FA5}">
                      <a16:colId xmlns:a16="http://schemas.microsoft.com/office/drawing/2014/main" val="4058391018"/>
                    </a:ext>
                  </a:extLst>
                </a:gridCol>
                <a:gridCol w="952500">
                  <a:extLst>
                    <a:ext uri="{9D8B030D-6E8A-4147-A177-3AD203B41FA5}">
                      <a16:colId xmlns:a16="http://schemas.microsoft.com/office/drawing/2014/main" val="2407327584"/>
                    </a:ext>
                  </a:extLst>
                </a:gridCol>
                <a:gridCol w="923925">
                  <a:extLst>
                    <a:ext uri="{9D8B030D-6E8A-4147-A177-3AD203B41FA5}">
                      <a16:colId xmlns:a16="http://schemas.microsoft.com/office/drawing/2014/main" val="2297515603"/>
                    </a:ext>
                  </a:extLst>
                </a:gridCol>
                <a:gridCol w="742950">
                  <a:extLst>
                    <a:ext uri="{9D8B030D-6E8A-4147-A177-3AD203B41FA5}">
                      <a16:colId xmlns:a16="http://schemas.microsoft.com/office/drawing/2014/main" val="3255575357"/>
                    </a:ext>
                  </a:extLst>
                </a:gridCol>
                <a:gridCol w="1400175">
                  <a:extLst>
                    <a:ext uri="{9D8B030D-6E8A-4147-A177-3AD203B41FA5}">
                      <a16:colId xmlns:a16="http://schemas.microsoft.com/office/drawing/2014/main" val="3116716651"/>
                    </a:ext>
                  </a:extLst>
                </a:gridCol>
                <a:gridCol w="1564085">
                  <a:extLst>
                    <a:ext uri="{9D8B030D-6E8A-4147-A177-3AD203B41FA5}">
                      <a16:colId xmlns:a16="http://schemas.microsoft.com/office/drawing/2014/main" val="2134159632"/>
                    </a:ext>
                  </a:extLst>
                </a:gridCol>
              </a:tblGrid>
              <a:tr h="523209"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Select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LSD or Parcel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BMP area</a:t>
                      </a:r>
                    </a:p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(ha)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On-site effectiveness</a:t>
                      </a:r>
                    </a:p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(kg/ha/</a:t>
                      </a:r>
                      <a:r>
                        <a:rPr lang="en-CA" sz="1000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Off-site effectiveness</a:t>
                      </a:r>
                    </a:p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(kg/ha/</a:t>
                      </a:r>
                      <a:r>
                        <a:rPr lang="en-CA" sz="1000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Cost</a:t>
                      </a:r>
                    </a:p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($)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On-site </a:t>
                      </a:r>
                    </a:p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cost-effectiveness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Off-site </a:t>
                      </a:r>
                    </a:p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cost-effectiveness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0991502"/>
                  </a:ext>
                </a:extLst>
              </a:tr>
              <a:tr h="232537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1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5274275"/>
                  </a:ext>
                </a:extLst>
              </a:tr>
              <a:tr h="232537"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11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2186654"/>
                  </a:ext>
                </a:extLst>
              </a:tr>
              <a:tr h="232537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ym typeface="Wingdings 2" panose="05020102010507070707" pitchFamily="18" charset="2"/>
                        </a:rPr>
                        <a:t></a:t>
                      </a: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2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4765558"/>
                  </a:ext>
                </a:extLst>
              </a:tr>
              <a:tr h="232537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ym typeface="Wingdings 2" panose="05020102010507070707" pitchFamily="18" charset="2"/>
                        </a:rPr>
                        <a:t></a:t>
                      </a: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7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4712126"/>
                  </a:ext>
                </a:extLst>
              </a:tr>
              <a:tr h="232537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ym typeface="Wingdings 2" panose="05020102010507070707" pitchFamily="18" charset="2"/>
                        </a:rPr>
                        <a:t></a:t>
                      </a: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9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48700501"/>
                  </a:ext>
                </a:extLst>
              </a:tr>
              <a:tr h="232537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ym typeface="Wingdings 2" panose="05020102010507070707" pitchFamily="18" charset="2"/>
                        </a:rPr>
                        <a:t></a:t>
                      </a: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…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9293165"/>
                  </a:ext>
                </a:extLst>
              </a:tr>
            </a:tbl>
          </a:graphicData>
        </a:graphic>
      </p:graphicFrame>
      <p:sp>
        <p:nvSpPr>
          <p:cNvPr id="119" name="Rectangle 118">
            <a:extLst>
              <a:ext uri="{FF2B5EF4-FFF2-40B4-BE49-F238E27FC236}">
                <a16:creationId xmlns:a16="http://schemas.microsoft.com/office/drawing/2014/main" id="{4E1E73D0-A56E-43B3-9ED3-FE2098237254}"/>
              </a:ext>
            </a:extLst>
          </p:cNvPr>
          <p:cNvSpPr/>
          <p:nvPr/>
        </p:nvSpPr>
        <p:spPr>
          <a:xfrm>
            <a:off x="9628698" y="5303074"/>
            <a:ext cx="231665" cy="1522669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260FD326-260F-4D36-9C39-FDD55562B820}"/>
              </a:ext>
            </a:extLst>
          </p:cNvPr>
          <p:cNvSpPr/>
          <p:nvPr/>
        </p:nvSpPr>
        <p:spPr>
          <a:xfrm>
            <a:off x="9634311" y="5595687"/>
            <a:ext cx="231665" cy="27091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1" name="Arrow: Pentagon 120">
            <a:extLst>
              <a:ext uri="{FF2B5EF4-FFF2-40B4-BE49-F238E27FC236}">
                <a16:creationId xmlns:a16="http://schemas.microsoft.com/office/drawing/2014/main" id="{AAF60A04-930E-47CD-8D92-B557B9F1EC53}"/>
              </a:ext>
            </a:extLst>
          </p:cNvPr>
          <p:cNvSpPr/>
          <p:nvPr/>
        </p:nvSpPr>
        <p:spPr>
          <a:xfrm rot="5400000">
            <a:off x="9407806" y="4629517"/>
            <a:ext cx="170825" cy="720344"/>
          </a:xfrm>
          <a:prstGeom prst="homePlate">
            <a:avLst>
              <a:gd name="adj" fmla="val 67191"/>
            </a:avLst>
          </a:prstGeom>
          <a:solidFill>
            <a:schemeClr val="bg1">
              <a:lumMod val="95000"/>
              <a:alpha val="60000"/>
            </a:schemeClr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CA" sz="800" dirty="0">
                <a:solidFill>
                  <a:schemeClr val="bg1"/>
                </a:solidFill>
              </a:rPr>
              <a:t>Option</a:t>
            </a:r>
          </a:p>
        </p:txBody>
      </p:sp>
      <p:graphicFrame>
        <p:nvGraphicFramePr>
          <p:cNvPr id="74" name="Table 73">
            <a:extLst>
              <a:ext uri="{FF2B5EF4-FFF2-40B4-BE49-F238E27FC236}">
                <a16:creationId xmlns:a16="http://schemas.microsoft.com/office/drawing/2014/main" id="{540B5667-7C8E-4BDB-BE16-4D8020EA1BD6}"/>
              </a:ext>
            </a:extLst>
          </p:cNvPr>
          <p:cNvGraphicFramePr>
            <a:graphicFrameLocks noGrp="1"/>
          </p:cNvGraphicFramePr>
          <p:nvPr/>
        </p:nvGraphicFramePr>
        <p:xfrm>
          <a:off x="8192655" y="429469"/>
          <a:ext cx="1622636" cy="228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1318">
                  <a:extLst>
                    <a:ext uri="{9D8B030D-6E8A-4147-A177-3AD203B41FA5}">
                      <a16:colId xmlns:a16="http://schemas.microsoft.com/office/drawing/2014/main" val="1294337786"/>
                    </a:ext>
                  </a:extLst>
                </a:gridCol>
                <a:gridCol w="811318">
                  <a:extLst>
                    <a:ext uri="{9D8B030D-6E8A-4147-A177-3AD203B41FA5}">
                      <a16:colId xmlns:a16="http://schemas.microsoft.com/office/drawing/2014/main" val="2005279972"/>
                    </a:ext>
                  </a:extLst>
                </a:gridCol>
              </a:tblGrid>
              <a:tr h="186890"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Map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Satellite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041495"/>
                  </a:ext>
                </a:extLst>
              </a:tr>
            </a:tbl>
          </a:graphicData>
        </a:graphic>
      </p:graphicFrame>
      <p:sp>
        <p:nvSpPr>
          <p:cNvPr id="75" name="Rectangle 74">
            <a:extLst>
              <a:ext uri="{FF2B5EF4-FFF2-40B4-BE49-F238E27FC236}">
                <a16:creationId xmlns:a16="http://schemas.microsoft.com/office/drawing/2014/main" id="{80C3A5C1-750B-42EE-82CD-E138FD7A3763}"/>
              </a:ext>
            </a:extLst>
          </p:cNvPr>
          <p:cNvSpPr/>
          <p:nvPr/>
        </p:nvSpPr>
        <p:spPr>
          <a:xfrm>
            <a:off x="8203945" y="742366"/>
            <a:ext cx="756000" cy="21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All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B770644C-2D83-455C-BD3C-993E5222E3BE}"/>
              </a:ext>
            </a:extLst>
          </p:cNvPr>
          <p:cNvSpPr/>
          <p:nvPr/>
        </p:nvSpPr>
        <p:spPr>
          <a:xfrm>
            <a:off x="9042412" y="742366"/>
            <a:ext cx="756000" cy="21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Clear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B6DDC729-CBD7-4593-A5B1-40577C677809}"/>
              </a:ext>
            </a:extLst>
          </p:cNvPr>
          <p:cNvSpPr/>
          <p:nvPr/>
        </p:nvSpPr>
        <p:spPr>
          <a:xfrm>
            <a:off x="9975274" y="6523688"/>
            <a:ext cx="2095626" cy="21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dirty="0"/>
              <a:t>Export </a:t>
            </a:r>
            <a:r>
              <a:rPr lang="en-CA" sz="1200" baseline="30000" dirty="0"/>
              <a:t>(?)</a:t>
            </a:r>
          </a:p>
        </p:txBody>
      </p:sp>
      <p:graphicFrame>
        <p:nvGraphicFramePr>
          <p:cNvPr id="65" name="Table 64">
            <a:extLst>
              <a:ext uri="{FF2B5EF4-FFF2-40B4-BE49-F238E27FC236}">
                <a16:creationId xmlns:a16="http://schemas.microsoft.com/office/drawing/2014/main" id="{13F88B58-A28A-4269-9063-7B89CB8914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6112535"/>
              </p:ext>
            </p:extLst>
          </p:nvPr>
        </p:nvGraphicFramePr>
        <p:xfrm>
          <a:off x="6963415" y="642463"/>
          <a:ext cx="1218677" cy="920746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240110">
                  <a:extLst>
                    <a:ext uri="{9D8B030D-6E8A-4147-A177-3AD203B41FA5}">
                      <a16:colId xmlns:a16="http://schemas.microsoft.com/office/drawing/2014/main" val="2586563298"/>
                    </a:ext>
                  </a:extLst>
                </a:gridCol>
                <a:gridCol w="978567">
                  <a:extLst>
                    <a:ext uri="{9D8B030D-6E8A-4147-A177-3AD203B41FA5}">
                      <a16:colId xmlns:a16="http://schemas.microsoft.com/office/drawing/2014/main" val="1007114525"/>
                    </a:ext>
                  </a:extLst>
                </a:gridCol>
              </a:tblGrid>
              <a:tr h="271180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Boundary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9325452"/>
                  </a:ext>
                </a:extLst>
              </a:tr>
              <a:tr h="23808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Stream 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8218344"/>
                  </a:ext>
                </a:extLst>
              </a:tr>
              <a:tr h="299102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/>
                        <a:t>LSD or Parcel</a:t>
                      </a:r>
                    </a:p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/>
                        <a:t>BMP type 1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7544534"/>
                  </a:ext>
                </a:extLst>
              </a:tr>
            </a:tbl>
          </a:graphicData>
        </a:graphic>
      </p:graphicFrame>
      <p:grpSp>
        <p:nvGrpSpPr>
          <p:cNvPr id="66" name="Group 65">
            <a:extLst>
              <a:ext uri="{FF2B5EF4-FFF2-40B4-BE49-F238E27FC236}">
                <a16:creationId xmlns:a16="http://schemas.microsoft.com/office/drawing/2014/main" id="{72AA2CF1-1C54-420A-BD07-C838758C3AF0}"/>
              </a:ext>
            </a:extLst>
          </p:cNvPr>
          <p:cNvGrpSpPr/>
          <p:nvPr/>
        </p:nvGrpSpPr>
        <p:grpSpPr>
          <a:xfrm>
            <a:off x="6960438" y="437025"/>
            <a:ext cx="1218677" cy="1060446"/>
            <a:chOff x="6889233" y="429469"/>
            <a:chExt cx="1218677" cy="1060446"/>
          </a:xfrm>
        </p:grpSpPr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159FDB51-5EF8-4056-A241-BBB519A0930A}"/>
                </a:ext>
              </a:extLst>
            </p:cNvPr>
            <p:cNvGrpSpPr/>
            <p:nvPr/>
          </p:nvGrpSpPr>
          <p:grpSpPr>
            <a:xfrm>
              <a:off x="6889233" y="429469"/>
              <a:ext cx="1218677" cy="205437"/>
              <a:chOff x="6528872" y="1807230"/>
              <a:chExt cx="1795701" cy="449218"/>
            </a:xfrm>
          </p:grpSpPr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B32E359D-7D1F-4386-AB3D-D56DA5ACC76B}"/>
                  </a:ext>
                </a:extLst>
              </p:cNvPr>
              <p:cNvSpPr/>
              <p:nvPr/>
            </p:nvSpPr>
            <p:spPr>
              <a:xfrm>
                <a:off x="6528872" y="1807230"/>
                <a:ext cx="1795701" cy="44921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sz="900" dirty="0"/>
                  <a:t>Legend</a:t>
                </a:r>
              </a:p>
            </p:txBody>
          </p:sp>
          <p:sp>
            <p:nvSpPr>
              <p:cNvPr id="73" name="Isosceles Triangle 72">
                <a:extLst>
                  <a:ext uri="{FF2B5EF4-FFF2-40B4-BE49-F238E27FC236}">
                    <a16:creationId xmlns:a16="http://schemas.microsoft.com/office/drawing/2014/main" id="{8A4979FB-DE0F-4132-9A6E-9CE8678186E3}"/>
                  </a:ext>
                </a:extLst>
              </p:cNvPr>
              <p:cNvSpPr/>
              <p:nvPr/>
            </p:nvSpPr>
            <p:spPr>
              <a:xfrm rot="10800000">
                <a:off x="7958571" y="1950338"/>
                <a:ext cx="144000" cy="14399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</p:grp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E0348EEF-5557-4A25-8038-3E301FDFE3F8}"/>
                </a:ext>
              </a:extLst>
            </p:cNvPr>
            <p:cNvSpPr/>
            <p:nvPr/>
          </p:nvSpPr>
          <p:spPr>
            <a:xfrm>
              <a:off x="7202201" y="1196673"/>
              <a:ext cx="180000" cy="108000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dk1"/>
                </a:solidFill>
              </a:endParaRPr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8D0386A4-64A3-4E4E-9762-1AF68AB51CA1}"/>
                </a:ext>
              </a:extLst>
            </p:cNvPr>
            <p:cNvSpPr/>
            <p:nvPr/>
          </p:nvSpPr>
          <p:spPr>
            <a:xfrm>
              <a:off x="7219926" y="970881"/>
              <a:ext cx="180000" cy="72000"/>
            </a:xfrm>
            <a:custGeom>
              <a:avLst/>
              <a:gdLst>
                <a:gd name="connsiteX0" fmla="*/ 0 w 192882"/>
                <a:gd name="connsiteY0" fmla="*/ 83344 h 85725"/>
                <a:gd name="connsiteX1" fmla="*/ 76200 w 192882"/>
                <a:gd name="connsiteY1" fmla="*/ 0 h 85725"/>
                <a:gd name="connsiteX2" fmla="*/ 123825 w 192882"/>
                <a:gd name="connsiteY2" fmla="*/ 85725 h 85725"/>
                <a:gd name="connsiteX3" fmla="*/ 192882 w 192882"/>
                <a:gd name="connsiteY3" fmla="*/ 9525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882" h="85725">
                  <a:moveTo>
                    <a:pt x="0" y="83344"/>
                  </a:moveTo>
                  <a:lnTo>
                    <a:pt x="76200" y="0"/>
                  </a:lnTo>
                  <a:lnTo>
                    <a:pt x="123825" y="85725"/>
                  </a:lnTo>
                  <a:lnTo>
                    <a:pt x="192882" y="9525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96E45F9F-3024-4771-A916-05FEB163D11E}"/>
                </a:ext>
              </a:extLst>
            </p:cNvPr>
            <p:cNvSpPr/>
            <p:nvPr/>
          </p:nvSpPr>
          <p:spPr>
            <a:xfrm>
              <a:off x="7225483" y="665248"/>
              <a:ext cx="180000" cy="144000"/>
            </a:xfrm>
            <a:custGeom>
              <a:avLst/>
              <a:gdLst>
                <a:gd name="connsiteX0" fmla="*/ 9525 w 187325"/>
                <a:gd name="connsiteY0" fmla="*/ 149225 h 196850"/>
                <a:gd name="connsiteX1" fmla="*/ 0 w 187325"/>
                <a:gd name="connsiteY1" fmla="*/ 53975 h 196850"/>
                <a:gd name="connsiteX2" fmla="*/ 31750 w 187325"/>
                <a:gd name="connsiteY2" fmla="*/ 15875 h 196850"/>
                <a:gd name="connsiteX3" fmla="*/ 101600 w 187325"/>
                <a:gd name="connsiteY3" fmla="*/ 0 h 196850"/>
                <a:gd name="connsiteX4" fmla="*/ 155575 w 187325"/>
                <a:gd name="connsiteY4" fmla="*/ 57150 h 196850"/>
                <a:gd name="connsiteX5" fmla="*/ 187325 w 187325"/>
                <a:gd name="connsiteY5" fmla="*/ 123825 h 196850"/>
                <a:gd name="connsiteX6" fmla="*/ 114300 w 187325"/>
                <a:gd name="connsiteY6" fmla="*/ 168275 h 196850"/>
                <a:gd name="connsiteX7" fmla="*/ 53975 w 187325"/>
                <a:gd name="connsiteY7" fmla="*/ 196850 h 196850"/>
                <a:gd name="connsiteX8" fmla="*/ 9525 w 187325"/>
                <a:gd name="connsiteY8" fmla="*/ 149225 h 19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7325" h="196850">
                  <a:moveTo>
                    <a:pt x="9525" y="149225"/>
                  </a:moveTo>
                  <a:lnTo>
                    <a:pt x="0" y="53975"/>
                  </a:lnTo>
                  <a:lnTo>
                    <a:pt x="31750" y="15875"/>
                  </a:lnTo>
                  <a:lnTo>
                    <a:pt x="101600" y="0"/>
                  </a:lnTo>
                  <a:lnTo>
                    <a:pt x="155575" y="57150"/>
                  </a:lnTo>
                  <a:lnTo>
                    <a:pt x="187325" y="123825"/>
                  </a:lnTo>
                  <a:lnTo>
                    <a:pt x="114300" y="168275"/>
                  </a:lnTo>
                  <a:lnTo>
                    <a:pt x="53975" y="196850"/>
                  </a:lnTo>
                  <a:lnTo>
                    <a:pt x="9525" y="149225"/>
                  </a:lnTo>
                  <a:close/>
                </a:path>
              </a:pathLst>
            </a:cu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>
                <a:solidFill>
                  <a:schemeClr val="dk1"/>
                </a:solidFill>
              </a:endParaRP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19CEC5CF-5457-47B7-BD22-D8928F778ED1}"/>
                </a:ext>
              </a:extLst>
            </p:cNvPr>
            <p:cNvSpPr/>
            <p:nvPr/>
          </p:nvSpPr>
          <p:spPr>
            <a:xfrm>
              <a:off x="7203263" y="1381915"/>
              <a:ext cx="180000" cy="108000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dk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170316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882671-0ACB-44F9-A277-C11B21900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Manager/Admin user version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497779-B1B6-4D3D-84A7-B7A4E1D087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5918287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A698550-FB6C-4999-9E14-EED704ECF00C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1998" cy="685799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90801">
                  <a:extLst>
                    <a:ext uri="{9D8B030D-6E8A-4147-A177-3AD203B41FA5}">
                      <a16:colId xmlns:a16="http://schemas.microsoft.com/office/drawing/2014/main" val="2745701971"/>
                    </a:ext>
                  </a:extLst>
                </a:gridCol>
                <a:gridCol w="7776144">
                  <a:extLst>
                    <a:ext uri="{9D8B030D-6E8A-4147-A177-3AD203B41FA5}">
                      <a16:colId xmlns:a16="http://schemas.microsoft.com/office/drawing/2014/main" val="3724013289"/>
                    </a:ext>
                  </a:extLst>
                </a:gridCol>
                <a:gridCol w="2325053">
                  <a:extLst>
                    <a:ext uri="{9D8B030D-6E8A-4147-A177-3AD203B41FA5}">
                      <a16:colId xmlns:a16="http://schemas.microsoft.com/office/drawing/2014/main" val="1431369543"/>
                    </a:ext>
                  </a:extLst>
                </a:gridCol>
              </a:tblGrid>
              <a:tr h="378393">
                <a:tc gridSpan="3">
                  <a:txBody>
                    <a:bodyPr/>
                    <a:lstStyle/>
                    <a:p>
                      <a:endParaRPr lang="en-CA" sz="18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95523167"/>
                  </a:ext>
                </a:extLst>
              </a:tr>
              <a:tr h="4469772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2000" dirty="0"/>
                        <a:t>Base map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8301362"/>
                  </a:ext>
                </a:extLst>
              </a:tr>
              <a:tr h="2009834">
                <a:tc vMerge="1">
                  <a:txBody>
                    <a:bodyPr/>
                    <a:lstStyle/>
                    <a:p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67190758"/>
                  </a:ext>
                </a:extLst>
              </a:tr>
            </a:tbl>
          </a:graphicData>
        </a:graphic>
      </p:graphicFrame>
      <p:graphicFrame>
        <p:nvGraphicFramePr>
          <p:cNvPr id="101" name="Table 100">
            <a:extLst>
              <a:ext uri="{FF2B5EF4-FFF2-40B4-BE49-F238E27FC236}">
                <a16:creationId xmlns:a16="http://schemas.microsoft.com/office/drawing/2014/main" id="{B797F3B5-324D-4013-93E1-C4C4900DA29F}"/>
              </a:ext>
            </a:extLst>
          </p:cNvPr>
          <p:cNvGraphicFramePr>
            <a:graphicFrameLocks noGrp="1"/>
          </p:cNvGraphicFramePr>
          <p:nvPr/>
        </p:nvGraphicFramePr>
        <p:xfrm>
          <a:off x="9905504" y="4058155"/>
          <a:ext cx="2165396" cy="1588926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1395784">
                  <a:extLst>
                    <a:ext uri="{9D8B030D-6E8A-4147-A177-3AD203B41FA5}">
                      <a16:colId xmlns:a16="http://schemas.microsoft.com/office/drawing/2014/main" val="4226717433"/>
                    </a:ext>
                  </a:extLst>
                </a:gridCol>
                <a:gridCol w="769612">
                  <a:extLst>
                    <a:ext uri="{9D8B030D-6E8A-4147-A177-3AD203B41FA5}">
                      <a16:colId xmlns:a16="http://schemas.microsoft.com/office/drawing/2014/main" val="2569481145"/>
                    </a:ext>
                  </a:extLst>
                </a:gridCol>
              </a:tblGrid>
              <a:tr h="226074">
                <a:tc>
                  <a:txBody>
                    <a:bodyPr/>
                    <a:lstStyle/>
                    <a:p>
                      <a:r>
                        <a:rPr lang="en-CA" sz="1000" b="1" dirty="0">
                          <a:solidFill>
                            <a:schemeClr val="bg1"/>
                          </a:solidFill>
                        </a:rPr>
                        <a:t>Effectiveness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b="1" dirty="0">
                          <a:solidFill>
                            <a:schemeClr val="bg1"/>
                          </a:solidFill>
                        </a:rPr>
                        <a:t>Value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607"/>
                  </a:ext>
                </a:extLst>
              </a:tr>
              <a:tr h="226074">
                <a:tc>
                  <a:txBody>
                    <a:bodyPr/>
                    <a:lstStyle/>
                    <a:p>
                      <a:r>
                        <a:rPr lang="en-CA" sz="1000" dirty="0"/>
                        <a:t>Total P off-site (kg/</a:t>
                      </a:r>
                      <a:r>
                        <a:rPr lang="en-CA" sz="1000" dirty="0" err="1"/>
                        <a:t>yr</a:t>
                      </a:r>
                      <a:r>
                        <a:rPr lang="en-CA" sz="1000" dirty="0"/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-3,521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9618606"/>
                  </a:ext>
                </a:extLst>
              </a:tr>
              <a:tr h="283262">
                <a:tc>
                  <a:txBody>
                    <a:bodyPr/>
                    <a:lstStyle/>
                    <a:p>
                      <a:r>
                        <a:rPr lang="en-CA" sz="1000" dirty="0"/>
                        <a:t>Carbon (ton/</a:t>
                      </a:r>
                      <a:r>
                        <a:rPr lang="en-CA" sz="1000" dirty="0" err="1"/>
                        <a:t>yr</a:t>
                      </a:r>
                      <a:r>
                        <a:rPr lang="en-CA" sz="1000" dirty="0"/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151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527315"/>
                  </a:ext>
                </a:extLst>
              </a:tr>
              <a:tr h="283262">
                <a:tc>
                  <a:txBody>
                    <a:bodyPr/>
                    <a:lstStyle/>
                    <a:p>
                      <a:r>
                        <a:rPr lang="en-CA" sz="1000" dirty="0"/>
                        <a:t>Flood mitigation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403665"/>
                  </a:ext>
                </a:extLst>
              </a:tr>
              <a:tr h="283262">
                <a:tc>
                  <a:txBody>
                    <a:bodyPr/>
                    <a:lstStyle/>
                    <a:p>
                      <a:r>
                        <a:rPr lang="en-CA" sz="1000" dirty="0"/>
                        <a:t>Soil water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1411932"/>
                  </a:ext>
                </a:extLst>
              </a:tr>
              <a:tr h="226074">
                <a:tc>
                  <a:txBody>
                    <a:bodyPr/>
                    <a:lstStyle/>
                    <a:p>
                      <a:r>
                        <a:rPr lang="en-CA" sz="1050" dirty="0"/>
                        <a:t>…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5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6457140"/>
                  </a:ext>
                </a:extLst>
              </a:tr>
            </a:tbl>
          </a:graphicData>
        </a:graphic>
      </p:graphicFrame>
      <p:graphicFrame>
        <p:nvGraphicFramePr>
          <p:cNvPr id="106" name="Table 105">
            <a:extLst>
              <a:ext uri="{FF2B5EF4-FFF2-40B4-BE49-F238E27FC236}">
                <a16:creationId xmlns:a16="http://schemas.microsoft.com/office/drawing/2014/main" id="{E7A295FD-AB3A-4C2F-9484-23B44988F8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1937161"/>
              </p:ext>
            </p:extLst>
          </p:nvPr>
        </p:nvGraphicFramePr>
        <p:xfrm>
          <a:off x="9897758" y="633002"/>
          <a:ext cx="2257298" cy="2535695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758843">
                  <a:extLst>
                    <a:ext uri="{9D8B030D-6E8A-4147-A177-3AD203B41FA5}">
                      <a16:colId xmlns:a16="http://schemas.microsoft.com/office/drawing/2014/main" val="4226717433"/>
                    </a:ext>
                  </a:extLst>
                </a:gridCol>
                <a:gridCol w="559413">
                  <a:extLst>
                    <a:ext uri="{9D8B030D-6E8A-4147-A177-3AD203B41FA5}">
                      <a16:colId xmlns:a16="http://schemas.microsoft.com/office/drawing/2014/main" val="2569481145"/>
                    </a:ext>
                  </a:extLst>
                </a:gridCol>
                <a:gridCol w="473997">
                  <a:extLst>
                    <a:ext uri="{9D8B030D-6E8A-4147-A177-3AD203B41FA5}">
                      <a16:colId xmlns:a16="http://schemas.microsoft.com/office/drawing/2014/main" val="3485704139"/>
                    </a:ext>
                  </a:extLst>
                </a:gridCol>
                <a:gridCol w="465045">
                  <a:extLst>
                    <a:ext uri="{9D8B030D-6E8A-4147-A177-3AD203B41FA5}">
                      <a16:colId xmlns:a16="http://schemas.microsoft.com/office/drawing/2014/main" val="3680190404"/>
                    </a:ext>
                  </a:extLst>
                </a:gridCol>
              </a:tblGrid>
              <a:tr h="301675">
                <a:tc>
                  <a:txBody>
                    <a:bodyPr/>
                    <a:lstStyle/>
                    <a:p>
                      <a:r>
                        <a:rPr lang="en-CA" sz="800" b="1" dirty="0">
                          <a:solidFill>
                            <a:schemeClr val="bg1"/>
                          </a:solidFill>
                        </a:rPr>
                        <a:t>BMP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b="1" dirty="0">
                          <a:solidFill>
                            <a:schemeClr val="bg1"/>
                          </a:solidFill>
                        </a:rPr>
                        <a:t>Count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b="1" dirty="0">
                          <a:solidFill>
                            <a:schemeClr val="bg1"/>
                          </a:solidFill>
                        </a:rPr>
                        <a:t>Area (ha)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b="1" dirty="0">
                          <a:solidFill>
                            <a:schemeClr val="bg1"/>
                          </a:solidFill>
                        </a:rPr>
                        <a:t>Cost</a:t>
                      </a:r>
                    </a:p>
                    <a:p>
                      <a:r>
                        <a:rPr lang="en-CA" sz="800" b="1" dirty="0">
                          <a:solidFill>
                            <a:schemeClr val="bg1"/>
                          </a:solidFill>
                        </a:rPr>
                        <a:t>($/ha)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607"/>
                  </a:ext>
                </a:extLst>
              </a:tr>
              <a:tr h="345210">
                <a:tc>
                  <a:txBody>
                    <a:bodyPr/>
                    <a:lstStyle/>
                    <a:p>
                      <a:r>
                        <a:rPr lang="en-CA" sz="700" dirty="0"/>
                        <a:t>BMP type 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15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132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3,566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527315"/>
                  </a:ext>
                </a:extLst>
              </a:tr>
              <a:tr h="252265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700" dirty="0"/>
                        <a:t>BMP type 3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3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15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8,615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403665"/>
                  </a:ext>
                </a:extLst>
              </a:tr>
              <a:tr h="301675">
                <a:tc>
                  <a:txBody>
                    <a:bodyPr/>
                    <a:lstStyle/>
                    <a:p>
                      <a:r>
                        <a:rPr lang="en-CA" sz="700" dirty="0"/>
                        <a:t>…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6457140"/>
                  </a:ext>
                </a:extLst>
              </a:tr>
              <a:tr h="301675"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9403073"/>
                  </a:ext>
                </a:extLst>
              </a:tr>
              <a:tr h="301675"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1727525"/>
                  </a:ext>
                </a:extLst>
              </a:tr>
              <a:tr h="301675"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0374012"/>
                  </a:ext>
                </a:extLst>
              </a:tr>
              <a:tr h="388100">
                <a:tc>
                  <a:txBody>
                    <a:bodyPr/>
                    <a:lstStyle/>
                    <a:p>
                      <a:pPr algn="ctr"/>
                      <a:r>
                        <a:rPr lang="en-CA" sz="1000" b="1" dirty="0">
                          <a:solidFill>
                            <a:schemeClr val="bg1"/>
                          </a:solidFill>
                        </a:rPr>
                        <a:t>Total cost</a:t>
                      </a:r>
                    </a:p>
                    <a:p>
                      <a:pPr algn="ctr"/>
                      <a:r>
                        <a:rPr lang="en-CA" sz="1000" b="1" dirty="0">
                          <a:solidFill>
                            <a:schemeClr val="bg1"/>
                          </a:solidFill>
                        </a:rPr>
                        <a:t>($/</a:t>
                      </a:r>
                      <a:r>
                        <a:rPr lang="en-CA" sz="1000" b="1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1000" b="1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CA" sz="1200" b="1" dirty="0">
                          <a:solidFill>
                            <a:schemeClr val="bg1"/>
                          </a:solidFill>
                        </a:rPr>
                        <a:t>23,546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CA" sz="7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sz="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050421"/>
                  </a:ext>
                </a:extLst>
              </a:tr>
            </a:tbl>
          </a:graphicData>
        </a:graphic>
      </p:graphicFrame>
      <p:sp>
        <p:nvSpPr>
          <p:cNvPr id="16" name="Flowchart: Extract 15">
            <a:extLst>
              <a:ext uri="{FF2B5EF4-FFF2-40B4-BE49-F238E27FC236}">
                <a16:creationId xmlns:a16="http://schemas.microsoft.com/office/drawing/2014/main" id="{9337D849-34B8-4B17-95F2-D16AAD3E4D24}"/>
              </a:ext>
            </a:extLst>
          </p:cNvPr>
          <p:cNvSpPr/>
          <p:nvPr/>
        </p:nvSpPr>
        <p:spPr>
          <a:xfrm rot="5400000">
            <a:off x="2028313" y="3190366"/>
            <a:ext cx="223026" cy="98385"/>
          </a:xfrm>
          <a:prstGeom prst="flowChartExtra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686D646-B06A-4212-B79B-753EDF1FBD4D}"/>
              </a:ext>
            </a:extLst>
          </p:cNvPr>
          <p:cNvSpPr/>
          <p:nvPr/>
        </p:nvSpPr>
        <p:spPr>
          <a:xfrm>
            <a:off x="9407084" y="3799725"/>
            <a:ext cx="238478" cy="6984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+</a:t>
            </a:r>
          </a:p>
          <a:p>
            <a:pPr algn="ctr"/>
            <a:endParaRPr lang="en-CA" dirty="0"/>
          </a:p>
          <a:p>
            <a:pPr algn="ctr"/>
            <a:r>
              <a:rPr lang="en-CA" dirty="0">
                <a:sym typeface="Symbol" panose="05050102010706020507" pitchFamily="18" charset="2"/>
              </a:rPr>
              <a:t></a:t>
            </a:r>
            <a:endParaRPr lang="en-CA" dirty="0"/>
          </a:p>
        </p:txBody>
      </p:sp>
      <p:pic>
        <p:nvPicPr>
          <p:cNvPr id="23" name="Graphic 22" descr="World">
            <a:extLst>
              <a:ext uri="{FF2B5EF4-FFF2-40B4-BE49-F238E27FC236}">
                <a16:creationId xmlns:a16="http://schemas.microsoft.com/office/drawing/2014/main" id="{9507020A-1811-4735-A2F3-4B68E21537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69582" y="4552351"/>
            <a:ext cx="318011" cy="30074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E960B1AA-4CBA-42F0-8B56-8DFF6D655D9D}"/>
              </a:ext>
            </a:extLst>
          </p:cNvPr>
          <p:cNvGrpSpPr/>
          <p:nvPr/>
        </p:nvGrpSpPr>
        <p:grpSpPr>
          <a:xfrm>
            <a:off x="3572343" y="1095315"/>
            <a:ext cx="3437456" cy="3489079"/>
            <a:chOff x="3269673" y="1219200"/>
            <a:chExt cx="3437456" cy="3489079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7FA3ECCB-EAD4-4CEC-9AA3-23E6992DCE8D}"/>
                </a:ext>
              </a:extLst>
            </p:cNvPr>
            <p:cNvSpPr/>
            <p:nvPr/>
          </p:nvSpPr>
          <p:spPr>
            <a:xfrm>
              <a:off x="3269673" y="1219200"/>
              <a:ext cx="3437456" cy="3489079"/>
            </a:xfrm>
            <a:custGeom>
              <a:avLst/>
              <a:gdLst>
                <a:gd name="connsiteX0" fmla="*/ 2118266 w 3643907"/>
                <a:gd name="connsiteY0" fmla="*/ 87427 h 4033235"/>
                <a:gd name="connsiteX1" fmla="*/ 1691546 w 3643907"/>
                <a:gd name="connsiteY1" fmla="*/ 122261 h 4033235"/>
                <a:gd name="connsiteX2" fmla="*/ 1447706 w 3643907"/>
                <a:gd name="connsiteY2" fmla="*/ 200638 h 4033235"/>
                <a:gd name="connsiteX3" fmla="*/ 1108071 w 3643907"/>
                <a:gd name="connsiteY3" fmla="*/ 305141 h 4033235"/>
                <a:gd name="connsiteX4" fmla="*/ 925191 w 3643907"/>
                <a:gd name="connsiteY4" fmla="*/ 575107 h 4033235"/>
                <a:gd name="connsiteX5" fmla="*/ 925191 w 3643907"/>
                <a:gd name="connsiteY5" fmla="*/ 879907 h 4033235"/>
                <a:gd name="connsiteX6" fmla="*/ 881648 w 3643907"/>
                <a:gd name="connsiteY6" fmla="*/ 1263084 h 4033235"/>
                <a:gd name="connsiteX7" fmla="*/ 794563 w 3643907"/>
                <a:gd name="connsiteY7" fmla="*/ 1332752 h 4033235"/>
                <a:gd name="connsiteX8" fmla="*/ 585557 w 3643907"/>
                <a:gd name="connsiteY8" fmla="*/ 1393712 h 4033235"/>
                <a:gd name="connsiteX9" fmla="*/ 454928 w 3643907"/>
                <a:gd name="connsiteY9" fmla="*/ 1524341 h 4033235"/>
                <a:gd name="connsiteX10" fmla="*/ 385260 w 3643907"/>
                <a:gd name="connsiteY10" fmla="*/ 1715930 h 4033235"/>
                <a:gd name="connsiteX11" fmla="*/ 428803 w 3643907"/>
                <a:gd name="connsiteY11" fmla="*/ 2064272 h 4033235"/>
                <a:gd name="connsiteX12" fmla="*/ 515888 w 3643907"/>
                <a:gd name="connsiteY12" fmla="*/ 2203610 h 4033235"/>
                <a:gd name="connsiteX13" fmla="*/ 838106 w 3643907"/>
                <a:gd name="connsiteY13" fmla="*/ 2395198 h 4033235"/>
                <a:gd name="connsiteX14" fmla="*/ 1020986 w 3643907"/>
                <a:gd name="connsiteY14" fmla="*/ 2560661 h 4033235"/>
                <a:gd name="connsiteX15" fmla="*/ 1055820 w 3643907"/>
                <a:gd name="connsiteY15" fmla="*/ 2708707 h 4033235"/>
                <a:gd name="connsiteX16" fmla="*/ 1038403 w 3643907"/>
                <a:gd name="connsiteY16" fmla="*/ 2865461 h 4033235"/>
                <a:gd name="connsiteX17" fmla="*/ 751020 w 3643907"/>
                <a:gd name="connsiteY17" fmla="*/ 3118010 h 4033235"/>
                <a:gd name="connsiteX18" fmla="*/ 454928 w 3643907"/>
                <a:gd name="connsiteY18" fmla="*/ 3318307 h 4033235"/>
                <a:gd name="connsiteX19" fmla="*/ 176254 w 3643907"/>
                <a:gd name="connsiteY19" fmla="*/ 3466352 h 4033235"/>
                <a:gd name="connsiteX20" fmla="*/ 89168 w 3643907"/>
                <a:gd name="connsiteY20" fmla="*/ 3596981 h 4033235"/>
                <a:gd name="connsiteX21" fmla="*/ 36917 w 3643907"/>
                <a:gd name="connsiteY21" fmla="*/ 3823404 h 4033235"/>
                <a:gd name="connsiteX22" fmla="*/ 97877 w 3643907"/>
                <a:gd name="connsiteY22" fmla="*/ 3971450 h 4033235"/>
                <a:gd name="connsiteX23" fmla="*/ 1099363 w 3643907"/>
                <a:gd name="connsiteY23" fmla="*/ 4032410 h 4033235"/>
                <a:gd name="connsiteX24" fmla="*/ 1648003 w 3643907"/>
                <a:gd name="connsiteY24" fmla="*/ 3997575 h 4033235"/>
                <a:gd name="connsiteX25" fmla="*/ 2248894 w 3643907"/>
                <a:gd name="connsiteY25" fmla="*/ 3875655 h 4033235"/>
                <a:gd name="connsiteX26" fmla="*/ 2562403 w 3643907"/>
                <a:gd name="connsiteY26" fmla="*/ 3605690 h 4033235"/>
                <a:gd name="connsiteX27" fmla="*/ 3137168 w 3643907"/>
                <a:gd name="connsiteY27" fmla="*/ 3248638 h 4033235"/>
                <a:gd name="connsiteX28" fmla="*/ 3407134 w 3643907"/>
                <a:gd name="connsiteY28" fmla="*/ 2734832 h 4033235"/>
                <a:gd name="connsiteX29" fmla="*/ 3642266 w 3643907"/>
                <a:gd name="connsiteY29" fmla="*/ 2116524 h 4033235"/>
                <a:gd name="connsiteX30" fmla="*/ 3502928 w 3643907"/>
                <a:gd name="connsiteY30" fmla="*/ 1637552 h 4033235"/>
                <a:gd name="connsiteX31" fmla="*/ 3337466 w 3643907"/>
                <a:gd name="connsiteY31" fmla="*/ 1210832 h 4033235"/>
                <a:gd name="connsiteX32" fmla="*/ 3598723 w 3643907"/>
                <a:gd name="connsiteY32" fmla="*/ 827655 h 4033235"/>
                <a:gd name="connsiteX33" fmla="*/ 3520346 w 3643907"/>
                <a:gd name="connsiteY33" fmla="*/ 322558 h 4033235"/>
                <a:gd name="connsiteX34" fmla="*/ 3172003 w 3643907"/>
                <a:gd name="connsiteY34" fmla="*/ 87427 h 4033235"/>
                <a:gd name="connsiteX35" fmla="*/ 2423066 w 3643907"/>
                <a:gd name="connsiteY35" fmla="*/ 341 h 4033235"/>
                <a:gd name="connsiteX36" fmla="*/ 2118266 w 3643907"/>
                <a:gd name="connsiteY36" fmla="*/ 87427 h 4033235"/>
                <a:gd name="connsiteX0" fmla="*/ 2093566 w 3619207"/>
                <a:gd name="connsiteY0" fmla="*/ 87427 h 4054379"/>
                <a:gd name="connsiteX1" fmla="*/ 1666846 w 3619207"/>
                <a:gd name="connsiteY1" fmla="*/ 122261 h 4054379"/>
                <a:gd name="connsiteX2" fmla="*/ 1423006 w 3619207"/>
                <a:gd name="connsiteY2" fmla="*/ 200638 h 4054379"/>
                <a:gd name="connsiteX3" fmla="*/ 1083371 w 3619207"/>
                <a:gd name="connsiteY3" fmla="*/ 305141 h 4054379"/>
                <a:gd name="connsiteX4" fmla="*/ 900491 w 3619207"/>
                <a:gd name="connsiteY4" fmla="*/ 575107 h 4054379"/>
                <a:gd name="connsiteX5" fmla="*/ 900491 w 3619207"/>
                <a:gd name="connsiteY5" fmla="*/ 879907 h 4054379"/>
                <a:gd name="connsiteX6" fmla="*/ 856948 w 3619207"/>
                <a:gd name="connsiteY6" fmla="*/ 1263084 h 4054379"/>
                <a:gd name="connsiteX7" fmla="*/ 769863 w 3619207"/>
                <a:gd name="connsiteY7" fmla="*/ 1332752 h 4054379"/>
                <a:gd name="connsiteX8" fmla="*/ 560857 w 3619207"/>
                <a:gd name="connsiteY8" fmla="*/ 1393712 h 4054379"/>
                <a:gd name="connsiteX9" fmla="*/ 430228 w 3619207"/>
                <a:gd name="connsiteY9" fmla="*/ 1524341 h 4054379"/>
                <a:gd name="connsiteX10" fmla="*/ 360560 w 3619207"/>
                <a:gd name="connsiteY10" fmla="*/ 1715930 h 4054379"/>
                <a:gd name="connsiteX11" fmla="*/ 404103 w 3619207"/>
                <a:gd name="connsiteY11" fmla="*/ 2064272 h 4054379"/>
                <a:gd name="connsiteX12" fmla="*/ 491188 w 3619207"/>
                <a:gd name="connsiteY12" fmla="*/ 2203610 h 4054379"/>
                <a:gd name="connsiteX13" fmla="*/ 813406 w 3619207"/>
                <a:gd name="connsiteY13" fmla="*/ 2395198 h 4054379"/>
                <a:gd name="connsiteX14" fmla="*/ 996286 w 3619207"/>
                <a:gd name="connsiteY14" fmla="*/ 2560661 h 4054379"/>
                <a:gd name="connsiteX15" fmla="*/ 1031120 w 3619207"/>
                <a:gd name="connsiteY15" fmla="*/ 2708707 h 4054379"/>
                <a:gd name="connsiteX16" fmla="*/ 1013703 w 3619207"/>
                <a:gd name="connsiteY16" fmla="*/ 2865461 h 4054379"/>
                <a:gd name="connsiteX17" fmla="*/ 726320 w 3619207"/>
                <a:gd name="connsiteY17" fmla="*/ 3118010 h 4054379"/>
                <a:gd name="connsiteX18" fmla="*/ 430228 w 3619207"/>
                <a:gd name="connsiteY18" fmla="*/ 3318307 h 4054379"/>
                <a:gd name="connsiteX19" fmla="*/ 151554 w 3619207"/>
                <a:gd name="connsiteY19" fmla="*/ 3466352 h 4054379"/>
                <a:gd name="connsiteX20" fmla="*/ 64468 w 3619207"/>
                <a:gd name="connsiteY20" fmla="*/ 3596981 h 4054379"/>
                <a:gd name="connsiteX21" fmla="*/ 12217 w 3619207"/>
                <a:gd name="connsiteY21" fmla="*/ 3823404 h 4054379"/>
                <a:gd name="connsiteX22" fmla="*/ 114751 w 3619207"/>
                <a:gd name="connsiteY22" fmla="*/ 4039081 h 4054379"/>
                <a:gd name="connsiteX23" fmla="*/ 1074663 w 3619207"/>
                <a:gd name="connsiteY23" fmla="*/ 4032410 h 4054379"/>
                <a:gd name="connsiteX24" fmla="*/ 1623303 w 3619207"/>
                <a:gd name="connsiteY24" fmla="*/ 3997575 h 4054379"/>
                <a:gd name="connsiteX25" fmla="*/ 2224194 w 3619207"/>
                <a:gd name="connsiteY25" fmla="*/ 3875655 h 4054379"/>
                <a:gd name="connsiteX26" fmla="*/ 2537703 w 3619207"/>
                <a:gd name="connsiteY26" fmla="*/ 3605690 h 4054379"/>
                <a:gd name="connsiteX27" fmla="*/ 3112468 w 3619207"/>
                <a:gd name="connsiteY27" fmla="*/ 3248638 h 4054379"/>
                <a:gd name="connsiteX28" fmla="*/ 3382434 w 3619207"/>
                <a:gd name="connsiteY28" fmla="*/ 2734832 h 4054379"/>
                <a:gd name="connsiteX29" fmla="*/ 3617566 w 3619207"/>
                <a:gd name="connsiteY29" fmla="*/ 2116524 h 4054379"/>
                <a:gd name="connsiteX30" fmla="*/ 3478228 w 3619207"/>
                <a:gd name="connsiteY30" fmla="*/ 1637552 h 4054379"/>
                <a:gd name="connsiteX31" fmla="*/ 3312766 w 3619207"/>
                <a:gd name="connsiteY31" fmla="*/ 1210832 h 4054379"/>
                <a:gd name="connsiteX32" fmla="*/ 3574023 w 3619207"/>
                <a:gd name="connsiteY32" fmla="*/ 827655 h 4054379"/>
                <a:gd name="connsiteX33" fmla="*/ 3495646 w 3619207"/>
                <a:gd name="connsiteY33" fmla="*/ 322558 h 4054379"/>
                <a:gd name="connsiteX34" fmla="*/ 3147303 w 3619207"/>
                <a:gd name="connsiteY34" fmla="*/ 87427 h 4054379"/>
                <a:gd name="connsiteX35" fmla="*/ 2398366 w 3619207"/>
                <a:gd name="connsiteY35" fmla="*/ 341 h 4054379"/>
                <a:gd name="connsiteX36" fmla="*/ 2093566 w 3619207"/>
                <a:gd name="connsiteY36" fmla="*/ 87427 h 4054379"/>
                <a:gd name="connsiteX0" fmla="*/ 2093566 w 3618850"/>
                <a:gd name="connsiteY0" fmla="*/ 87427 h 4054379"/>
                <a:gd name="connsiteX1" fmla="*/ 1666846 w 3618850"/>
                <a:gd name="connsiteY1" fmla="*/ 122261 h 4054379"/>
                <a:gd name="connsiteX2" fmla="*/ 1423006 w 3618850"/>
                <a:gd name="connsiteY2" fmla="*/ 200638 h 4054379"/>
                <a:gd name="connsiteX3" fmla="*/ 1083371 w 3618850"/>
                <a:gd name="connsiteY3" fmla="*/ 305141 h 4054379"/>
                <a:gd name="connsiteX4" fmla="*/ 900491 w 3618850"/>
                <a:gd name="connsiteY4" fmla="*/ 575107 h 4054379"/>
                <a:gd name="connsiteX5" fmla="*/ 900491 w 3618850"/>
                <a:gd name="connsiteY5" fmla="*/ 879907 h 4054379"/>
                <a:gd name="connsiteX6" fmla="*/ 856948 w 3618850"/>
                <a:gd name="connsiteY6" fmla="*/ 1263084 h 4054379"/>
                <a:gd name="connsiteX7" fmla="*/ 769863 w 3618850"/>
                <a:gd name="connsiteY7" fmla="*/ 1332752 h 4054379"/>
                <a:gd name="connsiteX8" fmla="*/ 560857 w 3618850"/>
                <a:gd name="connsiteY8" fmla="*/ 1393712 h 4054379"/>
                <a:gd name="connsiteX9" fmla="*/ 430228 w 3618850"/>
                <a:gd name="connsiteY9" fmla="*/ 1524341 h 4054379"/>
                <a:gd name="connsiteX10" fmla="*/ 360560 w 3618850"/>
                <a:gd name="connsiteY10" fmla="*/ 1715930 h 4054379"/>
                <a:gd name="connsiteX11" fmla="*/ 404103 w 3618850"/>
                <a:gd name="connsiteY11" fmla="*/ 2064272 h 4054379"/>
                <a:gd name="connsiteX12" fmla="*/ 491188 w 3618850"/>
                <a:gd name="connsiteY12" fmla="*/ 2203610 h 4054379"/>
                <a:gd name="connsiteX13" fmla="*/ 813406 w 3618850"/>
                <a:gd name="connsiteY13" fmla="*/ 2395198 h 4054379"/>
                <a:gd name="connsiteX14" fmla="*/ 996286 w 3618850"/>
                <a:gd name="connsiteY14" fmla="*/ 2560661 h 4054379"/>
                <a:gd name="connsiteX15" fmla="*/ 1031120 w 3618850"/>
                <a:gd name="connsiteY15" fmla="*/ 2708707 h 4054379"/>
                <a:gd name="connsiteX16" fmla="*/ 1013703 w 3618850"/>
                <a:gd name="connsiteY16" fmla="*/ 2865461 h 4054379"/>
                <a:gd name="connsiteX17" fmla="*/ 726320 w 3618850"/>
                <a:gd name="connsiteY17" fmla="*/ 3118010 h 4054379"/>
                <a:gd name="connsiteX18" fmla="*/ 430228 w 3618850"/>
                <a:gd name="connsiteY18" fmla="*/ 3318307 h 4054379"/>
                <a:gd name="connsiteX19" fmla="*/ 151554 w 3618850"/>
                <a:gd name="connsiteY19" fmla="*/ 3466352 h 4054379"/>
                <a:gd name="connsiteX20" fmla="*/ 64468 w 3618850"/>
                <a:gd name="connsiteY20" fmla="*/ 3596981 h 4054379"/>
                <a:gd name="connsiteX21" fmla="*/ 12217 w 3618850"/>
                <a:gd name="connsiteY21" fmla="*/ 3823404 h 4054379"/>
                <a:gd name="connsiteX22" fmla="*/ 114751 w 3618850"/>
                <a:gd name="connsiteY22" fmla="*/ 4039081 h 4054379"/>
                <a:gd name="connsiteX23" fmla="*/ 1074663 w 3618850"/>
                <a:gd name="connsiteY23" fmla="*/ 4032410 h 4054379"/>
                <a:gd name="connsiteX24" fmla="*/ 1623303 w 3618850"/>
                <a:gd name="connsiteY24" fmla="*/ 3997575 h 4054379"/>
                <a:gd name="connsiteX25" fmla="*/ 2224194 w 3618850"/>
                <a:gd name="connsiteY25" fmla="*/ 3875655 h 4054379"/>
                <a:gd name="connsiteX26" fmla="*/ 2537703 w 3618850"/>
                <a:gd name="connsiteY26" fmla="*/ 3605690 h 4054379"/>
                <a:gd name="connsiteX27" fmla="*/ 3112468 w 3618850"/>
                <a:gd name="connsiteY27" fmla="*/ 3248638 h 4054379"/>
                <a:gd name="connsiteX28" fmla="*/ 3382434 w 3618850"/>
                <a:gd name="connsiteY28" fmla="*/ 2734832 h 4054379"/>
                <a:gd name="connsiteX29" fmla="*/ 3617566 w 3618850"/>
                <a:gd name="connsiteY29" fmla="*/ 2116524 h 4054379"/>
                <a:gd name="connsiteX30" fmla="*/ 3478228 w 3618850"/>
                <a:gd name="connsiteY30" fmla="*/ 1637552 h 4054379"/>
                <a:gd name="connsiteX31" fmla="*/ 3512323 w 3618850"/>
                <a:gd name="connsiteY31" fmla="*/ 1219287 h 4054379"/>
                <a:gd name="connsiteX32" fmla="*/ 3574023 w 3618850"/>
                <a:gd name="connsiteY32" fmla="*/ 827655 h 4054379"/>
                <a:gd name="connsiteX33" fmla="*/ 3495646 w 3618850"/>
                <a:gd name="connsiteY33" fmla="*/ 322558 h 4054379"/>
                <a:gd name="connsiteX34" fmla="*/ 3147303 w 3618850"/>
                <a:gd name="connsiteY34" fmla="*/ 87427 h 4054379"/>
                <a:gd name="connsiteX35" fmla="*/ 2398366 w 3618850"/>
                <a:gd name="connsiteY35" fmla="*/ 341 h 4054379"/>
                <a:gd name="connsiteX36" fmla="*/ 2093566 w 3618850"/>
                <a:gd name="connsiteY36" fmla="*/ 87427 h 4054379"/>
                <a:gd name="connsiteX0" fmla="*/ 2093566 w 3715411"/>
                <a:gd name="connsiteY0" fmla="*/ 87427 h 4054379"/>
                <a:gd name="connsiteX1" fmla="*/ 1666846 w 3715411"/>
                <a:gd name="connsiteY1" fmla="*/ 122261 h 4054379"/>
                <a:gd name="connsiteX2" fmla="*/ 1423006 w 3715411"/>
                <a:gd name="connsiteY2" fmla="*/ 200638 h 4054379"/>
                <a:gd name="connsiteX3" fmla="*/ 1083371 w 3715411"/>
                <a:gd name="connsiteY3" fmla="*/ 305141 h 4054379"/>
                <a:gd name="connsiteX4" fmla="*/ 900491 w 3715411"/>
                <a:gd name="connsiteY4" fmla="*/ 575107 h 4054379"/>
                <a:gd name="connsiteX5" fmla="*/ 900491 w 3715411"/>
                <a:gd name="connsiteY5" fmla="*/ 879907 h 4054379"/>
                <a:gd name="connsiteX6" fmla="*/ 856948 w 3715411"/>
                <a:gd name="connsiteY6" fmla="*/ 1263084 h 4054379"/>
                <a:gd name="connsiteX7" fmla="*/ 769863 w 3715411"/>
                <a:gd name="connsiteY7" fmla="*/ 1332752 h 4054379"/>
                <a:gd name="connsiteX8" fmla="*/ 560857 w 3715411"/>
                <a:gd name="connsiteY8" fmla="*/ 1393712 h 4054379"/>
                <a:gd name="connsiteX9" fmla="*/ 430228 w 3715411"/>
                <a:gd name="connsiteY9" fmla="*/ 1524341 h 4054379"/>
                <a:gd name="connsiteX10" fmla="*/ 360560 w 3715411"/>
                <a:gd name="connsiteY10" fmla="*/ 1715930 h 4054379"/>
                <a:gd name="connsiteX11" fmla="*/ 404103 w 3715411"/>
                <a:gd name="connsiteY11" fmla="*/ 2064272 h 4054379"/>
                <a:gd name="connsiteX12" fmla="*/ 491188 w 3715411"/>
                <a:gd name="connsiteY12" fmla="*/ 2203610 h 4054379"/>
                <a:gd name="connsiteX13" fmla="*/ 813406 w 3715411"/>
                <a:gd name="connsiteY13" fmla="*/ 2395198 h 4054379"/>
                <a:gd name="connsiteX14" fmla="*/ 996286 w 3715411"/>
                <a:gd name="connsiteY14" fmla="*/ 2560661 h 4054379"/>
                <a:gd name="connsiteX15" fmla="*/ 1031120 w 3715411"/>
                <a:gd name="connsiteY15" fmla="*/ 2708707 h 4054379"/>
                <a:gd name="connsiteX16" fmla="*/ 1013703 w 3715411"/>
                <a:gd name="connsiteY16" fmla="*/ 2865461 h 4054379"/>
                <a:gd name="connsiteX17" fmla="*/ 726320 w 3715411"/>
                <a:gd name="connsiteY17" fmla="*/ 3118010 h 4054379"/>
                <a:gd name="connsiteX18" fmla="*/ 430228 w 3715411"/>
                <a:gd name="connsiteY18" fmla="*/ 3318307 h 4054379"/>
                <a:gd name="connsiteX19" fmla="*/ 151554 w 3715411"/>
                <a:gd name="connsiteY19" fmla="*/ 3466352 h 4054379"/>
                <a:gd name="connsiteX20" fmla="*/ 64468 w 3715411"/>
                <a:gd name="connsiteY20" fmla="*/ 3596981 h 4054379"/>
                <a:gd name="connsiteX21" fmla="*/ 12217 w 3715411"/>
                <a:gd name="connsiteY21" fmla="*/ 3823404 h 4054379"/>
                <a:gd name="connsiteX22" fmla="*/ 114751 w 3715411"/>
                <a:gd name="connsiteY22" fmla="*/ 4039081 h 4054379"/>
                <a:gd name="connsiteX23" fmla="*/ 1074663 w 3715411"/>
                <a:gd name="connsiteY23" fmla="*/ 4032410 h 4054379"/>
                <a:gd name="connsiteX24" fmla="*/ 1623303 w 3715411"/>
                <a:gd name="connsiteY24" fmla="*/ 3997575 h 4054379"/>
                <a:gd name="connsiteX25" fmla="*/ 2224194 w 3715411"/>
                <a:gd name="connsiteY25" fmla="*/ 3875655 h 4054379"/>
                <a:gd name="connsiteX26" fmla="*/ 2537703 w 3715411"/>
                <a:gd name="connsiteY26" fmla="*/ 3605690 h 4054379"/>
                <a:gd name="connsiteX27" fmla="*/ 3112468 w 3715411"/>
                <a:gd name="connsiteY27" fmla="*/ 3248638 h 4054379"/>
                <a:gd name="connsiteX28" fmla="*/ 3382434 w 3715411"/>
                <a:gd name="connsiteY28" fmla="*/ 2734832 h 4054379"/>
                <a:gd name="connsiteX29" fmla="*/ 3617566 w 3715411"/>
                <a:gd name="connsiteY29" fmla="*/ 2116524 h 4054379"/>
                <a:gd name="connsiteX30" fmla="*/ 3478228 w 3715411"/>
                <a:gd name="connsiteY30" fmla="*/ 1637552 h 4054379"/>
                <a:gd name="connsiteX31" fmla="*/ 3512323 w 3715411"/>
                <a:gd name="connsiteY31" fmla="*/ 1219287 h 4054379"/>
                <a:gd name="connsiteX32" fmla="*/ 3715377 w 3715411"/>
                <a:gd name="connsiteY32" fmla="*/ 785386 h 4054379"/>
                <a:gd name="connsiteX33" fmla="*/ 3495646 w 3715411"/>
                <a:gd name="connsiteY33" fmla="*/ 322558 h 4054379"/>
                <a:gd name="connsiteX34" fmla="*/ 3147303 w 3715411"/>
                <a:gd name="connsiteY34" fmla="*/ 87427 h 4054379"/>
                <a:gd name="connsiteX35" fmla="*/ 2398366 w 3715411"/>
                <a:gd name="connsiteY35" fmla="*/ 341 h 4054379"/>
                <a:gd name="connsiteX36" fmla="*/ 2093566 w 3715411"/>
                <a:gd name="connsiteY36" fmla="*/ 87427 h 4054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3715411" h="4054379">
                  <a:moveTo>
                    <a:pt x="2093566" y="87427"/>
                  </a:moveTo>
                  <a:cubicBezTo>
                    <a:pt x="1971646" y="107747"/>
                    <a:pt x="1778606" y="103393"/>
                    <a:pt x="1666846" y="122261"/>
                  </a:cubicBezTo>
                  <a:cubicBezTo>
                    <a:pt x="1555086" y="141129"/>
                    <a:pt x="1423006" y="200638"/>
                    <a:pt x="1423006" y="200638"/>
                  </a:cubicBezTo>
                  <a:cubicBezTo>
                    <a:pt x="1325760" y="231118"/>
                    <a:pt x="1170457" y="242729"/>
                    <a:pt x="1083371" y="305141"/>
                  </a:cubicBezTo>
                  <a:cubicBezTo>
                    <a:pt x="996285" y="367553"/>
                    <a:pt x="930971" y="479313"/>
                    <a:pt x="900491" y="575107"/>
                  </a:cubicBezTo>
                  <a:cubicBezTo>
                    <a:pt x="870011" y="670901"/>
                    <a:pt x="907748" y="765244"/>
                    <a:pt x="900491" y="879907"/>
                  </a:cubicBezTo>
                  <a:cubicBezTo>
                    <a:pt x="893234" y="994570"/>
                    <a:pt x="878719" y="1187610"/>
                    <a:pt x="856948" y="1263084"/>
                  </a:cubicBezTo>
                  <a:cubicBezTo>
                    <a:pt x="835177" y="1338558"/>
                    <a:pt x="819211" y="1310981"/>
                    <a:pt x="769863" y="1332752"/>
                  </a:cubicBezTo>
                  <a:cubicBezTo>
                    <a:pt x="720515" y="1354523"/>
                    <a:pt x="617463" y="1361781"/>
                    <a:pt x="560857" y="1393712"/>
                  </a:cubicBezTo>
                  <a:cubicBezTo>
                    <a:pt x="504251" y="1425643"/>
                    <a:pt x="463611" y="1470638"/>
                    <a:pt x="430228" y="1524341"/>
                  </a:cubicBezTo>
                  <a:cubicBezTo>
                    <a:pt x="396845" y="1578044"/>
                    <a:pt x="364914" y="1625942"/>
                    <a:pt x="360560" y="1715930"/>
                  </a:cubicBezTo>
                  <a:cubicBezTo>
                    <a:pt x="356206" y="1805919"/>
                    <a:pt x="382332" y="1982992"/>
                    <a:pt x="404103" y="2064272"/>
                  </a:cubicBezTo>
                  <a:cubicBezTo>
                    <a:pt x="425874" y="2145552"/>
                    <a:pt x="422971" y="2148456"/>
                    <a:pt x="491188" y="2203610"/>
                  </a:cubicBezTo>
                  <a:cubicBezTo>
                    <a:pt x="559405" y="2258764"/>
                    <a:pt x="729223" y="2335690"/>
                    <a:pt x="813406" y="2395198"/>
                  </a:cubicBezTo>
                  <a:cubicBezTo>
                    <a:pt x="897589" y="2454706"/>
                    <a:pt x="960000" y="2508410"/>
                    <a:pt x="996286" y="2560661"/>
                  </a:cubicBezTo>
                  <a:cubicBezTo>
                    <a:pt x="1032572" y="2612912"/>
                    <a:pt x="1028217" y="2657907"/>
                    <a:pt x="1031120" y="2708707"/>
                  </a:cubicBezTo>
                  <a:cubicBezTo>
                    <a:pt x="1034023" y="2759507"/>
                    <a:pt x="1064503" y="2797244"/>
                    <a:pt x="1013703" y="2865461"/>
                  </a:cubicBezTo>
                  <a:cubicBezTo>
                    <a:pt x="962903" y="2933678"/>
                    <a:pt x="823566" y="3042536"/>
                    <a:pt x="726320" y="3118010"/>
                  </a:cubicBezTo>
                  <a:cubicBezTo>
                    <a:pt x="629074" y="3193484"/>
                    <a:pt x="526022" y="3260250"/>
                    <a:pt x="430228" y="3318307"/>
                  </a:cubicBezTo>
                  <a:cubicBezTo>
                    <a:pt x="334434" y="3376364"/>
                    <a:pt x="212514" y="3419906"/>
                    <a:pt x="151554" y="3466352"/>
                  </a:cubicBezTo>
                  <a:cubicBezTo>
                    <a:pt x="90594" y="3512798"/>
                    <a:pt x="87691" y="3537472"/>
                    <a:pt x="64468" y="3596981"/>
                  </a:cubicBezTo>
                  <a:cubicBezTo>
                    <a:pt x="41245" y="3656490"/>
                    <a:pt x="3837" y="3749721"/>
                    <a:pt x="12217" y="3823404"/>
                  </a:cubicBezTo>
                  <a:cubicBezTo>
                    <a:pt x="20597" y="3897087"/>
                    <a:pt x="-62323" y="4004247"/>
                    <a:pt x="114751" y="4039081"/>
                  </a:cubicBezTo>
                  <a:cubicBezTo>
                    <a:pt x="291825" y="4073915"/>
                    <a:pt x="823238" y="4039328"/>
                    <a:pt x="1074663" y="4032410"/>
                  </a:cubicBezTo>
                  <a:cubicBezTo>
                    <a:pt x="1326088" y="4025492"/>
                    <a:pt x="1431715" y="4023701"/>
                    <a:pt x="1623303" y="3997575"/>
                  </a:cubicBezTo>
                  <a:cubicBezTo>
                    <a:pt x="1814891" y="3971449"/>
                    <a:pt x="2071794" y="3940969"/>
                    <a:pt x="2224194" y="3875655"/>
                  </a:cubicBezTo>
                  <a:cubicBezTo>
                    <a:pt x="2376594" y="3810341"/>
                    <a:pt x="2389657" y="3710193"/>
                    <a:pt x="2537703" y="3605690"/>
                  </a:cubicBezTo>
                  <a:cubicBezTo>
                    <a:pt x="2685749" y="3501187"/>
                    <a:pt x="2971679" y="3393781"/>
                    <a:pt x="3112468" y="3248638"/>
                  </a:cubicBezTo>
                  <a:cubicBezTo>
                    <a:pt x="3253257" y="3103495"/>
                    <a:pt x="3298251" y="2923518"/>
                    <a:pt x="3382434" y="2734832"/>
                  </a:cubicBezTo>
                  <a:cubicBezTo>
                    <a:pt x="3466617" y="2546146"/>
                    <a:pt x="3601600" y="2299404"/>
                    <a:pt x="3617566" y="2116524"/>
                  </a:cubicBezTo>
                  <a:cubicBezTo>
                    <a:pt x="3633532" y="1933644"/>
                    <a:pt x="3495769" y="1787092"/>
                    <a:pt x="3478228" y="1637552"/>
                  </a:cubicBezTo>
                  <a:cubicBezTo>
                    <a:pt x="3460688" y="1488013"/>
                    <a:pt x="3472798" y="1361315"/>
                    <a:pt x="3512323" y="1219287"/>
                  </a:cubicBezTo>
                  <a:cubicBezTo>
                    <a:pt x="3551848" y="1077259"/>
                    <a:pt x="3718156" y="934841"/>
                    <a:pt x="3715377" y="785386"/>
                  </a:cubicBezTo>
                  <a:cubicBezTo>
                    <a:pt x="3712598" y="635931"/>
                    <a:pt x="3590325" y="438885"/>
                    <a:pt x="3495646" y="322558"/>
                  </a:cubicBezTo>
                  <a:cubicBezTo>
                    <a:pt x="3400967" y="206231"/>
                    <a:pt x="3330183" y="141130"/>
                    <a:pt x="3147303" y="87427"/>
                  </a:cubicBezTo>
                  <a:cubicBezTo>
                    <a:pt x="2964423" y="33724"/>
                    <a:pt x="2571086" y="-4013"/>
                    <a:pt x="2398366" y="341"/>
                  </a:cubicBezTo>
                  <a:cubicBezTo>
                    <a:pt x="2225646" y="4695"/>
                    <a:pt x="2215486" y="67107"/>
                    <a:pt x="2093566" y="87427"/>
                  </a:cubicBezTo>
                  <a:close/>
                </a:path>
              </a:pathLst>
            </a:cu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3C2930C-9841-4384-A6F7-1099148C4B61}"/>
                </a:ext>
              </a:extLst>
            </p:cNvPr>
            <p:cNvSpPr/>
            <p:nvPr/>
          </p:nvSpPr>
          <p:spPr>
            <a:xfrm>
              <a:off x="3625609" y="1388317"/>
              <a:ext cx="2470662" cy="3062792"/>
            </a:xfrm>
            <a:custGeom>
              <a:avLst/>
              <a:gdLst>
                <a:gd name="connsiteX0" fmla="*/ 0 w 2796880"/>
                <a:gd name="connsiteY0" fmla="*/ 3666309 h 3666309"/>
                <a:gd name="connsiteX1" fmla="*/ 1018903 w 2796880"/>
                <a:gd name="connsiteY1" fmla="*/ 3483429 h 3666309"/>
                <a:gd name="connsiteX2" fmla="*/ 1820091 w 2796880"/>
                <a:gd name="connsiteY2" fmla="*/ 3204755 h 3666309"/>
                <a:gd name="connsiteX3" fmla="*/ 2386149 w 2796880"/>
                <a:gd name="connsiteY3" fmla="*/ 2647406 h 3666309"/>
                <a:gd name="connsiteX4" fmla="*/ 2717074 w 2796880"/>
                <a:gd name="connsiteY4" fmla="*/ 1933303 h 3666309"/>
                <a:gd name="connsiteX5" fmla="*/ 2786743 w 2796880"/>
                <a:gd name="connsiteY5" fmla="*/ 1314995 h 3666309"/>
                <a:gd name="connsiteX6" fmla="*/ 2551611 w 2796880"/>
                <a:gd name="connsiteY6" fmla="*/ 766355 h 3666309"/>
                <a:gd name="connsiteX7" fmla="*/ 1837509 w 2796880"/>
                <a:gd name="connsiteY7" fmla="*/ 365760 h 3666309"/>
                <a:gd name="connsiteX8" fmla="*/ 1419497 w 2796880"/>
                <a:gd name="connsiteY8" fmla="*/ 313509 h 3666309"/>
                <a:gd name="connsiteX9" fmla="*/ 1210491 w 2796880"/>
                <a:gd name="connsiteY9" fmla="*/ 156755 h 3666309"/>
                <a:gd name="connsiteX10" fmla="*/ 1140823 w 2796880"/>
                <a:gd name="connsiteY10" fmla="*/ 0 h 3666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96880" h="3666309">
                  <a:moveTo>
                    <a:pt x="0" y="3666309"/>
                  </a:moveTo>
                  <a:cubicBezTo>
                    <a:pt x="357777" y="3613332"/>
                    <a:pt x="715555" y="3560355"/>
                    <a:pt x="1018903" y="3483429"/>
                  </a:cubicBezTo>
                  <a:cubicBezTo>
                    <a:pt x="1322251" y="3406503"/>
                    <a:pt x="1592217" y="3344092"/>
                    <a:pt x="1820091" y="3204755"/>
                  </a:cubicBezTo>
                  <a:cubicBezTo>
                    <a:pt x="2047965" y="3065418"/>
                    <a:pt x="2236652" y="2859315"/>
                    <a:pt x="2386149" y="2647406"/>
                  </a:cubicBezTo>
                  <a:cubicBezTo>
                    <a:pt x="2535646" y="2435497"/>
                    <a:pt x="2650308" y="2155371"/>
                    <a:pt x="2717074" y="1933303"/>
                  </a:cubicBezTo>
                  <a:cubicBezTo>
                    <a:pt x="2783840" y="1711234"/>
                    <a:pt x="2814320" y="1509486"/>
                    <a:pt x="2786743" y="1314995"/>
                  </a:cubicBezTo>
                  <a:cubicBezTo>
                    <a:pt x="2759166" y="1120504"/>
                    <a:pt x="2709817" y="924561"/>
                    <a:pt x="2551611" y="766355"/>
                  </a:cubicBezTo>
                  <a:cubicBezTo>
                    <a:pt x="2393405" y="608149"/>
                    <a:pt x="2026195" y="441234"/>
                    <a:pt x="1837509" y="365760"/>
                  </a:cubicBezTo>
                  <a:cubicBezTo>
                    <a:pt x="1648823" y="290286"/>
                    <a:pt x="1524000" y="348343"/>
                    <a:pt x="1419497" y="313509"/>
                  </a:cubicBezTo>
                  <a:cubicBezTo>
                    <a:pt x="1314994" y="278675"/>
                    <a:pt x="1256937" y="209006"/>
                    <a:pt x="1210491" y="156755"/>
                  </a:cubicBezTo>
                  <a:cubicBezTo>
                    <a:pt x="1164045" y="104504"/>
                    <a:pt x="1152434" y="52252"/>
                    <a:pt x="1140823" y="0"/>
                  </a:cubicBezTo>
                </a:path>
              </a:pathLst>
            </a:custGeom>
            <a:ln>
              <a:solidFill>
                <a:schemeClr val="accent1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BD9891C9-34F5-481D-AA44-7FA79998EBEB}"/>
                </a:ext>
              </a:extLst>
            </p:cNvPr>
            <p:cNvSpPr/>
            <p:nvPr/>
          </p:nvSpPr>
          <p:spPr>
            <a:xfrm>
              <a:off x="4125643" y="1497443"/>
              <a:ext cx="538498" cy="1498658"/>
            </a:xfrm>
            <a:custGeom>
              <a:avLst/>
              <a:gdLst>
                <a:gd name="connsiteX0" fmla="*/ 0 w 609600"/>
                <a:gd name="connsiteY0" fmla="*/ 1793966 h 1793966"/>
                <a:gd name="connsiteX1" fmla="*/ 435429 w 609600"/>
                <a:gd name="connsiteY1" fmla="*/ 1402080 h 1793966"/>
                <a:gd name="connsiteX2" fmla="*/ 531223 w 609600"/>
                <a:gd name="connsiteY2" fmla="*/ 940526 h 1793966"/>
                <a:gd name="connsiteX3" fmla="*/ 269966 w 609600"/>
                <a:gd name="connsiteY3" fmla="*/ 452846 h 1793966"/>
                <a:gd name="connsiteX4" fmla="*/ 261257 w 609600"/>
                <a:gd name="connsiteY4" fmla="*/ 174171 h 1793966"/>
                <a:gd name="connsiteX5" fmla="*/ 418012 w 609600"/>
                <a:gd name="connsiteY5" fmla="*/ 60960 h 1793966"/>
                <a:gd name="connsiteX6" fmla="*/ 609600 w 609600"/>
                <a:gd name="connsiteY6" fmla="*/ 0 h 1793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600" h="1793966">
                  <a:moveTo>
                    <a:pt x="0" y="1793966"/>
                  </a:moveTo>
                  <a:cubicBezTo>
                    <a:pt x="173446" y="1669143"/>
                    <a:pt x="346892" y="1544320"/>
                    <a:pt x="435429" y="1402080"/>
                  </a:cubicBezTo>
                  <a:cubicBezTo>
                    <a:pt x="523966" y="1259840"/>
                    <a:pt x="558800" y="1098732"/>
                    <a:pt x="531223" y="940526"/>
                  </a:cubicBezTo>
                  <a:cubicBezTo>
                    <a:pt x="503646" y="782320"/>
                    <a:pt x="314960" y="580572"/>
                    <a:pt x="269966" y="452846"/>
                  </a:cubicBezTo>
                  <a:cubicBezTo>
                    <a:pt x="224972" y="325120"/>
                    <a:pt x="236583" y="239485"/>
                    <a:pt x="261257" y="174171"/>
                  </a:cubicBezTo>
                  <a:cubicBezTo>
                    <a:pt x="285931" y="108857"/>
                    <a:pt x="359955" y="89988"/>
                    <a:pt x="418012" y="60960"/>
                  </a:cubicBezTo>
                  <a:cubicBezTo>
                    <a:pt x="476069" y="31931"/>
                    <a:pt x="542834" y="15965"/>
                    <a:pt x="609600" y="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64D09754-FF45-496B-B963-0F641EA504E6}"/>
                </a:ext>
              </a:extLst>
            </p:cNvPr>
            <p:cNvSpPr/>
            <p:nvPr/>
          </p:nvSpPr>
          <p:spPr>
            <a:xfrm>
              <a:off x="4933391" y="1701144"/>
              <a:ext cx="338485" cy="1374982"/>
            </a:xfrm>
            <a:custGeom>
              <a:avLst/>
              <a:gdLst>
                <a:gd name="connsiteX0" fmla="*/ 383177 w 383177"/>
                <a:gd name="connsiteY0" fmla="*/ 0 h 1645920"/>
                <a:gd name="connsiteX1" fmla="*/ 130629 w 383177"/>
                <a:gd name="connsiteY1" fmla="*/ 461555 h 1645920"/>
                <a:gd name="connsiteX2" fmla="*/ 60960 w 383177"/>
                <a:gd name="connsiteY2" fmla="*/ 896983 h 1645920"/>
                <a:gd name="connsiteX3" fmla="*/ 182880 w 383177"/>
                <a:gd name="connsiteY3" fmla="*/ 1245326 h 1645920"/>
                <a:gd name="connsiteX4" fmla="*/ 0 w 383177"/>
                <a:gd name="connsiteY4" fmla="*/ 1645920 h 1645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177" h="1645920">
                  <a:moveTo>
                    <a:pt x="383177" y="0"/>
                  </a:moveTo>
                  <a:cubicBezTo>
                    <a:pt x="283754" y="156029"/>
                    <a:pt x="184332" y="312058"/>
                    <a:pt x="130629" y="461555"/>
                  </a:cubicBezTo>
                  <a:cubicBezTo>
                    <a:pt x="76926" y="611052"/>
                    <a:pt x="52251" y="766355"/>
                    <a:pt x="60960" y="896983"/>
                  </a:cubicBezTo>
                  <a:cubicBezTo>
                    <a:pt x="69668" y="1027612"/>
                    <a:pt x="193040" y="1120503"/>
                    <a:pt x="182880" y="1245326"/>
                  </a:cubicBezTo>
                  <a:cubicBezTo>
                    <a:pt x="172720" y="1370149"/>
                    <a:pt x="86360" y="1508034"/>
                    <a:pt x="0" y="164592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C2104EAD-ACCE-4D1B-9B80-26151070F9BD}"/>
                </a:ext>
              </a:extLst>
            </p:cNvPr>
            <p:cNvSpPr/>
            <p:nvPr/>
          </p:nvSpPr>
          <p:spPr>
            <a:xfrm>
              <a:off x="5787294" y="1912120"/>
              <a:ext cx="753898" cy="110398"/>
            </a:xfrm>
            <a:custGeom>
              <a:avLst/>
              <a:gdLst>
                <a:gd name="connsiteX0" fmla="*/ 0 w 853440"/>
                <a:gd name="connsiteY0" fmla="*/ 43542 h 132152"/>
                <a:gd name="connsiteX1" fmla="*/ 400595 w 853440"/>
                <a:gd name="connsiteY1" fmla="*/ 69668 h 132152"/>
                <a:gd name="connsiteX2" fmla="*/ 670560 w 853440"/>
                <a:gd name="connsiteY2" fmla="*/ 130628 h 132152"/>
                <a:gd name="connsiteX3" fmla="*/ 853440 w 853440"/>
                <a:gd name="connsiteY3" fmla="*/ 0 h 132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3440" h="132152">
                  <a:moveTo>
                    <a:pt x="0" y="43542"/>
                  </a:moveTo>
                  <a:cubicBezTo>
                    <a:pt x="144417" y="49348"/>
                    <a:pt x="288835" y="55154"/>
                    <a:pt x="400595" y="69668"/>
                  </a:cubicBezTo>
                  <a:cubicBezTo>
                    <a:pt x="512355" y="84182"/>
                    <a:pt x="595086" y="142239"/>
                    <a:pt x="670560" y="130628"/>
                  </a:cubicBezTo>
                  <a:cubicBezTo>
                    <a:pt x="746034" y="119017"/>
                    <a:pt x="799737" y="59508"/>
                    <a:pt x="853440" y="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03FECCC-F547-4632-A124-B08F0855933C}"/>
                </a:ext>
              </a:extLst>
            </p:cNvPr>
            <p:cNvSpPr/>
            <p:nvPr/>
          </p:nvSpPr>
          <p:spPr>
            <a:xfrm>
              <a:off x="4387200" y="3468979"/>
              <a:ext cx="538498" cy="29838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CE4C7D31-5F10-470D-95B7-6CCA40DB4F8C}"/>
                </a:ext>
              </a:extLst>
            </p:cNvPr>
            <p:cNvSpPr/>
            <p:nvPr/>
          </p:nvSpPr>
          <p:spPr>
            <a:xfrm>
              <a:off x="4988401" y="3468979"/>
              <a:ext cx="538498" cy="29838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56F936F4-34A2-4354-AE79-F990479CB648}"/>
                </a:ext>
              </a:extLst>
            </p:cNvPr>
            <p:cNvSpPr/>
            <p:nvPr/>
          </p:nvSpPr>
          <p:spPr>
            <a:xfrm>
              <a:off x="5591179" y="3468979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4725590-8737-4AE7-87CB-A0CA97002BA8}"/>
                </a:ext>
              </a:extLst>
            </p:cNvPr>
            <p:cNvSpPr/>
            <p:nvPr/>
          </p:nvSpPr>
          <p:spPr>
            <a:xfrm>
              <a:off x="4387200" y="3115347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14BD57B-8D09-42C3-A53B-62B9C3F24445}"/>
                </a:ext>
              </a:extLst>
            </p:cNvPr>
            <p:cNvSpPr/>
            <p:nvPr/>
          </p:nvSpPr>
          <p:spPr>
            <a:xfrm>
              <a:off x="4988401" y="3115347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C85A9AE-2647-40E0-A622-DE17B095DD5D}"/>
                </a:ext>
              </a:extLst>
            </p:cNvPr>
            <p:cNvSpPr/>
            <p:nvPr/>
          </p:nvSpPr>
          <p:spPr>
            <a:xfrm>
              <a:off x="5591179" y="3115347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8C98FCEF-1DA8-4F05-B0EB-0D0BA673CE5D}"/>
                </a:ext>
              </a:extLst>
            </p:cNvPr>
            <p:cNvSpPr/>
            <p:nvPr/>
          </p:nvSpPr>
          <p:spPr>
            <a:xfrm>
              <a:off x="4988401" y="2736936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4DC85686-894C-4D6E-8B99-6AE65AB117F3}"/>
                </a:ext>
              </a:extLst>
            </p:cNvPr>
            <p:cNvSpPr/>
            <p:nvPr/>
          </p:nvSpPr>
          <p:spPr>
            <a:xfrm>
              <a:off x="5591179" y="2736936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pic>
        <p:nvPicPr>
          <p:cNvPr id="43" name="Graphic 42" descr="Map compass">
            <a:extLst>
              <a:ext uri="{FF2B5EF4-FFF2-40B4-BE49-F238E27FC236}">
                <a16:creationId xmlns:a16="http://schemas.microsoft.com/office/drawing/2014/main" id="{DB381C0F-CC79-4181-B3E6-CE01523AE0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364105" y="3446094"/>
            <a:ext cx="318011" cy="300740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336F726D-84E8-40F9-ADB6-266FB2FA1F71}"/>
              </a:ext>
            </a:extLst>
          </p:cNvPr>
          <p:cNvSpPr txBox="1"/>
          <p:nvPr/>
        </p:nvSpPr>
        <p:spPr>
          <a:xfrm>
            <a:off x="9345185" y="3076126"/>
            <a:ext cx="294819" cy="3085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chemeClr val="accent1"/>
                </a:solidFill>
              </a:rPr>
              <a:t>N</a:t>
            </a:r>
          </a:p>
        </p:txBody>
      </p:sp>
      <p:sp>
        <p:nvSpPr>
          <p:cNvPr id="62" name="Flowchart: Extract 61">
            <a:extLst>
              <a:ext uri="{FF2B5EF4-FFF2-40B4-BE49-F238E27FC236}">
                <a16:creationId xmlns:a16="http://schemas.microsoft.com/office/drawing/2014/main" id="{7607E503-7C4E-4B9D-93A9-509E2108790B}"/>
              </a:ext>
            </a:extLst>
          </p:cNvPr>
          <p:cNvSpPr/>
          <p:nvPr/>
        </p:nvSpPr>
        <p:spPr>
          <a:xfrm rot="16200000">
            <a:off x="9681013" y="3191254"/>
            <a:ext cx="268556" cy="96607"/>
          </a:xfrm>
          <a:prstGeom prst="flowChartExtra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35EBD7FE-FD8A-4246-B9EE-C210AFE20AC2}"/>
              </a:ext>
            </a:extLst>
          </p:cNvPr>
          <p:cNvSpPr txBox="1"/>
          <p:nvPr/>
        </p:nvSpPr>
        <p:spPr>
          <a:xfrm>
            <a:off x="9873157" y="3841278"/>
            <a:ext cx="18751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/>
              <a:t>Effectiveness summary</a:t>
            </a:r>
            <a:r>
              <a:rPr lang="en-CA" sz="1100" b="1" baseline="30000" dirty="0"/>
              <a:t>(?)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4F8B3CD7-6DDC-48E9-8ADA-8297DD73B024}"/>
              </a:ext>
            </a:extLst>
          </p:cNvPr>
          <p:cNvSpPr txBox="1"/>
          <p:nvPr/>
        </p:nvSpPr>
        <p:spPr>
          <a:xfrm>
            <a:off x="9860364" y="390756"/>
            <a:ext cx="18004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/>
              <a:t>BMP summary </a:t>
            </a:r>
            <a:r>
              <a:rPr lang="en-CA" sz="1100" b="1" baseline="30000" dirty="0"/>
              <a:t>(?)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2AE91D97-143C-4431-9625-18B5850C5D2A}"/>
              </a:ext>
            </a:extLst>
          </p:cNvPr>
          <p:cNvSpPr txBox="1"/>
          <p:nvPr/>
        </p:nvSpPr>
        <p:spPr>
          <a:xfrm>
            <a:off x="584805" y="769356"/>
            <a:ext cx="1555021" cy="16927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lstStyle/>
          <a:p>
            <a:r>
              <a:rPr lang="en-CA" sz="1100" dirty="0"/>
              <a:t>Ray’s farm</a:t>
            </a:r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6295ABE3-E73E-49CF-A065-8BE7C4B55E02}"/>
              </a:ext>
            </a:extLst>
          </p:cNvPr>
          <p:cNvGrpSpPr/>
          <p:nvPr/>
        </p:nvGrpSpPr>
        <p:grpSpPr>
          <a:xfrm>
            <a:off x="2972" y="-31959"/>
            <a:ext cx="12192001" cy="430887"/>
            <a:chOff x="0" y="2909500"/>
            <a:chExt cx="12192001" cy="430887"/>
          </a:xfrm>
        </p:grpSpPr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8D5BD3F6-2D74-4063-B10E-540114A998EE}"/>
                </a:ext>
              </a:extLst>
            </p:cNvPr>
            <p:cNvSpPr/>
            <p:nvPr/>
          </p:nvSpPr>
          <p:spPr>
            <a:xfrm>
              <a:off x="0" y="2939749"/>
              <a:ext cx="12192001" cy="36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93" name="Picture 2" descr="Related image">
              <a:extLst>
                <a:ext uri="{FF2B5EF4-FFF2-40B4-BE49-F238E27FC236}">
                  <a16:creationId xmlns:a16="http://schemas.microsoft.com/office/drawing/2014/main" id="{9012132D-3AF5-4409-B508-B500AC96F4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70182" y="2939749"/>
              <a:ext cx="381187" cy="3811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B45079A4-C082-48F7-8103-5A0960BF47B8}"/>
                </a:ext>
              </a:extLst>
            </p:cNvPr>
            <p:cNvSpPr txBox="1"/>
            <p:nvPr/>
          </p:nvSpPr>
          <p:spPr>
            <a:xfrm>
              <a:off x="9050284" y="2909500"/>
              <a:ext cx="275240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CA" sz="1100" dirty="0">
                  <a:solidFill>
                    <a:schemeClr val="bg1"/>
                  </a:solidFill>
                  <a:hlinkClick r:id="rId8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shawn-uoguelph@email.ca</a:t>
              </a:r>
              <a:r>
                <a:rPr lang="en-CA" sz="1100" dirty="0">
                  <a:solidFill>
                    <a:schemeClr val="bg1"/>
                  </a:solidFill>
                </a:rPr>
                <a:t> (admin)</a:t>
              </a:r>
            </a:p>
            <a:p>
              <a:pPr algn="r"/>
              <a:r>
                <a:rPr lang="en-CA" sz="1100" dirty="0">
                  <a:solidFill>
                    <a:schemeClr val="bg1"/>
                  </a:solidFill>
                </a:rPr>
                <a:t>UNIVERSITY OF GUELPH</a:t>
              </a:r>
            </a:p>
          </p:txBody>
        </p:sp>
        <p:pic>
          <p:nvPicPr>
            <p:cNvPr id="95" name="Graphic 94" descr="Smiling face with no fill">
              <a:extLst>
                <a:ext uri="{FF2B5EF4-FFF2-40B4-BE49-F238E27FC236}">
                  <a16:creationId xmlns:a16="http://schemas.microsoft.com/office/drawing/2014/main" id="{E62F91EE-339C-4843-8CA2-C1CD563F17D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232138" y="2951232"/>
              <a:ext cx="288000" cy="288000"/>
            </a:xfrm>
            <a:prstGeom prst="rect">
              <a:avLst/>
            </a:prstGeom>
          </p:spPr>
        </p:pic>
        <p:pic>
          <p:nvPicPr>
            <p:cNvPr id="96" name="Graphic 95" descr="Question mark">
              <a:extLst>
                <a:ext uri="{FF2B5EF4-FFF2-40B4-BE49-F238E27FC236}">
                  <a16:creationId xmlns:a16="http://schemas.microsoft.com/office/drawing/2014/main" id="{CD57FEE1-E177-44E3-B44A-246F80B5DF9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8760798" y="2962471"/>
              <a:ext cx="288000" cy="288000"/>
            </a:xfrm>
            <a:prstGeom prst="rect">
              <a:avLst/>
            </a:prstGeom>
          </p:spPr>
        </p:pic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65476391-437B-4289-A3A7-832D286EF9E1}"/>
                </a:ext>
              </a:extLst>
            </p:cNvPr>
            <p:cNvSpPr/>
            <p:nvPr/>
          </p:nvSpPr>
          <p:spPr>
            <a:xfrm>
              <a:off x="101210" y="2962472"/>
              <a:ext cx="288000" cy="288000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CA" sz="700" dirty="0"/>
                <a:t>Logo</a:t>
              </a:r>
              <a:endParaRPr lang="en-CA" sz="600" dirty="0"/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80A99E68-5D11-414D-92E9-E793E3340E0B}"/>
                </a:ext>
              </a:extLst>
            </p:cNvPr>
            <p:cNvSpPr txBox="1"/>
            <p:nvPr/>
          </p:nvSpPr>
          <p:spPr>
            <a:xfrm>
              <a:off x="383364" y="2983448"/>
              <a:ext cx="26078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200" dirty="0">
                  <a:solidFill>
                    <a:schemeClr val="bg1"/>
                  </a:solidFill>
                </a:rPr>
                <a:t>University of Guelph ESAT</a:t>
              </a:r>
            </a:p>
          </p:txBody>
        </p:sp>
      </p:grp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FA4214D8-4B56-4877-9691-968CDCA9730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904" y="747788"/>
            <a:ext cx="288000" cy="216000"/>
          </a:xfrm>
          <a:prstGeom prst="rect">
            <a:avLst/>
          </a:prstGeom>
        </p:spPr>
      </p:pic>
      <p:sp>
        <p:nvSpPr>
          <p:cNvPr id="11" name="Arrow: Chevron 10">
            <a:extLst>
              <a:ext uri="{FF2B5EF4-FFF2-40B4-BE49-F238E27FC236}">
                <a16:creationId xmlns:a16="http://schemas.microsoft.com/office/drawing/2014/main" id="{42D71B7B-51CF-4B20-A62C-05BDD7912EC6}"/>
              </a:ext>
            </a:extLst>
          </p:cNvPr>
          <p:cNvSpPr/>
          <p:nvPr/>
        </p:nvSpPr>
        <p:spPr>
          <a:xfrm>
            <a:off x="81997" y="794843"/>
            <a:ext cx="80962" cy="116681"/>
          </a:xfrm>
          <a:prstGeom prst="chevron">
            <a:avLst>
              <a:gd name="adj" fmla="val 5588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pic>
        <p:nvPicPr>
          <p:cNvPr id="112" name="Picture 111">
            <a:extLst>
              <a:ext uri="{FF2B5EF4-FFF2-40B4-BE49-F238E27FC236}">
                <a16:creationId xmlns:a16="http://schemas.microsoft.com/office/drawing/2014/main" id="{6B6D1192-5165-4DEF-9B4D-3B278AB1809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090633" y="4853092"/>
            <a:ext cx="7769728" cy="2004908"/>
          </a:xfrm>
          <a:prstGeom prst="rect">
            <a:avLst/>
          </a:prstGeom>
        </p:spPr>
      </p:pic>
      <p:sp>
        <p:nvSpPr>
          <p:cNvPr id="113" name="Arrow: Pentagon 112">
            <a:extLst>
              <a:ext uri="{FF2B5EF4-FFF2-40B4-BE49-F238E27FC236}">
                <a16:creationId xmlns:a16="http://schemas.microsoft.com/office/drawing/2014/main" id="{EF9ED53E-7136-4371-B250-E5EADC6FDF05}"/>
              </a:ext>
            </a:extLst>
          </p:cNvPr>
          <p:cNvSpPr/>
          <p:nvPr/>
        </p:nvSpPr>
        <p:spPr>
          <a:xfrm rot="5400000">
            <a:off x="9407806" y="4581892"/>
            <a:ext cx="170825" cy="720344"/>
          </a:xfrm>
          <a:prstGeom prst="homePlate">
            <a:avLst>
              <a:gd name="adj" fmla="val 67191"/>
            </a:avLst>
          </a:prstGeom>
          <a:solidFill>
            <a:schemeClr val="bg1">
              <a:lumMod val="95000"/>
              <a:alpha val="60000"/>
            </a:schemeClr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CA" sz="800" dirty="0">
                <a:solidFill>
                  <a:schemeClr val="bg1"/>
                </a:solidFill>
              </a:rPr>
              <a:t>Option</a:t>
            </a: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BCA8DA07-5809-4BA7-B581-CEE5A94AF7A5}"/>
              </a:ext>
            </a:extLst>
          </p:cNvPr>
          <p:cNvGrpSpPr/>
          <p:nvPr/>
        </p:nvGrpSpPr>
        <p:grpSpPr>
          <a:xfrm>
            <a:off x="67266" y="1081664"/>
            <a:ext cx="1943121" cy="1249128"/>
            <a:chOff x="67266" y="1596014"/>
            <a:chExt cx="1943121" cy="1249128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36260F19-F872-48F8-B690-FCA6DCAB75EF}"/>
                </a:ext>
              </a:extLst>
            </p:cNvPr>
            <p:cNvSpPr txBox="1"/>
            <p:nvPr/>
          </p:nvSpPr>
          <p:spPr>
            <a:xfrm>
              <a:off x="583873" y="1648989"/>
              <a:ext cx="1426514" cy="1692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100" dirty="0"/>
                <a:t>BMP selection overview</a:t>
              </a:r>
            </a:p>
          </p:txBody>
        </p:sp>
        <p:sp>
          <p:nvSpPr>
            <p:cNvPr id="73" name="Arrow: Chevron 72">
              <a:extLst>
                <a:ext uri="{FF2B5EF4-FFF2-40B4-BE49-F238E27FC236}">
                  <a16:creationId xmlns:a16="http://schemas.microsoft.com/office/drawing/2014/main" id="{EF5ED0AC-7576-4C4C-9252-1EFDAD223DB1}"/>
                </a:ext>
              </a:extLst>
            </p:cNvPr>
            <p:cNvSpPr/>
            <p:nvPr/>
          </p:nvSpPr>
          <p:spPr>
            <a:xfrm rot="5400000">
              <a:off x="85126" y="1667864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74" name="Graphic 73" descr="List">
              <a:extLst>
                <a:ext uri="{FF2B5EF4-FFF2-40B4-BE49-F238E27FC236}">
                  <a16:creationId xmlns:a16="http://schemas.microsoft.com/office/drawing/2014/main" id="{5763B861-4764-49E3-AD01-834F74F3FD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229904" y="1596014"/>
              <a:ext cx="288000" cy="288000"/>
            </a:xfrm>
            <a:prstGeom prst="rect">
              <a:avLst/>
            </a:prstGeom>
          </p:spPr>
        </p:pic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DD03EF07-1264-4617-A496-68982543416C}"/>
                </a:ext>
              </a:extLst>
            </p:cNvPr>
            <p:cNvGrpSpPr/>
            <p:nvPr/>
          </p:nvGrpSpPr>
          <p:grpSpPr>
            <a:xfrm>
              <a:off x="352424" y="2020063"/>
              <a:ext cx="1530025" cy="180000"/>
              <a:chOff x="352424" y="1962913"/>
              <a:chExt cx="1530025" cy="180000"/>
            </a:xfrm>
          </p:grpSpPr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957B7773-A3FE-483B-A1F4-4CB3B8D57C30}"/>
                  </a:ext>
                </a:extLst>
              </p:cNvPr>
              <p:cNvSpPr txBox="1"/>
              <p:nvPr/>
            </p:nvSpPr>
            <p:spPr>
              <a:xfrm>
                <a:off x="689431" y="1962914"/>
                <a:ext cx="1193018" cy="16927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1100"/>
                </a:lvl1pPr>
              </a:lstStyle>
              <a:p>
                <a:r>
                  <a:rPr lang="en-CA" b="1" dirty="0">
                    <a:solidFill>
                      <a:schemeClr val="accent1"/>
                    </a:solidFill>
                  </a:rPr>
                  <a:t>BMP Type 1</a:t>
                </a:r>
              </a:p>
            </p:txBody>
          </p:sp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58AF7EDD-7507-4449-9251-A2835D1CFB53}"/>
                  </a:ext>
                </a:extLst>
              </p:cNvPr>
              <p:cNvSpPr/>
              <p:nvPr/>
            </p:nvSpPr>
            <p:spPr>
              <a:xfrm>
                <a:off x="352424" y="1962913"/>
                <a:ext cx="252000" cy="1800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94992F99-2E33-4F59-BCCA-DD016E65D677}"/>
                </a:ext>
              </a:extLst>
            </p:cNvPr>
            <p:cNvGrpSpPr/>
            <p:nvPr/>
          </p:nvGrpSpPr>
          <p:grpSpPr>
            <a:xfrm>
              <a:off x="352424" y="2341719"/>
              <a:ext cx="1653932" cy="192137"/>
              <a:chOff x="352424" y="2313144"/>
              <a:chExt cx="1653932" cy="192137"/>
            </a:xfrm>
          </p:grpSpPr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9FDA14D0-637D-4C21-AAA6-BA0838776823}"/>
                  </a:ext>
                </a:extLst>
              </p:cNvPr>
              <p:cNvSpPr txBox="1"/>
              <p:nvPr/>
            </p:nvSpPr>
            <p:spPr>
              <a:xfrm>
                <a:off x="685400" y="2313144"/>
                <a:ext cx="1320956" cy="16927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1100">
                    <a:solidFill>
                      <a:schemeClr val="dk1"/>
                    </a:solidFill>
                  </a:defRPr>
                </a:lvl1pPr>
                <a:lvl2pPr>
                  <a:defRPr>
                    <a:solidFill>
                      <a:schemeClr val="dk1"/>
                    </a:solidFill>
                  </a:defRPr>
                </a:lvl2pPr>
                <a:lvl3pPr>
                  <a:defRPr>
                    <a:solidFill>
                      <a:schemeClr val="dk1"/>
                    </a:solidFill>
                  </a:defRPr>
                </a:lvl3pPr>
                <a:lvl4pPr>
                  <a:defRPr>
                    <a:solidFill>
                      <a:schemeClr val="dk1"/>
                    </a:solidFill>
                  </a:defRPr>
                </a:lvl4pPr>
                <a:lvl5pPr>
                  <a:defRPr>
                    <a:solidFill>
                      <a:schemeClr val="dk1"/>
                    </a:solidFill>
                  </a:defRPr>
                </a:lvl5pPr>
                <a:lvl6pPr>
                  <a:defRPr>
                    <a:solidFill>
                      <a:schemeClr val="dk1"/>
                    </a:solidFill>
                  </a:defRPr>
                </a:lvl6pPr>
                <a:lvl7pPr>
                  <a:defRPr>
                    <a:solidFill>
                      <a:schemeClr val="dk1"/>
                    </a:solidFill>
                  </a:defRPr>
                </a:lvl7pPr>
                <a:lvl8pPr>
                  <a:defRPr>
                    <a:solidFill>
                      <a:schemeClr val="dk1"/>
                    </a:solidFill>
                  </a:defRPr>
                </a:lvl8pPr>
                <a:lvl9pPr>
                  <a:defRPr>
                    <a:solidFill>
                      <a:schemeClr val="dk1"/>
                    </a:solidFill>
                  </a:defRPr>
                </a:lvl9pPr>
              </a:lstStyle>
              <a:p>
                <a:r>
                  <a:rPr lang="en-CA" dirty="0">
                    <a:solidFill>
                      <a:schemeClr val="tx1"/>
                    </a:solidFill>
                  </a:rPr>
                  <a:t>BMP Type 2</a:t>
                </a:r>
              </a:p>
            </p:txBody>
          </p:sp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84475F17-1300-4A78-B652-8522AF5AFEE3}"/>
                  </a:ext>
                </a:extLst>
              </p:cNvPr>
              <p:cNvSpPr/>
              <p:nvPr/>
            </p:nvSpPr>
            <p:spPr>
              <a:xfrm>
                <a:off x="352424" y="2325281"/>
                <a:ext cx="252000" cy="180000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36200B10-1C08-45C9-9B9E-5BE319AF9071}"/>
                </a:ext>
              </a:extLst>
            </p:cNvPr>
            <p:cNvGrpSpPr/>
            <p:nvPr/>
          </p:nvGrpSpPr>
          <p:grpSpPr>
            <a:xfrm>
              <a:off x="411358" y="2675865"/>
              <a:ext cx="1599029" cy="169277"/>
              <a:chOff x="411358" y="2647290"/>
              <a:chExt cx="1599029" cy="169277"/>
            </a:xfrm>
          </p:grpSpPr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A4B8988A-E6BC-4F37-B8DB-AC7F2F255AEA}"/>
                  </a:ext>
                </a:extLst>
              </p:cNvPr>
              <p:cNvSpPr txBox="1"/>
              <p:nvPr/>
            </p:nvSpPr>
            <p:spPr>
              <a:xfrm>
                <a:off x="689431" y="2647290"/>
                <a:ext cx="1320956" cy="16927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1100">
                    <a:solidFill>
                      <a:schemeClr val="dk1"/>
                    </a:solidFill>
                  </a:defRPr>
                </a:lvl1pPr>
                <a:lvl2pPr>
                  <a:defRPr>
                    <a:solidFill>
                      <a:schemeClr val="dk1"/>
                    </a:solidFill>
                  </a:defRPr>
                </a:lvl2pPr>
                <a:lvl3pPr>
                  <a:defRPr>
                    <a:solidFill>
                      <a:schemeClr val="dk1"/>
                    </a:solidFill>
                  </a:defRPr>
                </a:lvl3pPr>
                <a:lvl4pPr>
                  <a:defRPr>
                    <a:solidFill>
                      <a:schemeClr val="dk1"/>
                    </a:solidFill>
                  </a:defRPr>
                </a:lvl4pPr>
                <a:lvl5pPr>
                  <a:defRPr>
                    <a:solidFill>
                      <a:schemeClr val="dk1"/>
                    </a:solidFill>
                  </a:defRPr>
                </a:lvl5pPr>
                <a:lvl6pPr>
                  <a:defRPr>
                    <a:solidFill>
                      <a:schemeClr val="dk1"/>
                    </a:solidFill>
                  </a:defRPr>
                </a:lvl6pPr>
                <a:lvl7pPr>
                  <a:defRPr>
                    <a:solidFill>
                      <a:schemeClr val="dk1"/>
                    </a:solidFill>
                  </a:defRPr>
                </a:lvl7pPr>
                <a:lvl8pPr>
                  <a:defRPr>
                    <a:solidFill>
                      <a:schemeClr val="dk1"/>
                    </a:solidFill>
                  </a:defRPr>
                </a:lvl8pPr>
                <a:lvl9pPr>
                  <a:defRPr>
                    <a:solidFill>
                      <a:schemeClr val="dk1"/>
                    </a:solidFill>
                  </a:defRPr>
                </a:lvl9pPr>
              </a:lstStyle>
              <a:p>
                <a:r>
                  <a:rPr lang="en-CA" dirty="0"/>
                  <a:t>BMP Type 3</a:t>
                </a:r>
              </a:p>
            </p:txBody>
          </p:sp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8597038A-1EB5-4BBA-91FE-95C963EC56E7}"/>
                  </a:ext>
                </a:extLst>
              </p:cNvPr>
              <p:cNvSpPr/>
              <p:nvPr/>
            </p:nvSpPr>
            <p:spPr>
              <a:xfrm>
                <a:off x="411358" y="2662948"/>
                <a:ext cx="144000" cy="144000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</p:grpSp>
      <p:graphicFrame>
        <p:nvGraphicFramePr>
          <p:cNvPr id="103" name="Table 102">
            <a:extLst>
              <a:ext uri="{FF2B5EF4-FFF2-40B4-BE49-F238E27FC236}">
                <a16:creationId xmlns:a16="http://schemas.microsoft.com/office/drawing/2014/main" id="{07D271EB-9791-4440-AEFF-C264969D28FE}"/>
              </a:ext>
            </a:extLst>
          </p:cNvPr>
          <p:cNvGraphicFramePr>
            <a:graphicFrameLocks noGrp="1"/>
          </p:cNvGraphicFramePr>
          <p:nvPr/>
        </p:nvGraphicFramePr>
        <p:xfrm>
          <a:off x="8192655" y="429469"/>
          <a:ext cx="1622636" cy="228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1318">
                  <a:extLst>
                    <a:ext uri="{9D8B030D-6E8A-4147-A177-3AD203B41FA5}">
                      <a16:colId xmlns:a16="http://schemas.microsoft.com/office/drawing/2014/main" val="1294337786"/>
                    </a:ext>
                  </a:extLst>
                </a:gridCol>
                <a:gridCol w="811318">
                  <a:extLst>
                    <a:ext uri="{9D8B030D-6E8A-4147-A177-3AD203B41FA5}">
                      <a16:colId xmlns:a16="http://schemas.microsoft.com/office/drawing/2014/main" val="2005279972"/>
                    </a:ext>
                  </a:extLst>
                </a:gridCol>
              </a:tblGrid>
              <a:tr h="186890"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Map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Satellite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041495"/>
                  </a:ext>
                </a:extLst>
              </a:tr>
            </a:tbl>
          </a:graphicData>
        </a:graphic>
      </p:graphicFrame>
      <p:sp>
        <p:nvSpPr>
          <p:cNvPr id="111" name="Rectangle 110">
            <a:extLst>
              <a:ext uri="{FF2B5EF4-FFF2-40B4-BE49-F238E27FC236}">
                <a16:creationId xmlns:a16="http://schemas.microsoft.com/office/drawing/2014/main" id="{E5711004-BCDA-45F6-8912-CF2492E55BB7}"/>
              </a:ext>
            </a:extLst>
          </p:cNvPr>
          <p:cNvSpPr/>
          <p:nvPr/>
        </p:nvSpPr>
        <p:spPr>
          <a:xfrm>
            <a:off x="8203945" y="742366"/>
            <a:ext cx="756000" cy="21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All</a:t>
            </a: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05C5393A-CF86-44B9-A0D3-27DCA97BDFA3}"/>
              </a:ext>
            </a:extLst>
          </p:cNvPr>
          <p:cNvSpPr/>
          <p:nvPr/>
        </p:nvSpPr>
        <p:spPr>
          <a:xfrm>
            <a:off x="9042412" y="742366"/>
            <a:ext cx="756000" cy="21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Clear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93CFDC4B-9C05-40D9-973A-31B290A69219}"/>
              </a:ext>
            </a:extLst>
          </p:cNvPr>
          <p:cNvSpPr/>
          <p:nvPr/>
        </p:nvSpPr>
        <p:spPr>
          <a:xfrm>
            <a:off x="9975274" y="6523688"/>
            <a:ext cx="2095626" cy="21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dirty="0"/>
              <a:t>Export </a:t>
            </a:r>
            <a:r>
              <a:rPr lang="en-CA" sz="1200" baseline="30000" dirty="0"/>
              <a:t>(?)</a:t>
            </a:r>
          </a:p>
        </p:txBody>
      </p:sp>
      <p:graphicFrame>
        <p:nvGraphicFramePr>
          <p:cNvPr id="60" name="Table 59">
            <a:extLst>
              <a:ext uri="{FF2B5EF4-FFF2-40B4-BE49-F238E27FC236}">
                <a16:creationId xmlns:a16="http://schemas.microsoft.com/office/drawing/2014/main" id="{F44ED008-3FF1-4187-8640-95C9C7F1A9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6112535"/>
              </p:ext>
            </p:extLst>
          </p:nvPr>
        </p:nvGraphicFramePr>
        <p:xfrm>
          <a:off x="6963415" y="642463"/>
          <a:ext cx="1218677" cy="920746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240110">
                  <a:extLst>
                    <a:ext uri="{9D8B030D-6E8A-4147-A177-3AD203B41FA5}">
                      <a16:colId xmlns:a16="http://schemas.microsoft.com/office/drawing/2014/main" val="2586563298"/>
                    </a:ext>
                  </a:extLst>
                </a:gridCol>
                <a:gridCol w="978567">
                  <a:extLst>
                    <a:ext uri="{9D8B030D-6E8A-4147-A177-3AD203B41FA5}">
                      <a16:colId xmlns:a16="http://schemas.microsoft.com/office/drawing/2014/main" val="1007114525"/>
                    </a:ext>
                  </a:extLst>
                </a:gridCol>
              </a:tblGrid>
              <a:tr h="271180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Boundary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9325452"/>
                  </a:ext>
                </a:extLst>
              </a:tr>
              <a:tr h="23808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Stream 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8218344"/>
                  </a:ext>
                </a:extLst>
              </a:tr>
              <a:tr h="299102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/>
                        <a:t>LSD or Parcel</a:t>
                      </a:r>
                    </a:p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/>
                        <a:t>BMP type 1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7544534"/>
                  </a:ext>
                </a:extLst>
              </a:tr>
            </a:tbl>
          </a:graphicData>
        </a:graphic>
      </p:graphicFrame>
      <p:grpSp>
        <p:nvGrpSpPr>
          <p:cNvPr id="63" name="Group 62">
            <a:extLst>
              <a:ext uri="{FF2B5EF4-FFF2-40B4-BE49-F238E27FC236}">
                <a16:creationId xmlns:a16="http://schemas.microsoft.com/office/drawing/2014/main" id="{BBA108E2-901B-43F5-9BC4-B850A176E5C8}"/>
              </a:ext>
            </a:extLst>
          </p:cNvPr>
          <p:cNvGrpSpPr/>
          <p:nvPr/>
        </p:nvGrpSpPr>
        <p:grpSpPr>
          <a:xfrm>
            <a:off x="6960438" y="437025"/>
            <a:ext cx="1218677" cy="1060446"/>
            <a:chOff x="6889233" y="429469"/>
            <a:chExt cx="1218677" cy="1060446"/>
          </a:xfrm>
        </p:grpSpPr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2B24C7A6-A549-445A-929C-5B40426CD219}"/>
                </a:ext>
              </a:extLst>
            </p:cNvPr>
            <p:cNvGrpSpPr/>
            <p:nvPr/>
          </p:nvGrpSpPr>
          <p:grpSpPr>
            <a:xfrm>
              <a:off x="6889233" y="429469"/>
              <a:ext cx="1218677" cy="205437"/>
              <a:chOff x="6528872" y="1807230"/>
              <a:chExt cx="1795701" cy="449218"/>
            </a:xfrm>
          </p:grpSpPr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8960F72D-0E55-4A74-ABCD-EF15F1D065FA}"/>
                  </a:ext>
                </a:extLst>
              </p:cNvPr>
              <p:cNvSpPr/>
              <p:nvPr/>
            </p:nvSpPr>
            <p:spPr>
              <a:xfrm>
                <a:off x="6528872" y="1807230"/>
                <a:ext cx="1795701" cy="44921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sz="900" dirty="0"/>
                  <a:t>Legend</a:t>
                </a:r>
              </a:p>
            </p:txBody>
          </p:sp>
          <p:sp>
            <p:nvSpPr>
              <p:cNvPr id="70" name="Isosceles Triangle 69">
                <a:extLst>
                  <a:ext uri="{FF2B5EF4-FFF2-40B4-BE49-F238E27FC236}">
                    <a16:creationId xmlns:a16="http://schemas.microsoft.com/office/drawing/2014/main" id="{93F7935C-21BF-4352-B95B-1B447134A148}"/>
                  </a:ext>
                </a:extLst>
              </p:cNvPr>
              <p:cNvSpPr/>
              <p:nvPr/>
            </p:nvSpPr>
            <p:spPr>
              <a:xfrm rot="10800000">
                <a:off x="7958571" y="1950338"/>
                <a:ext cx="144000" cy="14399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</p:grp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0D7B0DE8-A27C-45EF-80B1-12E9EC76ABCF}"/>
                </a:ext>
              </a:extLst>
            </p:cNvPr>
            <p:cNvSpPr/>
            <p:nvPr/>
          </p:nvSpPr>
          <p:spPr>
            <a:xfrm>
              <a:off x="7202201" y="1196673"/>
              <a:ext cx="180000" cy="108000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dk1"/>
                </a:solidFill>
              </a:endParaRPr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FFFA6814-149C-4936-A30E-99E864E79E5E}"/>
                </a:ext>
              </a:extLst>
            </p:cNvPr>
            <p:cNvSpPr/>
            <p:nvPr/>
          </p:nvSpPr>
          <p:spPr>
            <a:xfrm>
              <a:off x="7219926" y="970881"/>
              <a:ext cx="180000" cy="72000"/>
            </a:xfrm>
            <a:custGeom>
              <a:avLst/>
              <a:gdLst>
                <a:gd name="connsiteX0" fmla="*/ 0 w 192882"/>
                <a:gd name="connsiteY0" fmla="*/ 83344 h 85725"/>
                <a:gd name="connsiteX1" fmla="*/ 76200 w 192882"/>
                <a:gd name="connsiteY1" fmla="*/ 0 h 85725"/>
                <a:gd name="connsiteX2" fmla="*/ 123825 w 192882"/>
                <a:gd name="connsiteY2" fmla="*/ 85725 h 85725"/>
                <a:gd name="connsiteX3" fmla="*/ 192882 w 192882"/>
                <a:gd name="connsiteY3" fmla="*/ 9525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882" h="85725">
                  <a:moveTo>
                    <a:pt x="0" y="83344"/>
                  </a:moveTo>
                  <a:lnTo>
                    <a:pt x="76200" y="0"/>
                  </a:lnTo>
                  <a:lnTo>
                    <a:pt x="123825" y="85725"/>
                  </a:lnTo>
                  <a:lnTo>
                    <a:pt x="192882" y="9525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7438118C-92F1-4403-9FAC-3848B3842689}"/>
                </a:ext>
              </a:extLst>
            </p:cNvPr>
            <p:cNvSpPr/>
            <p:nvPr/>
          </p:nvSpPr>
          <p:spPr>
            <a:xfrm>
              <a:off x="7225483" y="665248"/>
              <a:ext cx="180000" cy="144000"/>
            </a:xfrm>
            <a:custGeom>
              <a:avLst/>
              <a:gdLst>
                <a:gd name="connsiteX0" fmla="*/ 9525 w 187325"/>
                <a:gd name="connsiteY0" fmla="*/ 149225 h 196850"/>
                <a:gd name="connsiteX1" fmla="*/ 0 w 187325"/>
                <a:gd name="connsiteY1" fmla="*/ 53975 h 196850"/>
                <a:gd name="connsiteX2" fmla="*/ 31750 w 187325"/>
                <a:gd name="connsiteY2" fmla="*/ 15875 h 196850"/>
                <a:gd name="connsiteX3" fmla="*/ 101600 w 187325"/>
                <a:gd name="connsiteY3" fmla="*/ 0 h 196850"/>
                <a:gd name="connsiteX4" fmla="*/ 155575 w 187325"/>
                <a:gd name="connsiteY4" fmla="*/ 57150 h 196850"/>
                <a:gd name="connsiteX5" fmla="*/ 187325 w 187325"/>
                <a:gd name="connsiteY5" fmla="*/ 123825 h 196850"/>
                <a:gd name="connsiteX6" fmla="*/ 114300 w 187325"/>
                <a:gd name="connsiteY6" fmla="*/ 168275 h 196850"/>
                <a:gd name="connsiteX7" fmla="*/ 53975 w 187325"/>
                <a:gd name="connsiteY7" fmla="*/ 196850 h 196850"/>
                <a:gd name="connsiteX8" fmla="*/ 9525 w 187325"/>
                <a:gd name="connsiteY8" fmla="*/ 149225 h 19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7325" h="196850">
                  <a:moveTo>
                    <a:pt x="9525" y="149225"/>
                  </a:moveTo>
                  <a:lnTo>
                    <a:pt x="0" y="53975"/>
                  </a:lnTo>
                  <a:lnTo>
                    <a:pt x="31750" y="15875"/>
                  </a:lnTo>
                  <a:lnTo>
                    <a:pt x="101600" y="0"/>
                  </a:lnTo>
                  <a:lnTo>
                    <a:pt x="155575" y="57150"/>
                  </a:lnTo>
                  <a:lnTo>
                    <a:pt x="187325" y="123825"/>
                  </a:lnTo>
                  <a:lnTo>
                    <a:pt x="114300" y="168275"/>
                  </a:lnTo>
                  <a:lnTo>
                    <a:pt x="53975" y="196850"/>
                  </a:lnTo>
                  <a:lnTo>
                    <a:pt x="9525" y="149225"/>
                  </a:lnTo>
                  <a:close/>
                </a:path>
              </a:pathLst>
            </a:cu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>
                <a:solidFill>
                  <a:schemeClr val="dk1"/>
                </a:solidFill>
              </a:endParaRP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E70189E4-630C-44B1-BE94-7C58D3B20AD4}"/>
                </a:ext>
              </a:extLst>
            </p:cNvPr>
            <p:cNvSpPr/>
            <p:nvPr/>
          </p:nvSpPr>
          <p:spPr>
            <a:xfrm>
              <a:off x="7203263" y="1381915"/>
              <a:ext cx="180000" cy="108000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dk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5004327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A698550-FB6C-4999-9E14-EED704ECF00C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1998" cy="685102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90801">
                  <a:extLst>
                    <a:ext uri="{9D8B030D-6E8A-4147-A177-3AD203B41FA5}">
                      <a16:colId xmlns:a16="http://schemas.microsoft.com/office/drawing/2014/main" val="2745701971"/>
                    </a:ext>
                  </a:extLst>
                </a:gridCol>
                <a:gridCol w="7776144">
                  <a:extLst>
                    <a:ext uri="{9D8B030D-6E8A-4147-A177-3AD203B41FA5}">
                      <a16:colId xmlns:a16="http://schemas.microsoft.com/office/drawing/2014/main" val="3724013289"/>
                    </a:ext>
                  </a:extLst>
                </a:gridCol>
                <a:gridCol w="2325053">
                  <a:extLst>
                    <a:ext uri="{9D8B030D-6E8A-4147-A177-3AD203B41FA5}">
                      <a16:colId xmlns:a16="http://schemas.microsoft.com/office/drawing/2014/main" val="1431369543"/>
                    </a:ext>
                  </a:extLst>
                </a:gridCol>
              </a:tblGrid>
              <a:tr h="350982">
                <a:tc gridSpan="3">
                  <a:txBody>
                    <a:bodyPr/>
                    <a:lstStyle/>
                    <a:p>
                      <a:endParaRPr lang="en-CA" sz="18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95523167"/>
                  </a:ext>
                </a:extLst>
              </a:tr>
              <a:tr h="4542530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2000" dirty="0"/>
                        <a:t>Base map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8301362"/>
                  </a:ext>
                </a:extLst>
              </a:tr>
              <a:tr h="1942732">
                <a:tc vMerge="1">
                  <a:txBody>
                    <a:bodyPr/>
                    <a:lstStyle/>
                    <a:p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67190758"/>
                  </a:ext>
                </a:extLst>
              </a:tr>
            </a:tbl>
          </a:graphicData>
        </a:graphic>
      </p:graphicFrame>
      <p:graphicFrame>
        <p:nvGraphicFramePr>
          <p:cNvPr id="101" name="Table 100">
            <a:extLst>
              <a:ext uri="{FF2B5EF4-FFF2-40B4-BE49-F238E27FC236}">
                <a16:creationId xmlns:a16="http://schemas.microsoft.com/office/drawing/2014/main" id="{B797F3B5-324D-4013-93E1-C4C4900DA29F}"/>
              </a:ext>
            </a:extLst>
          </p:cNvPr>
          <p:cNvGraphicFramePr>
            <a:graphicFrameLocks noGrp="1"/>
          </p:cNvGraphicFramePr>
          <p:nvPr/>
        </p:nvGraphicFramePr>
        <p:xfrm>
          <a:off x="9905504" y="4058155"/>
          <a:ext cx="2165396" cy="1588926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1395784">
                  <a:extLst>
                    <a:ext uri="{9D8B030D-6E8A-4147-A177-3AD203B41FA5}">
                      <a16:colId xmlns:a16="http://schemas.microsoft.com/office/drawing/2014/main" val="4226717433"/>
                    </a:ext>
                  </a:extLst>
                </a:gridCol>
                <a:gridCol w="769612">
                  <a:extLst>
                    <a:ext uri="{9D8B030D-6E8A-4147-A177-3AD203B41FA5}">
                      <a16:colId xmlns:a16="http://schemas.microsoft.com/office/drawing/2014/main" val="2569481145"/>
                    </a:ext>
                  </a:extLst>
                </a:gridCol>
              </a:tblGrid>
              <a:tr h="226074">
                <a:tc>
                  <a:txBody>
                    <a:bodyPr/>
                    <a:lstStyle/>
                    <a:p>
                      <a:r>
                        <a:rPr lang="en-CA" sz="1000" b="1" dirty="0">
                          <a:solidFill>
                            <a:schemeClr val="bg1"/>
                          </a:solidFill>
                        </a:rPr>
                        <a:t>Effectiveness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b="1" dirty="0">
                          <a:solidFill>
                            <a:schemeClr val="bg1"/>
                          </a:solidFill>
                        </a:rPr>
                        <a:t>Value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607"/>
                  </a:ext>
                </a:extLst>
              </a:tr>
              <a:tr h="226074">
                <a:tc>
                  <a:txBody>
                    <a:bodyPr/>
                    <a:lstStyle/>
                    <a:p>
                      <a:r>
                        <a:rPr lang="en-CA" sz="1000" dirty="0"/>
                        <a:t>Total P off-site (kg/</a:t>
                      </a:r>
                      <a:r>
                        <a:rPr lang="en-CA" sz="1000" dirty="0" err="1"/>
                        <a:t>yr</a:t>
                      </a:r>
                      <a:r>
                        <a:rPr lang="en-CA" sz="1000" dirty="0"/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-3,521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9618606"/>
                  </a:ext>
                </a:extLst>
              </a:tr>
              <a:tr h="283262">
                <a:tc>
                  <a:txBody>
                    <a:bodyPr/>
                    <a:lstStyle/>
                    <a:p>
                      <a:r>
                        <a:rPr lang="en-CA" sz="1000" dirty="0"/>
                        <a:t>Carbon (ton/</a:t>
                      </a:r>
                      <a:r>
                        <a:rPr lang="en-CA" sz="1000" dirty="0" err="1"/>
                        <a:t>yr</a:t>
                      </a:r>
                      <a:r>
                        <a:rPr lang="en-CA" sz="1000" dirty="0"/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151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527315"/>
                  </a:ext>
                </a:extLst>
              </a:tr>
              <a:tr h="283262">
                <a:tc>
                  <a:txBody>
                    <a:bodyPr/>
                    <a:lstStyle/>
                    <a:p>
                      <a:r>
                        <a:rPr lang="en-CA" sz="1000" dirty="0"/>
                        <a:t>Flood mitigation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403665"/>
                  </a:ext>
                </a:extLst>
              </a:tr>
              <a:tr h="283262">
                <a:tc>
                  <a:txBody>
                    <a:bodyPr/>
                    <a:lstStyle/>
                    <a:p>
                      <a:r>
                        <a:rPr lang="en-CA" sz="1000" dirty="0"/>
                        <a:t>Soil water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1411932"/>
                  </a:ext>
                </a:extLst>
              </a:tr>
              <a:tr h="226074">
                <a:tc>
                  <a:txBody>
                    <a:bodyPr/>
                    <a:lstStyle/>
                    <a:p>
                      <a:r>
                        <a:rPr lang="en-CA" sz="1050" dirty="0"/>
                        <a:t>…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5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6457140"/>
                  </a:ext>
                </a:extLst>
              </a:tr>
            </a:tbl>
          </a:graphicData>
        </a:graphic>
      </p:graphicFrame>
      <p:graphicFrame>
        <p:nvGraphicFramePr>
          <p:cNvPr id="106" name="Table 105">
            <a:extLst>
              <a:ext uri="{FF2B5EF4-FFF2-40B4-BE49-F238E27FC236}">
                <a16:creationId xmlns:a16="http://schemas.microsoft.com/office/drawing/2014/main" id="{E7A295FD-AB3A-4C2F-9484-23B44988F8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3919665"/>
              </p:ext>
            </p:extLst>
          </p:nvPr>
        </p:nvGraphicFramePr>
        <p:xfrm>
          <a:off x="9897758" y="633002"/>
          <a:ext cx="2257298" cy="2535695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758843">
                  <a:extLst>
                    <a:ext uri="{9D8B030D-6E8A-4147-A177-3AD203B41FA5}">
                      <a16:colId xmlns:a16="http://schemas.microsoft.com/office/drawing/2014/main" val="4226717433"/>
                    </a:ext>
                  </a:extLst>
                </a:gridCol>
                <a:gridCol w="559413">
                  <a:extLst>
                    <a:ext uri="{9D8B030D-6E8A-4147-A177-3AD203B41FA5}">
                      <a16:colId xmlns:a16="http://schemas.microsoft.com/office/drawing/2014/main" val="2569481145"/>
                    </a:ext>
                  </a:extLst>
                </a:gridCol>
                <a:gridCol w="473997">
                  <a:extLst>
                    <a:ext uri="{9D8B030D-6E8A-4147-A177-3AD203B41FA5}">
                      <a16:colId xmlns:a16="http://schemas.microsoft.com/office/drawing/2014/main" val="3485704139"/>
                    </a:ext>
                  </a:extLst>
                </a:gridCol>
                <a:gridCol w="465045">
                  <a:extLst>
                    <a:ext uri="{9D8B030D-6E8A-4147-A177-3AD203B41FA5}">
                      <a16:colId xmlns:a16="http://schemas.microsoft.com/office/drawing/2014/main" val="3680190404"/>
                    </a:ext>
                  </a:extLst>
                </a:gridCol>
              </a:tblGrid>
              <a:tr h="301675">
                <a:tc>
                  <a:txBody>
                    <a:bodyPr/>
                    <a:lstStyle/>
                    <a:p>
                      <a:r>
                        <a:rPr lang="en-CA" sz="800" b="1" dirty="0">
                          <a:solidFill>
                            <a:schemeClr val="bg1"/>
                          </a:solidFill>
                        </a:rPr>
                        <a:t>BMP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b="1" dirty="0">
                          <a:solidFill>
                            <a:schemeClr val="bg1"/>
                          </a:solidFill>
                        </a:rPr>
                        <a:t>Count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b="1" dirty="0">
                          <a:solidFill>
                            <a:schemeClr val="bg1"/>
                          </a:solidFill>
                        </a:rPr>
                        <a:t>Area (ha)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b="1" dirty="0">
                          <a:solidFill>
                            <a:schemeClr val="bg1"/>
                          </a:solidFill>
                        </a:rPr>
                        <a:t>Cost</a:t>
                      </a:r>
                    </a:p>
                    <a:p>
                      <a:r>
                        <a:rPr lang="en-CA" sz="800" b="1" dirty="0">
                          <a:solidFill>
                            <a:schemeClr val="bg1"/>
                          </a:solidFill>
                        </a:rPr>
                        <a:t>($/ha)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607"/>
                  </a:ext>
                </a:extLst>
              </a:tr>
              <a:tr h="345210">
                <a:tc>
                  <a:txBody>
                    <a:bodyPr/>
                    <a:lstStyle/>
                    <a:p>
                      <a:r>
                        <a:rPr lang="en-CA" sz="700" dirty="0"/>
                        <a:t>BMP type 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15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132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3,566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527315"/>
                  </a:ext>
                </a:extLst>
              </a:tr>
              <a:tr h="252265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700" dirty="0"/>
                        <a:t>BMP type 3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3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15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8,615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403665"/>
                  </a:ext>
                </a:extLst>
              </a:tr>
              <a:tr h="301675">
                <a:tc>
                  <a:txBody>
                    <a:bodyPr/>
                    <a:lstStyle/>
                    <a:p>
                      <a:r>
                        <a:rPr lang="en-CA" sz="700" dirty="0"/>
                        <a:t>…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6457140"/>
                  </a:ext>
                </a:extLst>
              </a:tr>
              <a:tr h="301675"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9403073"/>
                  </a:ext>
                </a:extLst>
              </a:tr>
              <a:tr h="301675"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1727525"/>
                  </a:ext>
                </a:extLst>
              </a:tr>
              <a:tr h="301675"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0374012"/>
                  </a:ext>
                </a:extLst>
              </a:tr>
              <a:tr h="388100">
                <a:tc>
                  <a:txBody>
                    <a:bodyPr/>
                    <a:lstStyle/>
                    <a:p>
                      <a:pPr algn="ctr"/>
                      <a:r>
                        <a:rPr lang="en-CA" sz="1000" b="1" dirty="0">
                          <a:solidFill>
                            <a:schemeClr val="bg1"/>
                          </a:solidFill>
                        </a:rPr>
                        <a:t>Total cost</a:t>
                      </a:r>
                    </a:p>
                    <a:p>
                      <a:pPr algn="ctr"/>
                      <a:r>
                        <a:rPr lang="en-CA" sz="1000" b="1" dirty="0">
                          <a:solidFill>
                            <a:schemeClr val="bg1"/>
                          </a:solidFill>
                        </a:rPr>
                        <a:t>($/</a:t>
                      </a:r>
                      <a:r>
                        <a:rPr lang="en-CA" sz="1000" b="1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1000" b="1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CA" sz="1200" b="1" dirty="0">
                          <a:solidFill>
                            <a:schemeClr val="bg1"/>
                          </a:solidFill>
                        </a:rPr>
                        <a:t>23,546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CA" sz="7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sz="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050421"/>
                  </a:ext>
                </a:extLst>
              </a:tr>
            </a:tbl>
          </a:graphicData>
        </a:graphic>
      </p:graphicFrame>
      <p:sp>
        <p:nvSpPr>
          <p:cNvPr id="16" name="Flowchart: Extract 15">
            <a:extLst>
              <a:ext uri="{FF2B5EF4-FFF2-40B4-BE49-F238E27FC236}">
                <a16:creationId xmlns:a16="http://schemas.microsoft.com/office/drawing/2014/main" id="{9337D849-34B8-4B17-95F2-D16AAD3E4D24}"/>
              </a:ext>
            </a:extLst>
          </p:cNvPr>
          <p:cNvSpPr/>
          <p:nvPr/>
        </p:nvSpPr>
        <p:spPr>
          <a:xfrm rot="5400000">
            <a:off x="2028313" y="3190366"/>
            <a:ext cx="223026" cy="98385"/>
          </a:xfrm>
          <a:prstGeom prst="flowChartExtra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686D646-B06A-4212-B79B-753EDF1FBD4D}"/>
              </a:ext>
            </a:extLst>
          </p:cNvPr>
          <p:cNvSpPr/>
          <p:nvPr/>
        </p:nvSpPr>
        <p:spPr>
          <a:xfrm>
            <a:off x="9407084" y="3799725"/>
            <a:ext cx="238478" cy="6984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+</a:t>
            </a:r>
          </a:p>
          <a:p>
            <a:pPr algn="ctr"/>
            <a:endParaRPr lang="en-CA" dirty="0"/>
          </a:p>
          <a:p>
            <a:pPr algn="ctr"/>
            <a:r>
              <a:rPr lang="en-CA" dirty="0">
                <a:sym typeface="Symbol" panose="05050102010706020507" pitchFamily="18" charset="2"/>
              </a:rPr>
              <a:t></a:t>
            </a:r>
            <a:endParaRPr lang="en-CA" dirty="0"/>
          </a:p>
        </p:txBody>
      </p:sp>
      <p:pic>
        <p:nvPicPr>
          <p:cNvPr id="23" name="Graphic 22" descr="World">
            <a:extLst>
              <a:ext uri="{FF2B5EF4-FFF2-40B4-BE49-F238E27FC236}">
                <a16:creationId xmlns:a16="http://schemas.microsoft.com/office/drawing/2014/main" id="{9507020A-1811-4735-A2F3-4B68E21537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69582" y="4552351"/>
            <a:ext cx="318011" cy="30074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E960B1AA-4CBA-42F0-8B56-8DFF6D655D9D}"/>
              </a:ext>
            </a:extLst>
          </p:cNvPr>
          <p:cNvGrpSpPr/>
          <p:nvPr/>
        </p:nvGrpSpPr>
        <p:grpSpPr>
          <a:xfrm>
            <a:off x="3572343" y="1095315"/>
            <a:ext cx="3437456" cy="3489079"/>
            <a:chOff x="3269673" y="1219200"/>
            <a:chExt cx="3437456" cy="3489079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7FA3ECCB-EAD4-4CEC-9AA3-23E6992DCE8D}"/>
                </a:ext>
              </a:extLst>
            </p:cNvPr>
            <p:cNvSpPr/>
            <p:nvPr/>
          </p:nvSpPr>
          <p:spPr>
            <a:xfrm>
              <a:off x="3269673" y="1219200"/>
              <a:ext cx="3437456" cy="3489079"/>
            </a:xfrm>
            <a:custGeom>
              <a:avLst/>
              <a:gdLst>
                <a:gd name="connsiteX0" fmla="*/ 2118266 w 3643907"/>
                <a:gd name="connsiteY0" fmla="*/ 87427 h 4033235"/>
                <a:gd name="connsiteX1" fmla="*/ 1691546 w 3643907"/>
                <a:gd name="connsiteY1" fmla="*/ 122261 h 4033235"/>
                <a:gd name="connsiteX2" fmla="*/ 1447706 w 3643907"/>
                <a:gd name="connsiteY2" fmla="*/ 200638 h 4033235"/>
                <a:gd name="connsiteX3" fmla="*/ 1108071 w 3643907"/>
                <a:gd name="connsiteY3" fmla="*/ 305141 h 4033235"/>
                <a:gd name="connsiteX4" fmla="*/ 925191 w 3643907"/>
                <a:gd name="connsiteY4" fmla="*/ 575107 h 4033235"/>
                <a:gd name="connsiteX5" fmla="*/ 925191 w 3643907"/>
                <a:gd name="connsiteY5" fmla="*/ 879907 h 4033235"/>
                <a:gd name="connsiteX6" fmla="*/ 881648 w 3643907"/>
                <a:gd name="connsiteY6" fmla="*/ 1263084 h 4033235"/>
                <a:gd name="connsiteX7" fmla="*/ 794563 w 3643907"/>
                <a:gd name="connsiteY7" fmla="*/ 1332752 h 4033235"/>
                <a:gd name="connsiteX8" fmla="*/ 585557 w 3643907"/>
                <a:gd name="connsiteY8" fmla="*/ 1393712 h 4033235"/>
                <a:gd name="connsiteX9" fmla="*/ 454928 w 3643907"/>
                <a:gd name="connsiteY9" fmla="*/ 1524341 h 4033235"/>
                <a:gd name="connsiteX10" fmla="*/ 385260 w 3643907"/>
                <a:gd name="connsiteY10" fmla="*/ 1715930 h 4033235"/>
                <a:gd name="connsiteX11" fmla="*/ 428803 w 3643907"/>
                <a:gd name="connsiteY11" fmla="*/ 2064272 h 4033235"/>
                <a:gd name="connsiteX12" fmla="*/ 515888 w 3643907"/>
                <a:gd name="connsiteY12" fmla="*/ 2203610 h 4033235"/>
                <a:gd name="connsiteX13" fmla="*/ 838106 w 3643907"/>
                <a:gd name="connsiteY13" fmla="*/ 2395198 h 4033235"/>
                <a:gd name="connsiteX14" fmla="*/ 1020986 w 3643907"/>
                <a:gd name="connsiteY14" fmla="*/ 2560661 h 4033235"/>
                <a:gd name="connsiteX15" fmla="*/ 1055820 w 3643907"/>
                <a:gd name="connsiteY15" fmla="*/ 2708707 h 4033235"/>
                <a:gd name="connsiteX16" fmla="*/ 1038403 w 3643907"/>
                <a:gd name="connsiteY16" fmla="*/ 2865461 h 4033235"/>
                <a:gd name="connsiteX17" fmla="*/ 751020 w 3643907"/>
                <a:gd name="connsiteY17" fmla="*/ 3118010 h 4033235"/>
                <a:gd name="connsiteX18" fmla="*/ 454928 w 3643907"/>
                <a:gd name="connsiteY18" fmla="*/ 3318307 h 4033235"/>
                <a:gd name="connsiteX19" fmla="*/ 176254 w 3643907"/>
                <a:gd name="connsiteY19" fmla="*/ 3466352 h 4033235"/>
                <a:gd name="connsiteX20" fmla="*/ 89168 w 3643907"/>
                <a:gd name="connsiteY20" fmla="*/ 3596981 h 4033235"/>
                <a:gd name="connsiteX21" fmla="*/ 36917 w 3643907"/>
                <a:gd name="connsiteY21" fmla="*/ 3823404 h 4033235"/>
                <a:gd name="connsiteX22" fmla="*/ 97877 w 3643907"/>
                <a:gd name="connsiteY22" fmla="*/ 3971450 h 4033235"/>
                <a:gd name="connsiteX23" fmla="*/ 1099363 w 3643907"/>
                <a:gd name="connsiteY23" fmla="*/ 4032410 h 4033235"/>
                <a:gd name="connsiteX24" fmla="*/ 1648003 w 3643907"/>
                <a:gd name="connsiteY24" fmla="*/ 3997575 h 4033235"/>
                <a:gd name="connsiteX25" fmla="*/ 2248894 w 3643907"/>
                <a:gd name="connsiteY25" fmla="*/ 3875655 h 4033235"/>
                <a:gd name="connsiteX26" fmla="*/ 2562403 w 3643907"/>
                <a:gd name="connsiteY26" fmla="*/ 3605690 h 4033235"/>
                <a:gd name="connsiteX27" fmla="*/ 3137168 w 3643907"/>
                <a:gd name="connsiteY27" fmla="*/ 3248638 h 4033235"/>
                <a:gd name="connsiteX28" fmla="*/ 3407134 w 3643907"/>
                <a:gd name="connsiteY28" fmla="*/ 2734832 h 4033235"/>
                <a:gd name="connsiteX29" fmla="*/ 3642266 w 3643907"/>
                <a:gd name="connsiteY29" fmla="*/ 2116524 h 4033235"/>
                <a:gd name="connsiteX30" fmla="*/ 3502928 w 3643907"/>
                <a:gd name="connsiteY30" fmla="*/ 1637552 h 4033235"/>
                <a:gd name="connsiteX31" fmla="*/ 3337466 w 3643907"/>
                <a:gd name="connsiteY31" fmla="*/ 1210832 h 4033235"/>
                <a:gd name="connsiteX32" fmla="*/ 3598723 w 3643907"/>
                <a:gd name="connsiteY32" fmla="*/ 827655 h 4033235"/>
                <a:gd name="connsiteX33" fmla="*/ 3520346 w 3643907"/>
                <a:gd name="connsiteY33" fmla="*/ 322558 h 4033235"/>
                <a:gd name="connsiteX34" fmla="*/ 3172003 w 3643907"/>
                <a:gd name="connsiteY34" fmla="*/ 87427 h 4033235"/>
                <a:gd name="connsiteX35" fmla="*/ 2423066 w 3643907"/>
                <a:gd name="connsiteY35" fmla="*/ 341 h 4033235"/>
                <a:gd name="connsiteX36" fmla="*/ 2118266 w 3643907"/>
                <a:gd name="connsiteY36" fmla="*/ 87427 h 4033235"/>
                <a:gd name="connsiteX0" fmla="*/ 2093566 w 3619207"/>
                <a:gd name="connsiteY0" fmla="*/ 87427 h 4054379"/>
                <a:gd name="connsiteX1" fmla="*/ 1666846 w 3619207"/>
                <a:gd name="connsiteY1" fmla="*/ 122261 h 4054379"/>
                <a:gd name="connsiteX2" fmla="*/ 1423006 w 3619207"/>
                <a:gd name="connsiteY2" fmla="*/ 200638 h 4054379"/>
                <a:gd name="connsiteX3" fmla="*/ 1083371 w 3619207"/>
                <a:gd name="connsiteY3" fmla="*/ 305141 h 4054379"/>
                <a:gd name="connsiteX4" fmla="*/ 900491 w 3619207"/>
                <a:gd name="connsiteY4" fmla="*/ 575107 h 4054379"/>
                <a:gd name="connsiteX5" fmla="*/ 900491 w 3619207"/>
                <a:gd name="connsiteY5" fmla="*/ 879907 h 4054379"/>
                <a:gd name="connsiteX6" fmla="*/ 856948 w 3619207"/>
                <a:gd name="connsiteY6" fmla="*/ 1263084 h 4054379"/>
                <a:gd name="connsiteX7" fmla="*/ 769863 w 3619207"/>
                <a:gd name="connsiteY7" fmla="*/ 1332752 h 4054379"/>
                <a:gd name="connsiteX8" fmla="*/ 560857 w 3619207"/>
                <a:gd name="connsiteY8" fmla="*/ 1393712 h 4054379"/>
                <a:gd name="connsiteX9" fmla="*/ 430228 w 3619207"/>
                <a:gd name="connsiteY9" fmla="*/ 1524341 h 4054379"/>
                <a:gd name="connsiteX10" fmla="*/ 360560 w 3619207"/>
                <a:gd name="connsiteY10" fmla="*/ 1715930 h 4054379"/>
                <a:gd name="connsiteX11" fmla="*/ 404103 w 3619207"/>
                <a:gd name="connsiteY11" fmla="*/ 2064272 h 4054379"/>
                <a:gd name="connsiteX12" fmla="*/ 491188 w 3619207"/>
                <a:gd name="connsiteY12" fmla="*/ 2203610 h 4054379"/>
                <a:gd name="connsiteX13" fmla="*/ 813406 w 3619207"/>
                <a:gd name="connsiteY13" fmla="*/ 2395198 h 4054379"/>
                <a:gd name="connsiteX14" fmla="*/ 996286 w 3619207"/>
                <a:gd name="connsiteY14" fmla="*/ 2560661 h 4054379"/>
                <a:gd name="connsiteX15" fmla="*/ 1031120 w 3619207"/>
                <a:gd name="connsiteY15" fmla="*/ 2708707 h 4054379"/>
                <a:gd name="connsiteX16" fmla="*/ 1013703 w 3619207"/>
                <a:gd name="connsiteY16" fmla="*/ 2865461 h 4054379"/>
                <a:gd name="connsiteX17" fmla="*/ 726320 w 3619207"/>
                <a:gd name="connsiteY17" fmla="*/ 3118010 h 4054379"/>
                <a:gd name="connsiteX18" fmla="*/ 430228 w 3619207"/>
                <a:gd name="connsiteY18" fmla="*/ 3318307 h 4054379"/>
                <a:gd name="connsiteX19" fmla="*/ 151554 w 3619207"/>
                <a:gd name="connsiteY19" fmla="*/ 3466352 h 4054379"/>
                <a:gd name="connsiteX20" fmla="*/ 64468 w 3619207"/>
                <a:gd name="connsiteY20" fmla="*/ 3596981 h 4054379"/>
                <a:gd name="connsiteX21" fmla="*/ 12217 w 3619207"/>
                <a:gd name="connsiteY21" fmla="*/ 3823404 h 4054379"/>
                <a:gd name="connsiteX22" fmla="*/ 114751 w 3619207"/>
                <a:gd name="connsiteY22" fmla="*/ 4039081 h 4054379"/>
                <a:gd name="connsiteX23" fmla="*/ 1074663 w 3619207"/>
                <a:gd name="connsiteY23" fmla="*/ 4032410 h 4054379"/>
                <a:gd name="connsiteX24" fmla="*/ 1623303 w 3619207"/>
                <a:gd name="connsiteY24" fmla="*/ 3997575 h 4054379"/>
                <a:gd name="connsiteX25" fmla="*/ 2224194 w 3619207"/>
                <a:gd name="connsiteY25" fmla="*/ 3875655 h 4054379"/>
                <a:gd name="connsiteX26" fmla="*/ 2537703 w 3619207"/>
                <a:gd name="connsiteY26" fmla="*/ 3605690 h 4054379"/>
                <a:gd name="connsiteX27" fmla="*/ 3112468 w 3619207"/>
                <a:gd name="connsiteY27" fmla="*/ 3248638 h 4054379"/>
                <a:gd name="connsiteX28" fmla="*/ 3382434 w 3619207"/>
                <a:gd name="connsiteY28" fmla="*/ 2734832 h 4054379"/>
                <a:gd name="connsiteX29" fmla="*/ 3617566 w 3619207"/>
                <a:gd name="connsiteY29" fmla="*/ 2116524 h 4054379"/>
                <a:gd name="connsiteX30" fmla="*/ 3478228 w 3619207"/>
                <a:gd name="connsiteY30" fmla="*/ 1637552 h 4054379"/>
                <a:gd name="connsiteX31" fmla="*/ 3312766 w 3619207"/>
                <a:gd name="connsiteY31" fmla="*/ 1210832 h 4054379"/>
                <a:gd name="connsiteX32" fmla="*/ 3574023 w 3619207"/>
                <a:gd name="connsiteY32" fmla="*/ 827655 h 4054379"/>
                <a:gd name="connsiteX33" fmla="*/ 3495646 w 3619207"/>
                <a:gd name="connsiteY33" fmla="*/ 322558 h 4054379"/>
                <a:gd name="connsiteX34" fmla="*/ 3147303 w 3619207"/>
                <a:gd name="connsiteY34" fmla="*/ 87427 h 4054379"/>
                <a:gd name="connsiteX35" fmla="*/ 2398366 w 3619207"/>
                <a:gd name="connsiteY35" fmla="*/ 341 h 4054379"/>
                <a:gd name="connsiteX36" fmla="*/ 2093566 w 3619207"/>
                <a:gd name="connsiteY36" fmla="*/ 87427 h 4054379"/>
                <a:gd name="connsiteX0" fmla="*/ 2093566 w 3618850"/>
                <a:gd name="connsiteY0" fmla="*/ 87427 h 4054379"/>
                <a:gd name="connsiteX1" fmla="*/ 1666846 w 3618850"/>
                <a:gd name="connsiteY1" fmla="*/ 122261 h 4054379"/>
                <a:gd name="connsiteX2" fmla="*/ 1423006 w 3618850"/>
                <a:gd name="connsiteY2" fmla="*/ 200638 h 4054379"/>
                <a:gd name="connsiteX3" fmla="*/ 1083371 w 3618850"/>
                <a:gd name="connsiteY3" fmla="*/ 305141 h 4054379"/>
                <a:gd name="connsiteX4" fmla="*/ 900491 w 3618850"/>
                <a:gd name="connsiteY4" fmla="*/ 575107 h 4054379"/>
                <a:gd name="connsiteX5" fmla="*/ 900491 w 3618850"/>
                <a:gd name="connsiteY5" fmla="*/ 879907 h 4054379"/>
                <a:gd name="connsiteX6" fmla="*/ 856948 w 3618850"/>
                <a:gd name="connsiteY6" fmla="*/ 1263084 h 4054379"/>
                <a:gd name="connsiteX7" fmla="*/ 769863 w 3618850"/>
                <a:gd name="connsiteY7" fmla="*/ 1332752 h 4054379"/>
                <a:gd name="connsiteX8" fmla="*/ 560857 w 3618850"/>
                <a:gd name="connsiteY8" fmla="*/ 1393712 h 4054379"/>
                <a:gd name="connsiteX9" fmla="*/ 430228 w 3618850"/>
                <a:gd name="connsiteY9" fmla="*/ 1524341 h 4054379"/>
                <a:gd name="connsiteX10" fmla="*/ 360560 w 3618850"/>
                <a:gd name="connsiteY10" fmla="*/ 1715930 h 4054379"/>
                <a:gd name="connsiteX11" fmla="*/ 404103 w 3618850"/>
                <a:gd name="connsiteY11" fmla="*/ 2064272 h 4054379"/>
                <a:gd name="connsiteX12" fmla="*/ 491188 w 3618850"/>
                <a:gd name="connsiteY12" fmla="*/ 2203610 h 4054379"/>
                <a:gd name="connsiteX13" fmla="*/ 813406 w 3618850"/>
                <a:gd name="connsiteY13" fmla="*/ 2395198 h 4054379"/>
                <a:gd name="connsiteX14" fmla="*/ 996286 w 3618850"/>
                <a:gd name="connsiteY14" fmla="*/ 2560661 h 4054379"/>
                <a:gd name="connsiteX15" fmla="*/ 1031120 w 3618850"/>
                <a:gd name="connsiteY15" fmla="*/ 2708707 h 4054379"/>
                <a:gd name="connsiteX16" fmla="*/ 1013703 w 3618850"/>
                <a:gd name="connsiteY16" fmla="*/ 2865461 h 4054379"/>
                <a:gd name="connsiteX17" fmla="*/ 726320 w 3618850"/>
                <a:gd name="connsiteY17" fmla="*/ 3118010 h 4054379"/>
                <a:gd name="connsiteX18" fmla="*/ 430228 w 3618850"/>
                <a:gd name="connsiteY18" fmla="*/ 3318307 h 4054379"/>
                <a:gd name="connsiteX19" fmla="*/ 151554 w 3618850"/>
                <a:gd name="connsiteY19" fmla="*/ 3466352 h 4054379"/>
                <a:gd name="connsiteX20" fmla="*/ 64468 w 3618850"/>
                <a:gd name="connsiteY20" fmla="*/ 3596981 h 4054379"/>
                <a:gd name="connsiteX21" fmla="*/ 12217 w 3618850"/>
                <a:gd name="connsiteY21" fmla="*/ 3823404 h 4054379"/>
                <a:gd name="connsiteX22" fmla="*/ 114751 w 3618850"/>
                <a:gd name="connsiteY22" fmla="*/ 4039081 h 4054379"/>
                <a:gd name="connsiteX23" fmla="*/ 1074663 w 3618850"/>
                <a:gd name="connsiteY23" fmla="*/ 4032410 h 4054379"/>
                <a:gd name="connsiteX24" fmla="*/ 1623303 w 3618850"/>
                <a:gd name="connsiteY24" fmla="*/ 3997575 h 4054379"/>
                <a:gd name="connsiteX25" fmla="*/ 2224194 w 3618850"/>
                <a:gd name="connsiteY25" fmla="*/ 3875655 h 4054379"/>
                <a:gd name="connsiteX26" fmla="*/ 2537703 w 3618850"/>
                <a:gd name="connsiteY26" fmla="*/ 3605690 h 4054379"/>
                <a:gd name="connsiteX27" fmla="*/ 3112468 w 3618850"/>
                <a:gd name="connsiteY27" fmla="*/ 3248638 h 4054379"/>
                <a:gd name="connsiteX28" fmla="*/ 3382434 w 3618850"/>
                <a:gd name="connsiteY28" fmla="*/ 2734832 h 4054379"/>
                <a:gd name="connsiteX29" fmla="*/ 3617566 w 3618850"/>
                <a:gd name="connsiteY29" fmla="*/ 2116524 h 4054379"/>
                <a:gd name="connsiteX30" fmla="*/ 3478228 w 3618850"/>
                <a:gd name="connsiteY30" fmla="*/ 1637552 h 4054379"/>
                <a:gd name="connsiteX31" fmla="*/ 3512323 w 3618850"/>
                <a:gd name="connsiteY31" fmla="*/ 1219287 h 4054379"/>
                <a:gd name="connsiteX32" fmla="*/ 3574023 w 3618850"/>
                <a:gd name="connsiteY32" fmla="*/ 827655 h 4054379"/>
                <a:gd name="connsiteX33" fmla="*/ 3495646 w 3618850"/>
                <a:gd name="connsiteY33" fmla="*/ 322558 h 4054379"/>
                <a:gd name="connsiteX34" fmla="*/ 3147303 w 3618850"/>
                <a:gd name="connsiteY34" fmla="*/ 87427 h 4054379"/>
                <a:gd name="connsiteX35" fmla="*/ 2398366 w 3618850"/>
                <a:gd name="connsiteY35" fmla="*/ 341 h 4054379"/>
                <a:gd name="connsiteX36" fmla="*/ 2093566 w 3618850"/>
                <a:gd name="connsiteY36" fmla="*/ 87427 h 4054379"/>
                <a:gd name="connsiteX0" fmla="*/ 2093566 w 3715411"/>
                <a:gd name="connsiteY0" fmla="*/ 87427 h 4054379"/>
                <a:gd name="connsiteX1" fmla="*/ 1666846 w 3715411"/>
                <a:gd name="connsiteY1" fmla="*/ 122261 h 4054379"/>
                <a:gd name="connsiteX2" fmla="*/ 1423006 w 3715411"/>
                <a:gd name="connsiteY2" fmla="*/ 200638 h 4054379"/>
                <a:gd name="connsiteX3" fmla="*/ 1083371 w 3715411"/>
                <a:gd name="connsiteY3" fmla="*/ 305141 h 4054379"/>
                <a:gd name="connsiteX4" fmla="*/ 900491 w 3715411"/>
                <a:gd name="connsiteY4" fmla="*/ 575107 h 4054379"/>
                <a:gd name="connsiteX5" fmla="*/ 900491 w 3715411"/>
                <a:gd name="connsiteY5" fmla="*/ 879907 h 4054379"/>
                <a:gd name="connsiteX6" fmla="*/ 856948 w 3715411"/>
                <a:gd name="connsiteY6" fmla="*/ 1263084 h 4054379"/>
                <a:gd name="connsiteX7" fmla="*/ 769863 w 3715411"/>
                <a:gd name="connsiteY7" fmla="*/ 1332752 h 4054379"/>
                <a:gd name="connsiteX8" fmla="*/ 560857 w 3715411"/>
                <a:gd name="connsiteY8" fmla="*/ 1393712 h 4054379"/>
                <a:gd name="connsiteX9" fmla="*/ 430228 w 3715411"/>
                <a:gd name="connsiteY9" fmla="*/ 1524341 h 4054379"/>
                <a:gd name="connsiteX10" fmla="*/ 360560 w 3715411"/>
                <a:gd name="connsiteY10" fmla="*/ 1715930 h 4054379"/>
                <a:gd name="connsiteX11" fmla="*/ 404103 w 3715411"/>
                <a:gd name="connsiteY11" fmla="*/ 2064272 h 4054379"/>
                <a:gd name="connsiteX12" fmla="*/ 491188 w 3715411"/>
                <a:gd name="connsiteY12" fmla="*/ 2203610 h 4054379"/>
                <a:gd name="connsiteX13" fmla="*/ 813406 w 3715411"/>
                <a:gd name="connsiteY13" fmla="*/ 2395198 h 4054379"/>
                <a:gd name="connsiteX14" fmla="*/ 996286 w 3715411"/>
                <a:gd name="connsiteY14" fmla="*/ 2560661 h 4054379"/>
                <a:gd name="connsiteX15" fmla="*/ 1031120 w 3715411"/>
                <a:gd name="connsiteY15" fmla="*/ 2708707 h 4054379"/>
                <a:gd name="connsiteX16" fmla="*/ 1013703 w 3715411"/>
                <a:gd name="connsiteY16" fmla="*/ 2865461 h 4054379"/>
                <a:gd name="connsiteX17" fmla="*/ 726320 w 3715411"/>
                <a:gd name="connsiteY17" fmla="*/ 3118010 h 4054379"/>
                <a:gd name="connsiteX18" fmla="*/ 430228 w 3715411"/>
                <a:gd name="connsiteY18" fmla="*/ 3318307 h 4054379"/>
                <a:gd name="connsiteX19" fmla="*/ 151554 w 3715411"/>
                <a:gd name="connsiteY19" fmla="*/ 3466352 h 4054379"/>
                <a:gd name="connsiteX20" fmla="*/ 64468 w 3715411"/>
                <a:gd name="connsiteY20" fmla="*/ 3596981 h 4054379"/>
                <a:gd name="connsiteX21" fmla="*/ 12217 w 3715411"/>
                <a:gd name="connsiteY21" fmla="*/ 3823404 h 4054379"/>
                <a:gd name="connsiteX22" fmla="*/ 114751 w 3715411"/>
                <a:gd name="connsiteY22" fmla="*/ 4039081 h 4054379"/>
                <a:gd name="connsiteX23" fmla="*/ 1074663 w 3715411"/>
                <a:gd name="connsiteY23" fmla="*/ 4032410 h 4054379"/>
                <a:gd name="connsiteX24" fmla="*/ 1623303 w 3715411"/>
                <a:gd name="connsiteY24" fmla="*/ 3997575 h 4054379"/>
                <a:gd name="connsiteX25" fmla="*/ 2224194 w 3715411"/>
                <a:gd name="connsiteY25" fmla="*/ 3875655 h 4054379"/>
                <a:gd name="connsiteX26" fmla="*/ 2537703 w 3715411"/>
                <a:gd name="connsiteY26" fmla="*/ 3605690 h 4054379"/>
                <a:gd name="connsiteX27" fmla="*/ 3112468 w 3715411"/>
                <a:gd name="connsiteY27" fmla="*/ 3248638 h 4054379"/>
                <a:gd name="connsiteX28" fmla="*/ 3382434 w 3715411"/>
                <a:gd name="connsiteY28" fmla="*/ 2734832 h 4054379"/>
                <a:gd name="connsiteX29" fmla="*/ 3617566 w 3715411"/>
                <a:gd name="connsiteY29" fmla="*/ 2116524 h 4054379"/>
                <a:gd name="connsiteX30" fmla="*/ 3478228 w 3715411"/>
                <a:gd name="connsiteY30" fmla="*/ 1637552 h 4054379"/>
                <a:gd name="connsiteX31" fmla="*/ 3512323 w 3715411"/>
                <a:gd name="connsiteY31" fmla="*/ 1219287 h 4054379"/>
                <a:gd name="connsiteX32" fmla="*/ 3715377 w 3715411"/>
                <a:gd name="connsiteY32" fmla="*/ 785386 h 4054379"/>
                <a:gd name="connsiteX33" fmla="*/ 3495646 w 3715411"/>
                <a:gd name="connsiteY33" fmla="*/ 322558 h 4054379"/>
                <a:gd name="connsiteX34" fmla="*/ 3147303 w 3715411"/>
                <a:gd name="connsiteY34" fmla="*/ 87427 h 4054379"/>
                <a:gd name="connsiteX35" fmla="*/ 2398366 w 3715411"/>
                <a:gd name="connsiteY35" fmla="*/ 341 h 4054379"/>
                <a:gd name="connsiteX36" fmla="*/ 2093566 w 3715411"/>
                <a:gd name="connsiteY36" fmla="*/ 87427 h 4054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3715411" h="4054379">
                  <a:moveTo>
                    <a:pt x="2093566" y="87427"/>
                  </a:moveTo>
                  <a:cubicBezTo>
                    <a:pt x="1971646" y="107747"/>
                    <a:pt x="1778606" y="103393"/>
                    <a:pt x="1666846" y="122261"/>
                  </a:cubicBezTo>
                  <a:cubicBezTo>
                    <a:pt x="1555086" y="141129"/>
                    <a:pt x="1423006" y="200638"/>
                    <a:pt x="1423006" y="200638"/>
                  </a:cubicBezTo>
                  <a:cubicBezTo>
                    <a:pt x="1325760" y="231118"/>
                    <a:pt x="1170457" y="242729"/>
                    <a:pt x="1083371" y="305141"/>
                  </a:cubicBezTo>
                  <a:cubicBezTo>
                    <a:pt x="996285" y="367553"/>
                    <a:pt x="930971" y="479313"/>
                    <a:pt x="900491" y="575107"/>
                  </a:cubicBezTo>
                  <a:cubicBezTo>
                    <a:pt x="870011" y="670901"/>
                    <a:pt x="907748" y="765244"/>
                    <a:pt x="900491" y="879907"/>
                  </a:cubicBezTo>
                  <a:cubicBezTo>
                    <a:pt x="893234" y="994570"/>
                    <a:pt x="878719" y="1187610"/>
                    <a:pt x="856948" y="1263084"/>
                  </a:cubicBezTo>
                  <a:cubicBezTo>
                    <a:pt x="835177" y="1338558"/>
                    <a:pt x="819211" y="1310981"/>
                    <a:pt x="769863" y="1332752"/>
                  </a:cubicBezTo>
                  <a:cubicBezTo>
                    <a:pt x="720515" y="1354523"/>
                    <a:pt x="617463" y="1361781"/>
                    <a:pt x="560857" y="1393712"/>
                  </a:cubicBezTo>
                  <a:cubicBezTo>
                    <a:pt x="504251" y="1425643"/>
                    <a:pt x="463611" y="1470638"/>
                    <a:pt x="430228" y="1524341"/>
                  </a:cubicBezTo>
                  <a:cubicBezTo>
                    <a:pt x="396845" y="1578044"/>
                    <a:pt x="364914" y="1625942"/>
                    <a:pt x="360560" y="1715930"/>
                  </a:cubicBezTo>
                  <a:cubicBezTo>
                    <a:pt x="356206" y="1805919"/>
                    <a:pt x="382332" y="1982992"/>
                    <a:pt x="404103" y="2064272"/>
                  </a:cubicBezTo>
                  <a:cubicBezTo>
                    <a:pt x="425874" y="2145552"/>
                    <a:pt x="422971" y="2148456"/>
                    <a:pt x="491188" y="2203610"/>
                  </a:cubicBezTo>
                  <a:cubicBezTo>
                    <a:pt x="559405" y="2258764"/>
                    <a:pt x="729223" y="2335690"/>
                    <a:pt x="813406" y="2395198"/>
                  </a:cubicBezTo>
                  <a:cubicBezTo>
                    <a:pt x="897589" y="2454706"/>
                    <a:pt x="960000" y="2508410"/>
                    <a:pt x="996286" y="2560661"/>
                  </a:cubicBezTo>
                  <a:cubicBezTo>
                    <a:pt x="1032572" y="2612912"/>
                    <a:pt x="1028217" y="2657907"/>
                    <a:pt x="1031120" y="2708707"/>
                  </a:cubicBezTo>
                  <a:cubicBezTo>
                    <a:pt x="1034023" y="2759507"/>
                    <a:pt x="1064503" y="2797244"/>
                    <a:pt x="1013703" y="2865461"/>
                  </a:cubicBezTo>
                  <a:cubicBezTo>
                    <a:pt x="962903" y="2933678"/>
                    <a:pt x="823566" y="3042536"/>
                    <a:pt x="726320" y="3118010"/>
                  </a:cubicBezTo>
                  <a:cubicBezTo>
                    <a:pt x="629074" y="3193484"/>
                    <a:pt x="526022" y="3260250"/>
                    <a:pt x="430228" y="3318307"/>
                  </a:cubicBezTo>
                  <a:cubicBezTo>
                    <a:pt x="334434" y="3376364"/>
                    <a:pt x="212514" y="3419906"/>
                    <a:pt x="151554" y="3466352"/>
                  </a:cubicBezTo>
                  <a:cubicBezTo>
                    <a:pt x="90594" y="3512798"/>
                    <a:pt x="87691" y="3537472"/>
                    <a:pt x="64468" y="3596981"/>
                  </a:cubicBezTo>
                  <a:cubicBezTo>
                    <a:pt x="41245" y="3656490"/>
                    <a:pt x="3837" y="3749721"/>
                    <a:pt x="12217" y="3823404"/>
                  </a:cubicBezTo>
                  <a:cubicBezTo>
                    <a:pt x="20597" y="3897087"/>
                    <a:pt x="-62323" y="4004247"/>
                    <a:pt x="114751" y="4039081"/>
                  </a:cubicBezTo>
                  <a:cubicBezTo>
                    <a:pt x="291825" y="4073915"/>
                    <a:pt x="823238" y="4039328"/>
                    <a:pt x="1074663" y="4032410"/>
                  </a:cubicBezTo>
                  <a:cubicBezTo>
                    <a:pt x="1326088" y="4025492"/>
                    <a:pt x="1431715" y="4023701"/>
                    <a:pt x="1623303" y="3997575"/>
                  </a:cubicBezTo>
                  <a:cubicBezTo>
                    <a:pt x="1814891" y="3971449"/>
                    <a:pt x="2071794" y="3940969"/>
                    <a:pt x="2224194" y="3875655"/>
                  </a:cubicBezTo>
                  <a:cubicBezTo>
                    <a:pt x="2376594" y="3810341"/>
                    <a:pt x="2389657" y="3710193"/>
                    <a:pt x="2537703" y="3605690"/>
                  </a:cubicBezTo>
                  <a:cubicBezTo>
                    <a:pt x="2685749" y="3501187"/>
                    <a:pt x="2971679" y="3393781"/>
                    <a:pt x="3112468" y="3248638"/>
                  </a:cubicBezTo>
                  <a:cubicBezTo>
                    <a:pt x="3253257" y="3103495"/>
                    <a:pt x="3298251" y="2923518"/>
                    <a:pt x="3382434" y="2734832"/>
                  </a:cubicBezTo>
                  <a:cubicBezTo>
                    <a:pt x="3466617" y="2546146"/>
                    <a:pt x="3601600" y="2299404"/>
                    <a:pt x="3617566" y="2116524"/>
                  </a:cubicBezTo>
                  <a:cubicBezTo>
                    <a:pt x="3633532" y="1933644"/>
                    <a:pt x="3495769" y="1787092"/>
                    <a:pt x="3478228" y="1637552"/>
                  </a:cubicBezTo>
                  <a:cubicBezTo>
                    <a:pt x="3460688" y="1488013"/>
                    <a:pt x="3472798" y="1361315"/>
                    <a:pt x="3512323" y="1219287"/>
                  </a:cubicBezTo>
                  <a:cubicBezTo>
                    <a:pt x="3551848" y="1077259"/>
                    <a:pt x="3718156" y="934841"/>
                    <a:pt x="3715377" y="785386"/>
                  </a:cubicBezTo>
                  <a:cubicBezTo>
                    <a:pt x="3712598" y="635931"/>
                    <a:pt x="3590325" y="438885"/>
                    <a:pt x="3495646" y="322558"/>
                  </a:cubicBezTo>
                  <a:cubicBezTo>
                    <a:pt x="3400967" y="206231"/>
                    <a:pt x="3330183" y="141130"/>
                    <a:pt x="3147303" y="87427"/>
                  </a:cubicBezTo>
                  <a:cubicBezTo>
                    <a:pt x="2964423" y="33724"/>
                    <a:pt x="2571086" y="-4013"/>
                    <a:pt x="2398366" y="341"/>
                  </a:cubicBezTo>
                  <a:cubicBezTo>
                    <a:pt x="2225646" y="4695"/>
                    <a:pt x="2215486" y="67107"/>
                    <a:pt x="2093566" y="87427"/>
                  </a:cubicBezTo>
                  <a:close/>
                </a:path>
              </a:pathLst>
            </a:cu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3C2930C-9841-4384-A6F7-1099148C4B61}"/>
                </a:ext>
              </a:extLst>
            </p:cNvPr>
            <p:cNvSpPr/>
            <p:nvPr/>
          </p:nvSpPr>
          <p:spPr>
            <a:xfrm>
              <a:off x="3625609" y="1388317"/>
              <a:ext cx="2470662" cy="3062792"/>
            </a:xfrm>
            <a:custGeom>
              <a:avLst/>
              <a:gdLst>
                <a:gd name="connsiteX0" fmla="*/ 0 w 2796880"/>
                <a:gd name="connsiteY0" fmla="*/ 3666309 h 3666309"/>
                <a:gd name="connsiteX1" fmla="*/ 1018903 w 2796880"/>
                <a:gd name="connsiteY1" fmla="*/ 3483429 h 3666309"/>
                <a:gd name="connsiteX2" fmla="*/ 1820091 w 2796880"/>
                <a:gd name="connsiteY2" fmla="*/ 3204755 h 3666309"/>
                <a:gd name="connsiteX3" fmla="*/ 2386149 w 2796880"/>
                <a:gd name="connsiteY3" fmla="*/ 2647406 h 3666309"/>
                <a:gd name="connsiteX4" fmla="*/ 2717074 w 2796880"/>
                <a:gd name="connsiteY4" fmla="*/ 1933303 h 3666309"/>
                <a:gd name="connsiteX5" fmla="*/ 2786743 w 2796880"/>
                <a:gd name="connsiteY5" fmla="*/ 1314995 h 3666309"/>
                <a:gd name="connsiteX6" fmla="*/ 2551611 w 2796880"/>
                <a:gd name="connsiteY6" fmla="*/ 766355 h 3666309"/>
                <a:gd name="connsiteX7" fmla="*/ 1837509 w 2796880"/>
                <a:gd name="connsiteY7" fmla="*/ 365760 h 3666309"/>
                <a:gd name="connsiteX8" fmla="*/ 1419497 w 2796880"/>
                <a:gd name="connsiteY8" fmla="*/ 313509 h 3666309"/>
                <a:gd name="connsiteX9" fmla="*/ 1210491 w 2796880"/>
                <a:gd name="connsiteY9" fmla="*/ 156755 h 3666309"/>
                <a:gd name="connsiteX10" fmla="*/ 1140823 w 2796880"/>
                <a:gd name="connsiteY10" fmla="*/ 0 h 3666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96880" h="3666309">
                  <a:moveTo>
                    <a:pt x="0" y="3666309"/>
                  </a:moveTo>
                  <a:cubicBezTo>
                    <a:pt x="357777" y="3613332"/>
                    <a:pt x="715555" y="3560355"/>
                    <a:pt x="1018903" y="3483429"/>
                  </a:cubicBezTo>
                  <a:cubicBezTo>
                    <a:pt x="1322251" y="3406503"/>
                    <a:pt x="1592217" y="3344092"/>
                    <a:pt x="1820091" y="3204755"/>
                  </a:cubicBezTo>
                  <a:cubicBezTo>
                    <a:pt x="2047965" y="3065418"/>
                    <a:pt x="2236652" y="2859315"/>
                    <a:pt x="2386149" y="2647406"/>
                  </a:cubicBezTo>
                  <a:cubicBezTo>
                    <a:pt x="2535646" y="2435497"/>
                    <a:pt x="2650308" y="2155371"/>
                    <a:pt x="2717074" y="1933303"/>
                  </a:cubicBezTo>
                  <a:cubicBezTo>
                    <a:pt x="2783840" y="1711234"/>
                    <a:pt x="2814320" y="1509486"/>
                    <a:pt x="2786743" y="1314995"/>
                  </a:cubicBezTo>
                  <a:cubicBezTo>
                    <a:pt x="2759166" y="1120504"/>
                    <a:pt x="2709817" y="924561"/>
                    <a:pt x="2551611" y="766355"/>
                  </a:cubicBezTo>
                  <a:cubicBezTo>
                    <a:pt x="2393405" y="608149"/>
                    <a:pt x="2026195" y="441234"/>
                    <a:pt x="1837509" y="365760"/>
                  </a:cubicBezTo>
                  <a:cubicBezTo>
                    <a:pt x="1648823" y="290286"/>
                    <a:pt x="1524000" y="348343"/>
                    <a:pt x="1419497" y="313509"/>
                  </a:cubicBezTo>
                  <a:cubicBezTo>
                    <a:pt x="1314994" y="278675"/>
                    <a:pt x="1256937" y="209006"/>
                    <a:pt x="1210491" y="156755"/>
                  </a:cubicBezTo>
                  <a:cubicBezTo>
                    <a:pt x="1164045" y="104504"/>
                    <a:pt x="1152434" y="52252"/>
                    <a:pt x="1140823" y="0"/>
                  </a:cubicBezTo>
                </a:path>
              </a:pathLst>
            </a:custGeom>
            <a:ln>
              <a:solidFill>
                <a:schemeClr val="accent1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BD9891C9-34F5-481D-AA44-7FA79998EBEB}"/>
                </a:ext>
              </a:extLst>
            </p:cNvPr>
            <p:cNvSpPr/>
            <p:nvPr/>
          </p:nvSpPr>
          <p:spPr>
            <a:xfrm>
              <a:off x="4125643" y="1497443"/>
              <a:ext cx="538498" cy="1498658"/>
            </a:xfrm>
            <a:custGeom>
              <a:avLst/>
              <a:gdLst>
                <a:gd name="connsiteX0" fmla="*/ 0 w 609600"/>
                <a:gd name="connsiteY0" fmla="*/ 1793966 h 1793966"/>
                <a:gd name="connsiteX1" fmla="*/ 435429 w 609600"/>
                <a:gd name="connsiteY1" fmla="*/ 1402080 h 1793966"/>
                <a:gd name="connsiteX2" fmla="*/ 531223 w 609600"/>
                <a:gd name="connsiteY2" fmla="*/ 940526 h 1793966"/>
                <a:gd name="connsiteX3" fmla="*/ 269966 w 609600"/>
                <a:gd name="connsiteY3" fmla="*/ 452846 h 1793966"/>
                <a:gd name="connsiteX4" fmla="*/ 261257 w 609600"/>
                <a:gd name="connsiteY4" fmla="*/ 174171 h 1793966"/>
                <a:gd name="connsiteX5" fmla="*/ 418012 w 609600"/>
                <a:gd name="connsiteY5" fmla="*/ 60960 h 1793966"/>
                <a:gd name="connsiteX6" fmla="*/ 609600 w 609600"/>
                <a:gd name="connsiteY6" fmla="*/ 0 h 1793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600" h="1793966">
                  <a:moveTo>
                    <a:pt x="0" y="1793966"/>
                  </a:moveTo>
                  <a:cubicBezTo>
                    <a:pt x="173446" y="1669143"/>
                    <a:pt x="346892" y="1544320"/>
                    <a:pt x="435429" y="1402080"/>
                  </a:cubicBezTo>
                  <a:cubicBezTo>
                    <a:pt x="523966" y="1259840"/>
                    <a:pt x="558800" y="1098732"/>
                    <a:pt x="531223" y="940526"/>
                  </a:cubicBezTo>
                  <a:cubicBezTo>
                    <a:pt x="503646" y="782320"/>
                    <a:pt x="314960" y="580572"/>
                    <a:pt x="269966" y="452846"/>
                  </a:cubicBezTo>
                  <a:cubicBezTo>
                    <a:pt x="224972" y="325120"/>
                    <a:pt x="236583" y="239485"/>
                    <a:pt x="261257" y="174171"/>
                  </a:cubicBezTo>
                  <a:cubicBezTo>
                    <a:pt x="285931" y="108857"/>
                    <a:pt x="359955" y="89988"/>
                    <a:pt x="418012" y="60960"/>
                  </a:cubicBezTo>
                  <a:cubicBezTo>
                    <a:pt x="476069" y="31931"/>
                    <a:pt x="542834" y="15965"/>
                    <a:pt x="609600" y="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64D09754-FF45-496B-B963-0F641EA504E6}"/>
                </a:ext>
              </a:extLst>
            </p:cNvPr>
            <p:cNvSpPr/>
            <p:nvPr/>
          </p:nvSpPr>
          <p:spPr>
            <a:xfrm>
              <a:off x="4933391" y="1701144"/>
              <a:ext cx="338485" cy="1374982"/>
            </a:xfrm>
            <a:custGeom>
              <a:avLst/>
              <a:gdLst>
                <a:gd name="connsiteX0" fmla="*/ 383177 w 383177"/>
                <a:gd name="connsiteY0" fmla="*/ 0 h 1645920"/>
                <a:gd name="connsiteX1" fmla="*/ 130629 w 383177"/>
                <a:gd name="connsiteY1" fmla="*/ 461555 h 1645920"/>
                <a:gd name="connsiteX2" fmla="*/ 60960 w 383177"/>
                <a:gd name="connsiteY2" fmla="*/ 896983 h 1645920"/>
                <a:gd name="connsiteX3" fmla="*/ 182880 w 383177"/>
                <a:gd name="connsiteY3" fmla="*/ 1245326 h 1645920"/>
                <a:gd name="connsiteX4" fmla="*/ 0 w 383177"/>
                <a:gd name="connsiteY4" fmla="*/ 1645920 h 1645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177" h="1645920">
                  <a:moveTo>
                    <a:pt x="383177" y="0"/>
                  </a:moveTo>
                  <a:cubicBezTo>
                    <a:pt x="283754" y="156029"/>
                    <a:pt x="184332" y="312058"/>
                    <a:pt x="130629" y="461555"/>
                  </a:cubicBezTo>
                  <a:cubicBezTo>
                    <a:pt x="76926" y="611052"/>
                    <a:pt x="52251" y="766355"/>
                    <a:pt x="60960" y="896983"/>
                  </a:cubicBezTo>
                  <a:cubicBezTo>
                    <a:pt x="69668" y="1027612"/>
                    <a:pt x="193040" y="1120503"/>
                    <a:pt x="182880" y="1245326"/>
                  </a:cubicBezTo>
                  <a:cubicBezTo>
                    <a:pt x="172720" y="1370149"/>
                    <a:pt x="86360" y="1508034"/>
                    <a:pt x="0" y="164592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C2104EAD-ACCE-4D1B-9B80-26151070F9BD}"/>
                </a:ext>
              </a:extLst>
            </p:cNvPr>
            <p:cNvSpPr/>
            <p:nvPr/>
          </p:nvSpPr>
          <p:spPr>
            <a:xfrm>
              <a:off x="5787294" y="1912120"/>
              <a:ext cx="753898" cy="110398"/>
            </a:xfrm>
            <a:custGeom>
              <a:avLst/>
              <a:gdLst>
                <a:gd name="connsiteX0" fmla="*/ 0 w 853440"/>
                <a:gd name="connsiteY0" fmla="*/ 43542 h 132152"/>
                <a:gd name="connsiteX1" fmla="*/ 400595 w 853440"/>
                <a:gd name="connsiteY1" fmla="*/ 69668 h 132152"/>
                <a:gd name="connsiteX2" fmla="*/ 670560 w 853440"/>
                <a:gd name="connsiteY2" fmla="*/ 130628 h 132152"/>
                <a:gd name="connsiteX3" fmla="*/ 853440 w 853440"/>
                <a:gd name="connsiteY3" fmla="*/ 0 h 132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3440" h="132152">
                  <a:moveTo>
                    <a:pt x="0" y="43542"/>
                  </a:moveTo>
                  <a:cubicBezTo>
                    <a:pt x="144417" y="49348"/>
                    <a:pt x="288835" y="55154"/>
                    <a:pt x="400595" y="69668"/>
                  </a:cubicBezTo>
                  <a:cubicBezTo>
                    <a:pt x="512355" y="84182"/>
                    <a:pt x="595086" y="142239"/>
                    <a:pt x="670560" y="130628"/>
                  </a:cubicBezTo>
                  <a:cubicBezTo>
                    <a:pt x="746034" y="119017"/>
                    <a:pt x="799737" y="59508"/>
                    <a:pt x="853440" y="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03FECCC-F547-4632-A124-B08F0855933C}"/>
                </a:ext>
              </a:extLst>
            </p:cNvPr>
            <p:cNvSpPr/>
            <p:nvPr/>
          </p:nvSpPr>
          <p:spPr>
            <a:xfrm>
              <a:off x="4387200" y="3468979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CE4C7D31-5F10-470D-95B7-6CCA40DB4F8C}"/>
                </a:ext>
              </a:extLst>
            </p:cNvPr>
            <p:cNvSpPr/>
            <p:nvPr/>
          </p:nvSpPr>
          <p:spPr>
            <a:xfrm>
              <a:off x="4988401" y="3468979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56F936F4-34A2-4354-AE79-F990479CB648}"/>
                </a:ext>
              </a:extLst>
            </p:cNvPr>
            <p:cNvSpPr/>
            <p:nvPr/>
          </p:nvSpPr>
          <p:spPr>
            <a:xfrm>
              <a:off x="5591179" y="3468979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4725590-8737-4AE7-87CB-A0CA97002BA8}"/>
                </a:ext>
              </a:extLst>
            </p:cNvPr>
            <p:cNvSpPr/>
            <p:nvPr/>
          </p:nvSpPr>
          <p:spPr>
            <a:xfrm>
              <a:off x="4387200" y="3115347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14BD57B-8D09-42C3-A53B-62B9C3F24445}"/>
                </a:ext>
              </a:extLst>
            </p:cNvPr>
            <p:cNvSpPr/>
            <p:nvPr/>
          </p:nvSpPr>
          <p:spPr>
            <a:xfrm>
              <a:off x="4988401" y="3115347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C85A9AE-2647-40E0-A622-DE17B095DD5D}"/>
                </a:ext>
              </a:extLst>
            </p:cNvPr>
            <p:cNvSpPr/>
            <p:nvPr/>
          </p:nvSpPr>
          <p:spPr>
            <a:xfrm>
              <a:off x="5591179" y="3115347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8C98FCEF-1DA8-4F05-B0EB-0D0BA673CE5D}"/>
                </a:ext>
              </a:extLst>
            </p:cNvPr>
            <p:cNvSpPr/>
            <p:nvPr/>
          </p:nvSpPr>
          <p:spPr>
            <a:xfrm>
              <a:off x="4988401" y="2736936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4DC85686-894C-4D6E-8B99-6AE65AB117F3}"/>
                </a:ext>
              </a:extLst>
            </p:cNvPr>
            <p:cNvSpPr/>
            <p:nvPr/>
          </p:nvSpPr>
          <p:spPr>
            <a:xfrm>
              <a:off x="5591179" y="2736936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pic>
        <p:nvPicPr>
          <p:cNvPr id="43" name="Graphic 42" descr="Map compass">
            <a:extLst>
              <a:ext uri="{FF2B5EF4-FFF2-40B4-BE49-F238E27FC236}">
                <a16:creationId xmlns:a16="http://schemas.microsoft.com/office/drawing/2014/main" id="{DB381C0F-CC79-4181-B3E6-CE01523AE0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364105" y="3446094"/>
            <a:ext cx="318011" cy="300740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336F726D-84E8-40F9-ADB6-266FB2FA1F71}"/>
              </a:ext>
            </a:extLst>
          </p:cNvPr>
          <p:cNvSpPr txBox="1"/>
          <p:nvPr/>
        </p:nvSpPr>
        <p:spPr>
          <a:xfrm>
            <a:off x="9345185" y="3076126"/>
            <a:ext cx="294819" cy="3085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chemeClr val="accent1"/>
                </a:solidFill>
              </a:rPr>
              <a:t>N</a:t>
            </a:r>
          </a:p>
        </p:txBody>
      </p:sp>
      <p:sp>
        <p:nvSpPr>
          <p:cNvPr id="62" name="Flowchart: Extract 61">
            <a:extLst>
              <a:ext uri="{FF2B5EF4-FFF2-40B4-BE49-F238E27FC236}">
                <a16:creationId xmlns:a16="http://schemas.microsoft.com/office/drawing/2014/main" id="{7607E503-7C4E-4B9D-93A9-509E2108790B}"/>
              </a:ext>
            </a:extLst>
          </p:cNvPr>
          <p:cNvSpPr/>
          <p:nvPr/>
        </p:nvSpPr>
        <p:spPr>
          <a:xfrm rot="16200000">
            <a:off x="9681013" y="3191254"/>
            <a:ext cx="268556" cy="96607"/>
          </a:xfrm>
          <a:prstGeom prst="flowChartExtra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35EBD7FE-FD8A-4246-B9EE-C210AFE20AC2}"/>
              </a:ext>
            </a:extLst>
          </p:cNvPr>
          <p:cNvSpPr txBox="1"/>
          <p:nvPr/>
        </p:nvSpPr>
        <p:spPr>
          <a:xfrm>
            <a:off x="9873157" y="3841278"/>
            <a:ext cx="18751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/>
              <a:t>Effectiveness summary</a:t>
            </a:r>
            <a:r>
              <a:rPr lang="en-CA" sz="1100" b="1" baseline="30000" dirty="0"/>
              <a:t>(?)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4F8B3CD7-6DDC-48E9-8ADA-8297DD73B024}"/>
              </a:ext>
            </a:extLst>
          </p:cNvPr>
          <p:cNvSpPr txBox="1"/>
          <p:nvPr/>
        </p:nvSpPr>
        <p:spPr>
          <a:xfrm>
            <a:off x="9860364" y="390756"/>
            <a:ext cx="18004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/>
              <a:t>BMP summary </a:t>
            </a:r>
            <a:r>
              <a:rPr lang="en-CA" sz="1100" b="1" baseline="30000" dirty="0"/>
              <a:t>(?)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2AE91D97-143C-4431-9625-18B5850C5D2A}"/>
              </a:ext>
            </a:extLst>
          </p:cNvPr>
          <p:cNvSpPr txBox="1"/>
          <p:nvPr/>
        </p:nvSpPr>
        <p:spPr>
          <a:xfrm>
            <a:off x="584805" y="769356"/>
            <a:ext cx="1555021" cy="16927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lstStyle/>
          <a:p>
            <a:r>
              <a:rPr lang="en-CA" sz="1100" dirty="0"/>
              <a:t>Ray’s farm</a:t>
            </a:r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6295ABE3-E73E-49CF-A065-8BE7C4B55E02}"/>
              </a:ext>
            </a:extLst>
          </p:cNvPr>
          <p:cNvGrpSpPr/>
          <p:nvPr/>
        </p:nvGrpSpPr>
        <p:grpSpPr>
          <a:xfrm>
            <a:off x="2972" y="-31959"/>
            <a:ext cx="12192001" cy="430887"/>
            <a:chOff x="0" y="2909500"/>
            <a:chExt cx="12192001" cy="430887"/>
          </a:xfrm>
        </p:grpSpPr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8D5BD3F6-2D74-4063-B10E-540114A998EE}"/>
                </a:ext>
              </a:extLst>
            </p:cNvPr>
            <p:cNvSpPr/>
            <p:nvPr/>
          </p:nvSpPr>
          <p:spPr>
            <a:xfrm>
              <a:off x="0" y="2939749"/>
              <a:ext cx="12192001" cy="36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93" name="Picture 2" descr="Related image">
              <a:extLst>
                <a:ext uri="{FF2B5EF4-FFF2-40B4-BE49-F238E27FC236}">
                  <a16:creationId xmlns:a16="http://schemas.microsoft.com/office/drawing/2014/main" id="{9012132D-3AF5-4409-B508-B500AC96F4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70182" y="2939749"/>
              <a:ext cx="381187" cy="3811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B45079A4-C082-48F7-8103-5A0960BF47B8}"/>
                </a:ext>
              </a:extLst>
            </p:cNvPr>
            <p:cNvSpPr txBox="1"/>
            <p:nvPr/>
          </p:nvSpPr>
          <p:spPr>
            <a:xfrm>
              <a:off x="9050284" y="2909500"/>
              <a:ext cx="275240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CA" sz="1100" dirty="0">
                  <a:solidFill>
                    <a:schemeClr val="bg1"/>
                  </a:solidFill>
                  <a:hlinkClick r:id="rId8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shawn-uoguelph@email.ca</a:t>
              </a:r>
              <a:r>
                <a:rPr lang="en-CA" sz="1100" dirty="0">
                  <a:solidFill>
                    <a:schemeClr val="bg1"/>
                  </a:solidFill>
                </a:rPr>
                <a:t> (admin)</a:t>
              </a:r>
            </a:p>
            <a:p>
              <a:pPr algn="r"/>
              <a:r>
                <a:rPr lang="en-CA" sz="1100" dirty="0">
                  <a:solidFill>
                    <a:schemeClr val="bg1"/>
                  </a:solidFill>
                </a:rPr>
                <a:t>UNIVERSITY OF GUELPH</a:t>
              </a:r>
            </a:p>
          </p:txBody>
        </p:sp>
        <p:pic>
          <p:nvPicPr>
            <p:cNvPr id="95" name="Graphic 94" descr="Smiling face with no fill">
              <a:extLst>
                <a:ext uri="{FF2B5EF4-FFF2-40B4-BE49-F238E27FC236}">
                  <a16:creationId xmlns:a16="http://schemas.microsoft.com/office/drawing/2014/main" id="{E62F91EE-339C-4843-8CA2-C1CD563F17D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232138" y="2951232"/>
              <a:ext cx="288000" cy="288000"/>
            </a:xfrm>
            <a:prstGeom prst="rect">
              <a:avLst/>
            </a:prstGeom>
          </p:spPr>
        </p:pic>
        <p:pic>
          <p:nvPicPr>
            <p:cNvPr id="96" name="Graphic 95" descr="Question mark">
              <a:extLst>
                <a:ext uri="{FF2B5EF4-FFF2-40B4-BE49-F238E27FC236}">
                  <a16:creationId xmlns:a16="http://schemas.microsoft.com/office/drawing/2014/main" id="{CD57FEE1-E177-44E3-B44A-246F80B5DF9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8760798" y="2962471"/>
              <a:ext cx="288000" cy="288000"/>
            </a:xfrm>
            <a:prstGeom prst="rect">
              <a:avLst/>
            </a:prstGeom>
          </p:spPr>
        </p:pic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65476391-437B-4289-A3A7-832D286EF9E1}"/>
                </a:ext>
              </a:extLst>
            </p:cNvPr>
            <p:cNvSpPr/>
            <p:nvPr/>
          </p:nvSpPr>
          <p:spPr>
            <a:xfrm>
              <a:off x="101210" y="2962472"/>
              <a:ext cx="288000" cy="288000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CA" sz="700" dirty="0"/>
                <a:t>Logo</a:t>
              </a:r>
              <a:endParaRPr lang="en-CA" sz="600" dirty="0"/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80A99E68-5D11-414D-92E9-E793E3340E0B}"/>
                </a:ext>
              </a:extLst>
            </p:cNvPr>
            <p:cNvSpPr txBox="1"/>
            <p:nvPr/>
          </p:nvSpPr>
          <p:spPr>
            <a:xfrm>
              <a:off x="383364" y="2983448"/>
              <a:ext cx="26078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200" dirty="0">
                  <a:solidFill>
                    <a:schemeClr val="bg1"/>
                  </a:solidFill>
                </a:rPr>
                <a:t>University of Guelph ESAT</a:t>
              </a:r>
            </a:p>
          </p:txBody>
        </p:sp>
      </p:grp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FA4214D8-4B56-4877-9691-968CDCA9730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904" y="747788"/>
            <a:ext cx="288000" cy="216000"/>
          </a:xfrm>
          <a:prstGeom prst="rect">
            <a:avLst/>
          </a:prstGeom>
        </p:spPr>
      </p:pic>
      <p:sp>
        <p:nvSpPr>
          <p:cNvPr id="11" name="Arrow: Chevron 10">
            <a:extLst>
              <a:ext uri="{FF2B5EF4-FFF2-40B4-BE49-F238E27FC236}">
                <a16:creationId xmlns:a16="http://schemas.microsoft.com/office/drawing/2014/main" id="{42D71B7B-51CF-4B20-A62C-05BDD7912EC6}"/>
              </a:ext>
            </a:extLst>
          </p:cNvPr>
          <p:cNvSpPr/>
          <p:nvPr/>
        </p:nvSpPr>
        <p:spPr>
          <a:xfrm>
            <a:off x="81997" y="794843"/>
            <a:ext cx="80962" cy="116681"/>
          </a:xfrm>
          <a:prstGeom prst="chevron">
            <a:avLst>
              <a:gd name="adj" fmla="val 5588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graphicFrame>
        <p:nvGraphicFramePr>
          <p:cNvPr id="76" name="Table 75">
            <a:extLst>
              <a:ext uri="{FF2B5EF4-FFF2-40B4-BE49-F238E27FC236}">
                <a16:creationId xmlns:a16="http://schemas.microsoft.com/office/drawing/2014/main" id="{6E0435CF-8E82-4534-9BA1-793DDDE571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1573561"/>
              </p:ext>
            </p:extLst>
          </p:nvPr>
        </p:nvGraphicFramePr>
        <p:xfrm>
          <a:off x="2090632" y="4907312"/>
          <a:ext cx="7769728" cy="1950686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519218">
                  <a:extLst>
                    <a:ext uri="{9D8B030D-6E8A-4147-A177-3AD203B41FA5}">
                      <a16:colId xmlns:a16="http://schemas.microsoft.com/office/drawing/2014/main" val="870851450"/>
                    </a:ext>
                  </a:extLst>
                </a:gridCol>
                <a:gridCol w="695325">
                  <a:extLst>
                    <a:ext uri="{9D8B030D-6E8A-4147-A177-3AD203B41FA5}">
                      <a16:colId xmlns:a16="http://schemas.microsoft.com/office/drawing/2014/main" val="1196878192"/>
                    </a:ext>
                  </a:extLst>
                </a:gridCol>
                <a:gridCol w="971550">
                  <a:extLst>
                    <a:ext uri="{9D8B030D-6E8A-4147-A177-3AD203B41FA5}">
                      <a16:colId xmlns:a16="http://schemas.microsoft.com/office/drawing/2014/main" val="4058391018"/>
                    </a:ext>
                  </a:extLst>
                </a:gridCol>
                <a:gridCol w="923925">
                  <a:extLst>
                    <a:ext uri="{9D8B030D-6E8A-4147-A177-3AD203B41FA5}">
                      <a16:colId xmlns:a16="http://schemas.microsoft.com/office/drawing/2014/main" val="2407327584"/>
                    </a:ext>
                  </a:extLst>
                </a:gridCol>
                <a:gridCol w="952500">
                  <a:extLst>
                    <a:ext uri="{9D8B030D-6E8A-4147-A177-3AD203B41FA5}">
                      <a16:colId xmlns:a16="http://schemas.microsoft.com/office/drawing/2014/main" val="2297515603"/>
                    </a:ext>
                  </a:extLst>
                </a:gridCol>
                <a:gridCol w="742950">
                  <a:extLst>
                    <a:ext uri="{9D8B030D-6E8A-4147-A177-3AD203B41FA5}">
                      <a16:colId xmlns:a16="http://schemas.microsoft.com/office/drawing/2014/main" val="3255575357"/>
                    </a:ext>
                  </a:extLst>
                </a:gridCol>
                <a:gridCol w="1400175">
                  <a:extLst>
                    <a:ext uri="{9D8B030D-6E8A-4147-A177-3AD203B41FA5}">
                      <a16:colId xmlns:a16="http://schemas.microsoft.com/office/drawing/2014/main" val="3116716651"/>
                    </a:ext>
                  </a:extLst>
                </a:gridCol>
                <a:gridCol w="1564085">
                  <a:extLst>
                    <a:ext uri="{9D8B030D-6E8A-4147-A177-3AD203B41FA5}">
                      <a16:colId xmlns:a16="http://schemas.microsoft.com/office/drawing/2014/main" val="2134159632"/>
                    </a:ext>
                  </a:extLst>
                </a:gridCol>
              </a:tblGrid>
              <a:tr h="605386"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Select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LSD or Parcel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BMP area</a:t>
                      </a:r>
                    </a:p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(ha)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On-site effectiveness</a:t>
                      </a:r>
                    </a:p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(kg/ha/</a:t>
                      </a:r>
                      <a:r>
                        <a:rPr lang="en-CA" sz="1000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Off-site effectiveness</a:t>
                      </a:r>
                    </a:p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(kg/ha/</a:t>
                      </a:r>
                      <a:r>
                        <a:rPr lang="en-CA" sz="1000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Cost</a:t>
                      </a:r>
                    </a:p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($)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On-site </a:t>
                      </a:r>
                    </a:p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cost-effectiveness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Off-site </a:t>
                      </a:r>
                    </a:p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cost-effectiveness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0991502"/>
                  </a:ext>
                </a:extLst>
              </a:tr>
              <a:tr h="269060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ym typeface="Wingdings 2" panose="05020102010507070707" pitchFamily="18" charset="2"/>
                        </a:rPr>
                        <a:t></a:t>
                      </a: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1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05274275"/>
                  </a:ext>
                </a:extLst>
              </a:tr>
              <a:tr h="269060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ym typeface="Wingdings 2" panose="05020102010507070707" pitchFamily="18" charset="2"/>
                        </a:rPr>
                        <a:t></a:t>
                      </a: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2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2186654"/>
                  </a:ext>
                </a:extLst>
              </a:tr>
              <a:tr h="269060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ym typeface="Wingdings 2" panose="05020102010507070707" pitchFamily="18" charset="2"/>
                        </a:rPr>
                        <a:t></a:t>
                      </a: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3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4765558"/>
                  </a:ext>
                </a:extLst>
              </a:tr>
              <a:tr h="269060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ym typeface="Wingdings 2" panose="05020102010507070707" pitchFamily="18" charset="2"/>
                        </a:rPr>
                        <a:t></a:t>
                      </a: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7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4712126"/>
                  </a:ext>
                </a:extLst>
              </a:tr>
              <a:tr h="269060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ym typeface="Wingdings 2" panose="05020102010507070707" pitchFamily="18" charset="2"/>
                        </a:rPr>
                        <a:t></a:t>
                      </a: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…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48700501"/>
                  </a:ext>
                </a:extLst>
              </a:tr>
            </a:tbl>
          </a:graphicData>
        </a:graphic>
      </p:graphicFrame>
      <p:sp>
        <p:nvSpPr>
          <p:cNvPr id="88" name="Rectangle 87">
            <a:extLst>
              <a:ext uri="{FF2B5EF4-FFF2-40B4-BE49-F238E27FC236}">
                <a16:creationId xmlns:a16="http://schemas.microsoft.com/office/drawing/2014/main" id="{3963ADD8-DD93-4374-AC18-083E40B2E551}"/>
              </a:ext>
            </a:extLst>
          </p:cNvPr>
          <p:cNvSpPr/>
          <p:nvPr/>
        </p:nvSpPr>
        <p:spPr>
          <a:xfrm>
            <a:off x="9628698" y="5303074"/>
            <a:ext cx="231665" cy="1522669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57EF2C16-7B93-4B2F-AD9E-98642392BA00}"/>
              </a:ext>
            </a:extLst>
          </p:cNvPr>
          <p:cNvSpPr/>
          <p:nvPr/>
        </p:nvSpPr>
        <p:spPr>
          <a:xfrm>
            <a:off x="9634311" y="5595687"/>
            <a:ext cx="231665" cy="27091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0" name="Arrow: Pentagon 89">
            <a:extLst>
              <a:ext uri="{FF2B5EF4-FFF2-40B4-BE49-F238E27FC236}">
                <a16:creationId xmlns:a16="http://schemas.microsoft.com/office/drawing/2014/main" id="{64ABC801-DA35-45B5-82EC-85B435D55B54}"/>
              </a:ext>
            </a:extLst>
          </p:cNvPr>
          <p:cNvSpPr/>
          <p:nvPr/>
        </p:nvSpPr>
        <p:spPr>
          <a:xfrm rot="5400000">
            <a:off x="9407806" y="4629517"/>
            <a:ext cx="170825" cy="720344"/>
          </a:xfrm>
          <a:prstGeom prst="homePlate">
            <a:avLst>
              <a:gd name="adj" fmla="val 67191"/>
            </a:avLst>
          </a:prstGeom>
          <a:solidFill>
            <a:schemeClr val="bg1">
              <a:lumMod val="95000"/>
              <a:alpha val="60000"/>
            </a:schemeClr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CA" sz="800" dirty="0">
                <a:solidFill>
                  <a:schemeClr val="bg1"/>
                </a:solidFill>
              </a:rPr>
              <a:t>Option</a:t>
            </a: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6DB7D8BF-C6F5-4F34-9879-495314C00C9C}"/>
              </a:ext>
            </a:extLst>
          </p:cNvPr>
          <p:cNvGrpSpPr/>
          <p:nvPr/>
        </p:nvGrpSpPr>
        <p:grpSpPr>
          <a:xfrm>
            <a:off x="67266" y="1081664"/>
            <a:ext cx="1943121" cy="1249128"/>
            <a:chOff x="67266" y="1596014"/>
            <a:chExt cx="1943121" cy="1249128"/>
          </a:xfrm>
        </p:grpSpPr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7A652713-92F5-4CDE-BF2E-B618CE3A3843}"/>
                </a:ext>
              </a:extLst>
            </p:cNvPr>
            <p:cNvSpPr txBox="1"/>
            <p:nvPr/>
          </p:nvSpPr>
          <p:spPr>
            <a:xfrm>
              <a:off x="583873" y="1648989"/>
              <a:ext cx="1426514" cy="1692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100" dirty="0"/>
                <a:t>BMP selection overview</a:t>
              </a:r>
            </a:p>
          </p:txBody>
        </p:sp>
        <p:sp>
          <p:nvSpPr>
            <p:cNvPr id="75" name="Arrow: Chevron 74">
              <a:extLst>
                <a:ext uri="{FF2B5EF4-FFF2-40B4-BE49-F238E27FC236}">
                  <a16:creationId xmlns:a16="http://schemas.microsoft.com/office/drawing/2014/main" id="{5D99396A-FAF7-4E86-A5B3-DE576768878D}"/>
                </a:ext>
              </a:extLst>
            </p:cNvPr>
            <p:cNvSpPr/>
            <p:nvPr/>
          </p:nvSpPr>
          <p:spPr>
            <a:xfrm rot="5400000">
              <a:off x="85126" y="1667864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85" name="Graphic 84" descr="List">
              <a:extLst>
                <a:ext uri="{FF2B5EF4-FFF2-40B4-BE49-F238E27FC236}">
                  <a16:creationId xmlns:a16="http://schemas.microsoft.com/office/drawing/2014/main" id="{154FBE4F-8045-43AA-9719-FE7396D4F6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229904" y="1596014"/>
              <a:ext cx="288000" cy="288000"/>
            </a:xfrm>
            <a:prstGeom prst="rect">
              <a:avLst/>
            </a:prstGeom>
          </p:spPr>
        </p:pic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B3909C6B-5C3F-4EC5-B439-6065D6ACEA55}"/>
                </a:ext>
              </a:extLst>
            </p:cNvPr>
            <p:cNvGrpSpPr/>
            <p:nvPr/>
          </p:nvGrpSpPr>
          <p:grpSpPr>
            <a:xfrm>
              <a:off x="352424" y="2020063"/>
              <a:ext cx="1530025" cy="180000"/>
              <a:chOff x="352424" y="1962913"/>
              <a:chExt cx="1530025" cy="180000"/>
            </a:xfrm>
          </p:grpSpPr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2ADE61A3-C6D6-4B6C-961D-AF89B98BD624}"/>
                  </a:ext>
                </a:extLst>
              </p:cNvPr>
              <p:cNvSpPr txBox="1"/>
              <p:nvPr/>
            </p:nvSpPr>
            <p:spPr>
              <a:xfrm>
                <a:off x="689431" y="1962914"/>
                <a:ext cx="1193018" cy="16927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1100"/>
                </a:lvl1pPr>
              </a:lstStyle>
              <a:p>
                <a:r>
                  <a:rPr lang="en-CA" dirty="0">
                    <a:solidFill>
                      <a:schemeClr val="tx1"/>
                    </a:solidFill>
                  </a:rPr>
                  <a:t>BMP Type 1</a:t>
                </a:r>
              </a:p>
            </p:txBody>
          </p:sp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96DE1610-4312-497F-8E05-E3BD9EEB1320}"/>
                  </a:ext>
                </a:extLst>
              </p:cNvPr>
              <p:cNvSpPr/>
              <p:nvPr/>
            </p:nvSpPr>
            <p:spPr>
              <a:xfrm>
                <a:off x="352424" y="1962913"/>
                <a:ext cx="252000" cy="1800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65231CF5-017B-43DA-A358-D0ADC13DCD9A}"/>
                </a:ext>
              </a:extLst>
            </p:cNvPr>
            <p:cNvGrpSpPr/>
            <p:nvPr/>
          </p:nvGrpSpPr>
          <p:grpSpPr>
            <a:xfrm>
              <a:off x="352424" y="2341719"/>
              <a:ext cx="1653932" cy="192137"/>
              <a:chOff x="352424" y="2313144"/>
              <a:chExt cx="1653932" cy="192137"/>
            </a:xfrm>
          </p:grpSpPr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B36D3D36-86AA-4E32-BA98-A47B1953AE52}"/>
                  </a:ext>
                </a:extLst>
              </p:cNvPr>
              <p:cNvSpPr txBox="1"/>
              <p:nvPr/>
            </p:nvSpPr>
            <p:spPr>
              <a:xfrm>
                <a:off x="685400" y="2313144"/>
                <a:ext cx="1320956" cy="16927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1100">
                    <a:solidFill>
                      <a:schemeClr val="dk1"/>
                    </a:solidFill>
                  </a:defRPr>
                </a:lvl1pPr>
                <a:lvl2pPr>
                  <a:defRPr>
                    <a:solidFill>
                      <a:schemeClr val="dk1"/>
                    </a:solidFill>
                  </a:defRPr>
                </a:lvl2pPr>
                <a:lvl3pPr>
                  <a:defRPr>
                    <a:solidFill>
                      <a:schemeClr val="dk1"/>
                    </a:solidFill>
                  </a:defRPr>
                </a:lvl3pPr>
                <a:lvl4pPr>
                  <a:defRPr>
                    <a:solidFill>
                      <a:schemeClr val="dk1"/>
                    </a:solidFill>
                  </a:defRPr>
                </a:lvl4pPr>
                <a:lvl5pPr>
                  <a:defRPr>
                    <a:solidFill>
                      <a:schemeClr val="dk1"/>
                    </a:solidFill>
                  </a:defRPr>
                </a:lvl5pPr>
                <a:lvl6pPr>
                  <a:defRPr>
                    <a:solidFill>
                      <a:schemeClr val="dk1"/>
                    </a:solidFill>
                  </a:defRPr>
                </a:lvl6pPr>
                <a:lvl7pPr>
                  <a:defRPr>
                    <a:solidFill>
                      <a:schemeClr val="dk1"/>
                    </a:solidFill>
                  </a:defRPr>
                </a:lvl7pPr>
                <a:lvl8pPr>
                  <a:defRPr>
                    <a:solidFill>
                      <a:schemeClr val="dk1"/>
                    </a:solidFill>
                  </a:defRPr>
                </a:lvl8pPr>
                <a:lvl9pPr>
                  <a:defRPr>
                    <a:solidFill>
                      <a:schemeClr val="dk1"/>
                    </a:solidFill>
                  </a:defRPr>
                </a:lvl9pPr>
              </a:lstStyle>
              <a:p>
                <a:r>
                  <a:rPr lang="en-CA" b="1" dirty="0">
                    <a:solidFill>
                      <a:schemeClr val="accent1"/>
                    </a:solidFill>
                  </a:rPr>
                  <a:t>BMP Type 2</a:t>
                </a:r>
              </a:p>
            </p:txBody>
          </p:sp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C695B743-5BD5-4511-87E3-FC5EB68829AC}"/>
                  </a:ext>
                </a:extLst>
              </p:cNvPr>
              <p:cNvSpPr/>
              <p:nvPr/>
            </p:nvSpPr>
            <p:spPr>
              <a:xfrm>
                <a:off x="352424" y="2325281"/>
                <a:ext cx="252000" cy="180000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F8A35BA9-1B82-4717-8D37-EEE43C4753A5}"/>
                </a:ext>
              </a:extLst>
            </p:cNvPr>
            <p:cNvGrpSpPr/>
            <p:nvPr/>
          </p:nvGrpSpPr>
          <p:grpSpPr>
            <a:xfrm>
              <a:off x="411358" y="2675865"/>
              <a:ext cx="1599029" cy="169277"/>
              <a:chOff x="411358" y="2647290"/>
              <a:chExt cx="1599029" cy="169277"/>
            </a:xfrm>
          </p:grpSpPr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40F634AB-3D61-411B-B6B4-70340889F900}"/>
                  </a:ext>
                </a:extLst>
              </p:cNvPr>
              <p:cNvSpPr txBox="1"/>
              <p:nvPr/>
            </p:nvSpPr>
            <p:spPr>
              <a:xfrm>
                <a:off x="689431" y="2647290"/>
                <a:ext cx="1320956" cy="16927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1100">
                    <a:solidFill>
                      <a:schemeClr val="dk1"/>
                    </a:solidFill>
                  </a:defRPr>
                </a:lvl1pPr>
                <a:lvl2pPr>
                  <a:defRPr>
                    <a:solidFill>
                      <a:schemeClr val="dk1"/>
                    </a:solidFill>
                  </a:defRPr>
                </a:lvl2pPr>
                <a:lvl3pPr>
                  <a:defRPr>
                    <a:solidFill>
                      <a:schemeClr val="dk1"/>
                    </a:solidFill>
                  </a:defRPr>
                </a:lvl3pPr>
                <a:lvl4pPr>
                  <a:defRPr>
                    <a:solidFill>
                      <a:schemeClr val="dk1"/>
                    </a:solidFill>
                  </a:defRPr>
                </a:lvl4pPr>
                <a:lvl5pPr>
                  <a:defRPr>
                    <a:solidFill>
                      <a:schemeClr val="dk1"/>
                    </a:solidFill>
                  </a:defRPr>
                </a:lvl5pPr>
                <a:lvl6pPr>
                  <a:defRPr>
                    <a:solidFill>
                      <a:schemeClr val="dk1"/>
                    </a:solidFill>
                  </a:defRPr>
                </a:lvl6pPr>
                <a:lvl7pPr>
                  <a:defRPr>
                    <a:solidFill>
                      <a:schemeClr val="dk1"/>
                    </a:solidFill>
                  </a:defRPr>
                </a:lvl7pPr>
                <a:lvl8pPr>
                  <a:defRPr>
                    <a:solidFill>
                      <a:schemeClr val="dk1"/>
                    </a:solidFill>
                  </a:defRPr>
                </a:lvl8pPr>
                <a:lvl9pPr>
                  <a:defRPr>
                    <a:solidFill>
                      <a:schemeClr val="dk1"/>
                    </a:solidFill>
                  </a:defRPr>
                </a:lvl9pPr>
              </a:lstStyle>
              <a:p>
                <a:r>
                  <a:rPr lang="en-CA" dirty="0"/>
                  <a:t>BMP Type 3</a:t>
                </a:r>
              </a:p>
            </p:txBody>
          </p:sp>
          <p:sp>
            <p:nvSpPr>
              <p:cNvPr id="111" name="Oval 110">
                <a:extLst>
                  <a:ext uri="{FF2B5EF4-FFF2-40B4-BE49-F238E27FC236}">
                    <a16:creationId xmlns:a16="http://schemas.microsoft.com/office/drawing/2014/main" id="{C9B6C1E9-6899-49B5-B72B-6541826C6681}"/>
                  </a:ext>
                </a:extLst>
              </p:cNvPr>
              <p:cNvSpPr/>
              <p:nvPr/>
            </p:nvSpPr>
            <p:spPr>
              <a:xfrm>
                <a:off x="411358" y="2662948"/>
                <a:ext cx="144000" cy="144000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</p:grpSp>
      <p:graphicFrame>
        <p:nvGraphicFramePr>
          <p:cNvPr id="116" name="Table 115">
            <a:extLst>
              <a:ext uri="{FF2B5EF4-FFF2-40B4-BE49-F238E27FC236}">
                <a16:creationId xmlns:a16="http://schemas.microsoft.com/office/drawing/2014/main" id="{323A9569-B654-4DBE-9F5F-B6DCA7CA21C5}"/>
              </a:ext>
            </a:extLst>
          </p:cNvPr>
          <p:cNvGraphicFramePr>
            <a:graphicFrameLocks noGrp="1"/>
          </p:cNvGraphicFramePr>
          <p:nvPr/>
        </p:nvGraphicFramePr>
        <p:xfrm>
          <a:off x="8192655" y="429469"/>
          <a:ext cx="1622636" cy="228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1318">
                  <a:extLst>
                    <a:ext uri="{9D8B030D-6E8A-4147-A177-3AD203B41FA5}">
                      <a16:colId xmlns:a16="http://schemas.microsoft.com/office/drawing/2014/main" val="1294337786"/>
                    </a:ext>
                  </a:extLst>
                </a:gridCol>
                <a:gridCol w="811318">
                  <a:extLst>
                    <a:ext uri="{9D8B030D-6E8A-4147-A177-3AD203B41FA5}">
                      <a16:colId xmlns:a16="http://schemas.microsoft.com/office/drawing/2014/main" val="2005279972"/>
                    </a:ext>
                  </a:extLst>
                </a:gridCol>
              </a:tblGrid>
              <a:tr h="186890"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Map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Satellite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041495"/>
                  </a:ext>
                </a:extLst>
              </a:tr>
            </a:tbl>
          </a:graphicData>
        </a:graphic>
      </p:graphicFrame>
      <p:sp>
        <p:nvSpPr>
          <p:cNvPr id="117" name="Rectangle 116">
            <a:extLst>
              <a:ext uri="{FF2B5EF4-FFF2-40B4-BE49-F238E27FC236}">
                <a16:creationId xmlns:a16="http://schemas.microsoft.com/office/drawing/2014/main" id="{5BE3CB18-BC1F-4861-BD43-02B7BE33236D}"/>
              </a:ext>
            </a:extLst>
          </p:cNvPr>
          <p:cNvSpPr/>
          <p:nvPr/>
        </p:nvSpPr>
        <p:spPr>
          <a:xfrm>
            <a:off x="8203945" y="742366"/>
            <a:ext cx="756000" cy="21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All</a:t>
            </a: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99329C06-8B8E-43EF-8B6F-F0637C54010F}"/>
              </a:ext>
            </a:extLst>
          </p:cNvPr>
          <p:cNvSpPr/>
          <p:nvPr/>
        </p:nvSpPr>
        <p:spPr>
          <a:xfrm>
            <a:off x="9042412" y="742366"/>
            <a:ext cx="756000" cy="21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Clear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BAAC0930-A57C-4A13-9897-A15D899BC11C}"/>
              </a:ext>
            </a:extLst>
          </p:cNvPr>
          <p:cNvSpPr/>
          <p:nvPr/>
        </p:nvSpPr>
        <p:spPr>
          <a:xfrm>
            <a:off x="9975274" y="6523688"/>
            <a:ext cx="2095626" cy="21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dirty="0"/>
              <a:t>Export </a:t>
            </a:r>
            <a:r>
              <a:rPr lang="en-CA" sz="1200" baseline="30000" dirty="0"/>
              <a:t>(?)</a:t>
            </a:r>
          </a:p>
        </p:txBody>
      </p:sp>
      <p:graphicFrame>
        <p:nvGraphicFramePr>
          <p:cNvPr id="64" name="Table 63">
            <a:extLst>
              <a:ext uri="{FF2B5EF4-FFF2-40B4-BE49-F238E27FC236}">
                <a16:creationId xmlns:a16="http://schemas.microsoft.com/office/drawing/2014/main" id="{8FF96270-99B9-40FF-8511-30D92DE44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082471"/>
              </p:ext>
            </p:extLst>
          </p:nvPr>
        </p:nvGraphicFramePr>
        <p:xfrm>
          <a:off x="6963415" y="642463"/>
          <a:ext cx="1218677" cy="920746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240110">
                  <a:extLst>
                    <a:ext uri="{9D8B030D-6E8A-4147-A177-3AD203B41FA5}">
                      <a16:colId xmlns:a16="http://schemas.microsoft.com/office/drawing/2014/main" val="2586563298"/>
                    </a:ext>
                  </a:extLst>
                </a:gridCol>
                <a:gridCol w="978567">
                  <a:extLst>
                    <a:ext uri="{9D8B030D-6E8A-4147-A177-3AD203B41FA5}">
                      <a16:colId xmlns:a16="http://schemas.microsoft.com/office/drawing/2014/main" val="1007114525"/>
                    </a:ext>
                  </a:extLst>
                </a:gridCol>
              </a:tblGrid>
              <a:tr h="271180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Boundary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9325452"/>
                  </a:ext>
                </a:extLst>
              </a:tr>
              <a:tr h="23808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Stream 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8218344"/>
                  </a:ext>
                </a:extLst>
              </a:tr>
              <a:tr h="299102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/>
                        <a:t>LSD or Parcel</a:t>
                      </a:r>
                    </a:p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/>
                        <a:t>BMP type 2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7544534"/>
                  </a:ext>
                </a:extLst>
              </a:tr>
            </a:tbl>
          </a:graphicData>
        </a:graphic>
      </p:graphicFrame>
      <p:grpSp>
        <p:nvGrpSpPr>
          <p:cNvPr id="65" name="Group 64">
            <a:extLst>
              <a:ext uri="{FF2B5EF4-FFF2-40B4-BE49-F238E27FC236}">
                <a16:creationId xmlns:a16="http://schemas.microsoft.com/office/drawing/2014/main" id="{7AE22B60-2C61-4958-9F80-7507F8B7DDE3}"/>
              </a:ext>
            </a:extLst>
          </p:cNvPr>
          <p:cNvGrpSpPr/>
          <p:nvPr/>
        </p:nvGrpSpPr>
        <p:grpSpPr>
          <a:xfrm>
            <a:off x="6960438" y="437025"/>
            <a:ext cx="1218677" cy="1060446"/>
            <a:chOff x="6889233" y="429469"/>
            <a:chExt cx="1218677" cy="1060446"/>
          </a:xfrm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A9EC3E47-9F54-45E2-A768-9CE5299D858D}"/>
                </a:ext>
              </a:extLst>
            </p:cNvPr>
            <p:cNvGrpSpPr/>
            <p:nvPr/>
          </p:nvGrpSpPr>
          <p:grpSpPr>
            <a:xfrm>
              <a:off x="6889233" y="429469"/>
              <a:ext cx="1218677" cy="205437"/>
              <a:chOff x="6528872" y="1807230"/>
              <a:chExt cx="1795701" cy="449218"/>
            </a:xfrm>
          </p:grpSpPr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AACFBE96-36E2-4588-AD0E-95B0E603307B}"/>
                  </a:ext>
                </a:extLst>
              </p:cNvPr>
              <p:cNvSpPr/>
              <p:nvPr/>
            </p:nvSpPr>
            <p:spPr>
              <a:xfrm>
                <a:off x="6528872" y="1807230"/>
                <a:ext cx="1795701" cy="44921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sz="900" dirty="0"/>
                  <a:t>Legend</a:t>
                </a:r>
              </a:p>
            </p:txBody>
          </p:sp>
          <p:sp>
            <p:nvSpPr>
              <p:cNvPr id="72" name="Isosceles Triangle 71">
                <a:extLst>
                  <a:ext uri="{FF2B5EF4-FFF2-40B4-BE49-F238E27FC236}">
                    <a16:creationId xmlns:a16="http://schemas.microsoft.com/office/drawing/2014/main" id="{AA1DE763-4BFF-4869-A83F-96C3265AAB27}"/>
                  </a:ext>
                </a:extLst>
              </p:cNvPr>
              <p:cNvSpPr/>
              <p:nvPr/>
            </p:nvSpPr>
            <p:spPr>
              <a:xfrm rot="10800000">
                <a:off x="7958571" y="1950338"/>
                <a:ext cx="144000" cy="14399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</p:grp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FA4B9F1F-F6F3-49BD-872A-A2D3CBFC0552}"/>
                </a:ext>
              </a:extLst>
            </p:cNvPr>
            <p:cNvSpPr/>
            <p:nvPr/>
          </p:nvSpPr>
          <p:spPr>
            <a:xfrm>
              <a:off x="7202201" y="1196673"/>
              <a:ext cx="180000" cy="108000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dk1"/>
                </a:solidFill>
              </a:endParaRPr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5D46D569-374B-42B5-8FEB-5BD8C5F62CD7}"/>
                </a:ext>
              </a:extLst>
            </p:cNvPr>
            <p:cNvSpPr/>
            <p:nvPr/>
          </p:nvSpPr>
          <p:spPr>
            <a:xfrm>
              <a:off x="7219926" y="970881"/>
              <a:ext cx="180000" cy="72000"/>
            </a:xfrm>
            <a:custGeom>
              <a:avLst/>
              <a:gdLst>
                <a:gd name="connsiteX0" fmla="*/ 0 w 192882"/>
                <a:gd name="connsiteY0" fmla="*/ 83344 h 85725"/>
                <a:gd name="connsiteX1" fmla="*/ 76200 w 192882"/>
                <a:gd name="connsiteY1" fmla="*/ 0 h 85725"/>
                <a:gd name="connsiteX2" fmla="*/ 123825 w 192882"/>
                <a:gd name="connsiteY2" fmla="*/ 85725 h 85725"/>
                <a:gd name="connsiteX3" fmla="*/ 192882 w 192882"/>
                <a:gd name="connsiteY3" fmla="*/ 9525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882" h="85725">
                  <a:moveTo>
                    <a:pt x="0" y="83344"/>
                  </a:moveTo>
                  <a:lnTo>
                    <a:pt x="76200" y="0"/>
                  </a:lnTo>
                  <a:lnTo>
                    <a:pt x="123825" y="85725"/>
                  </a:lnTo>
                  <a:lnTo>
                    <a:pt x="192882" y="9525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37375766-F1D3-4BD4-B6CE-FAB258EB0FAA}"/>
                </a:ext>
              </a:extLst>
            </p:cNvPr>
            <p:cNvSpPr/>
            <p:nvPr/>
          </p:nvSpPr>
          <p:spPr>
            <a:xfrm>
              <a:off x="7225483" y="665248"/>
              <a:ext cx="180000" cy="144000"/>
            </a:xfrm>
            <a:custGeom>
              <a:avLst/>
              <a:gdLst>
                <a:gd name="connsiteX0" fmla="*/ 9525 w 187325"/>
                <a:gd name="connsiteY0" fmla="*/ 149225 h 196850"/>
                <a:gd name="connsiteX1" fmla="*/ 0 w 187325"/>
                <a:gd name="connsiteY1" fmla="*/ 53975 h 196850"/>
                <a:gd name="connsiteX2" fmla="*/ 31750 w 187325"/>
                <a:gd name="connsiteY2" fmla="*/ 15875 h 196850"/>
                <a:gd name="connsiteX3" fmla="*/ 101600 w 187325"/>
                <a:gd name="connsiteY3" fmla="*/ 0 h 196850"/>
                <a:gd name="connsiteX4" fmla="*/ 155575 w 187325"/>
                <a:gd name="connsiteY4" fmla="*/ 57150 h 196850"/>
                <a:gd name="connsiteX5" fmla="*/ 187325 w 187325"/>
                <a:gd name="connsiteY5" fmla="*/ 123825 h 196850"/>
                <a:gd name="connsiteX6" fmla="*/ 114300 w 187325"/>
                <a:gd name="connsiteY6" fmla="*/ 168275 h 196850"/>
                <a:gd name="connsiteX7" fmla="*/ 53975 w 187325"/>
                <a:gd name="connsiteY7" fmla="*/ 196850 h 196850"/>
                <a:gd name="connsiteX8" fmla="*/ 9525 w 187325"/>
                <a:gd name="connsiteY8" fmla="*/ 149225 h 19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7325" h="196850">
                  <a:moveTo>
                    <a:pt x="9525" y="149225"/>
                  </a:moveTo>
                  <a:lnTo>
                    <a:pt x="0" y="53975"/>
                  </a:lnTo>
                  <a:lnTo>
                    <a:pt x="31750" y="15875"/>
                  </a:lnTo>
                  <a:lnTo>
                    <a:pt x="101600" y="0"/>
                  </a:lnTo>
                  <a:lnTo>
                    <a:pt x="155575" y="57150"/>
                  </a:lnTo>
                  <a:lnTo>
                    <a:pt x="187325" y="123825"/>
                  </a:lnTo>
                  <a:lnTo>
                    <a:pt x="114300" y="168275"/>
                  </a:lnTo>
                  <a:lnTo>
                    <a:pt x="53975" y="196850"/>
                  </a:lnTo>
                  <a:lnTo>
                    <a:pt x="9525" y="149225"/>
                  </a:lnTo>
                  <a:close/>
                </a:path>
              </a:pathLst>
            </a:cu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>
                <a:solidFill>
                  <a:schemeClr val="dk1"/>
                </a:solidFill>
              </a:endParaRP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EE1C9F60-DF2B-453D-9B77-3C36D85F4E7C}"/>
                </a:ext>
              </a:extLst>
            </p:cNvPr>
            <p:cNvSpPr/>
            <p:nvPr/>
          </p:nvSpPr>
          <p:spPr>
            <a:xfrm>
              <a:off x="7203263" y="1381915"/>
              <a:ext cx="180000" cy="108000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dk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0982043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A698550-FB6C-4999-9E14-EED704ECF00C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1998" cy="685102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90801">
                  <a:extLst>
                    <a:ext uri="{9D8B030D-6E8A-4147-A177-3AD203B41FA5}">
                      <a16:colId xmlns:a16="http://schemas.microsoft.com/office/drawing/2014/main" val="2745701971"/>
                    </a:ext>
                  </a:extLst>
                </a:gridCol>
                <a:gridCol w="7776144">
                  <a:extLst>
                    <a:ext uri="{9D8B030D-6E8A-4147-A177-3AD203B41FA5}">
                      <a16:colId xmlns:a16="http://schemas.microsoft.com/office/drawing/2014/main" val="3724013289"/>
                    </a:ext>
                  </a:extLst>
                </a:gridCol>
                <a:gridCol w="2325053">
                  <a:extLst>
                    <a:ext uri="{9D8B030D-6E8A-4147-A177-3AD203B41FA5}">
                      <a16:colId xmlns:a16="http://schemas.microsoft.com/office/drawing/2014/main" val="1431369543"/>
                    </a:ext>
                  </a:extLst>
                </a:gridCol>
              </a:tblGrid>
              <a:tr h="350982">
                <a:tc gridSpan="3">
                  <a:txBody>
                    <a:bodyPr/>
                    <a:lstStyle/>
                    <a:p>
                      <a:endParaRPr lang="en-CA" sz="18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95523167"/>
                  </a:ext>
                </a:extLst>
              </a:tr>
              <a:tr h="4542530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2000" dirty="0"/>
                        <a:t>Base map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8301362"/>
                  </a:ext>
                </a:extLst>
              </a:tr>
              <a:tr h="1942732">
                <a:tc vMerge="1">
                  <a:txBody>
                    <a:bodyPr/>
                    <a:lstStyle/>
                    <a:p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67190758"/>
                  </a:ext>
                </a:extLst>
              </a:tr>
            </a:tbl>
          </a:graphicData>
        </a:graphic>
      </p:graphicFrame>
      <p:graphicFrame>
        <p:nvGraphicFramePr>
          <p:cNvPr id="101" name="Table 100">
            <a:extLst>
              <a:ext uri="{FF2B5EF4-FFF2-40B4-BE49-F238E27FC236}">
                <a16:creationId xmlns:a16="http://schemas.microsoft.com/office/drawing/2014/main" id="{B797F3B5-324D-4013-93E1-C4C4900DA29F}"/>
              </a:ext>
            </a:extLst>
          </p:cNvPr>
          <p:cNvGraphicFramePr>
            <a:graphicFrameLocks noGrp="1"/>
          </p:cNvGraphicFramePr>
          <p:nvPr/>
        </p:nvGraphicFramePr>
        <p:xfrm>
          <a:off x="9905504" y="4058155"/>
          <a:ext cx="2165396" cy="1588926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1395784">
                  <a:extLst>
                    <a:ext uri="{9D8B030D-6E8A-4147-A177-3AD203B41FA5}">
                      <a16:colId xmlns:a16="http://schemas.microsoft.com/office/drawing/2014/main" val="4226717433"/>
                    </a:ext>
                  </a:extLst>
                </a:gridCol>
                <a:gridCol w="769612">
                  <a:extLst>
                    <a:ext uri="{9D8B030D-6E8A-4147-A177-3AD203B41FA5}">
                      <a16:colId xmlns:a16="http://schemas.microsoft.com/office/drawing/2014/main" val="2569481145"/>
                    </a:ext>
                  </a:extLst>
                </a:gridCol>
              </a:tblGrid>
              <a:tr h="226074">
                <a:tc>
                  <a:txBody>
                    <a:bodyPr/>
                    <a:lstStyle/>
                    <a:p>
                      <a:r>
                        <a:rPr lang="en-CA" sz="1000" b="1" dirty="0">
                          <a:solidFill>
                            <a:schemeClr val="bg1"/>
                          </a:solidFill>
                        </a:rPr>
                        <a:t>Effectiveness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b="1" dirty="0">
                          <a:solidFill>
                            <a:schemeClr val="bg1"/>
                          </a:solidFill>
                        </a:rPr>
                        <a:t>Value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607"/>
                  </a:ext>
                </a:extLst>
              </a:tr>
              <a:tr h="226074">
                <a:tc>
                  <a:txBody>
                    <a:bodyPr/>
                    <a:lstStyle/>
                    <a:p>
                      <a:r>
                        <a:rPr lang="en-CA" sz="1000" dirty="0"/>
                        <a:t>Total P off-site (kg/</a:t>
                      </a:r>
                      <a:r>
                        <a:rPr lang="en-CA" sz="1000" dirty="0" err="1"/>
                        <a:t>yr</a:t>
                      </a:r>
                      <a:r>
                        <a:rPr lang="en-CA" sz="1000" dirty="0"/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-3,521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9618606"/>
                  </a:ext>
                </a:extLst>
              </a:tr>
              <a:tr h="283262">
                <a:tc>
                  <a:txBody>
                    <a:bodyPr/>
                    <a:lstStyle/>
                    <a:p>
                      <a:r>
                        <a:rPr lang="en-CA" sz="1000" dirty="0"/>
                        <a:t>Carbon (ton/</a:t>
                      </a:r>
                      <a:r>
                        <a:rPr lang="en-CA" sz="1000" dirty="0" err="1"/>
                        <a:t>yr</a:t>
                      </a:r>
                      <a:r>
                        <a:rPr lang="en-CA" sz="1000" dirty="0"/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151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527315"/>
                  </a:ext>
                </a:extLst>
              </a:tr>
              <a:tr h="283262">
                <a:tc>
                  <a:txBody>
                    <a:bodyPr/>
                    <a:lstStyle/>
                    <a:p>
                      <a:r>
                        <a:rPr lang="en-CA" sz="1000" dirty="0"/>
                        <a:t>Flood mitigation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403665"/>
                  </a:ext>
                </a:extLst>
              </a:tr>
              <a:tr h="283262">
                <a:tc>
                  <a:txBody>
                    <a:bodyPr/>
                    <a:lstStyle/>
                    <a:p>
                      <a:r>
                        <a:rPr lang="en-CA" sz="1000" dirty="0"/>
                        <a:t>Soil water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1411932"/>
                  </a:ext>
                </a:extLst>
              </a:tr>
              <a:tr h="226074">
                <a:tc>
                  <a:txBody>
                    <a:bodyPr/>
                    <a:lstStyle/>
                    <a:p>
                      <a:r>
                        <a:rPr lang="en-CA" sz="1050" dirty="0"/>
                        <a:t>…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5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6457140"/>
                  </a:ext>
                </a:extLst>
              </a:tr>
            </a:tbl>
          </a:graphicData>
        </a:graphic>
      </p:graphicFrame>
      <p:graphicFrame>
        <p:nvGraphicFramePr>
          <p:cNvPr id="106" name="Table 105">
            <a:extLst>
              <a:ext uri="{FF2B5EF4-FFF2-40B4-BE49-F238E27FC236}">
                <a16:creationId xmlns:a16="http://schemas.microsoft.com/office/drawing/2014/main" id="{E7A295FD-AB3A-4C2F-9484-23B44988F8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9176054"/>
              </p:ext>
            </p:extLst>
          </p:nvPr>
        </p:nvGraphicFramePr>
        <p:xfrm>
          <a:off x="9897758" y="633002"/>
          <a:ext cx="2257298" cy="2535695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758843">
                  <a:extLst>
                    <a:ext uri="{9D8B030D-6E8A-4147-A177-3AD203B41FA5}">
                      <a16:colId xmlns:a16="http://schemas.microsoft.com/office/drawing/2014/main" val="4226717433"/>
                    </a:ext>
                  </a:extLst>
                </a:gridCol>
                <a:gridCol w="559413">
                  <a:extLst>
                    <a:ext uri="{9D8B030D-6E8A-4147-A177-3AD203B41FA5}">
                      <a16:colId xmlns:a16="http://schemas.microsoft.com/office/drawing/2014/main" val="2569481145"/>
                    </a:ext>
                  </a:extLst>
                </a:gridCol>
                <a:gridCol w="473997">
                  <a:extLst>
                    <a:ext uri="{9D8B030D-6E8A-4147-A177-3AD203B41FA5}">
                      <a16:colId xmlns:a16="http://schemas.microsoft.com/office/drawing/2014/main" val="3485704139"/>
                    </a:ext>
                  </a:extLst>
                </a:gridCol>
                <a:gridCol w="465045">
                  <a:extLst>
                    <a:ext uri="{9D8B030D-6E8A-4147-A177-3AD203B41FA5}">
                      <a16:colId xmlns:a16="http://schemas.microsoft.com/office/drawing/2014/main" val="3680190404"/>
                    </a:ext>
                  </a:extLst>
                </a:gridCol>
              </a:tblGrid>
              <a:tr h="301675">
                <a:tc>
                  <a:txBody>
                    <a:bodyPr/>
                    <a:lstStyle/>
                    <a:p>
                      <a:r>
                        <a:rPr lang="en-CA" sz="800" b="1" dirty="0">
                          <a:solidFill>
                            <a:schemeClr val="bg1"/>
                          </a:solidFill>
                        </a:rPr>
                        <a:t>BMP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b="1" dirty="0">
                          <a:solidFill>
                            <a:schemeClr val="bg1"/>
                          </a:solidFill>
                        </a:rPr>
                        <a:t>Count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b="1" dirty="0">
                          <a:solidFill>
                            <a:schemeClr val="bg1"/>
                          </a:solidFill>
                        </a:rPr>
                        <a:t>Area (ha)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b="1" dirty="0">
                          <a:solidFill>
                            <a:schemeClr val="bg1"/>
                          </a:solidFill>
                        </a:rPr>
                        <a:t>Cost</a:t>
                      </a:r>
                    </a:p>
                    <a:p>
                      <a:r>
                        <a:rPr lang="en-CA" sz="800" b="1" dirty="0">
                          <a:solidFill>
                            <a:schemeClr val="bg1"/>
                          </a:solidFill>
                        </a:rPr>
                        <a:t>($/ha)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607"/>
                  </a:ext>
                </a:extLst>
              </a:tr>
              <a:tr h="345210">
                <a:tc>
                  <a:txBody>
                    <a:bodyPr/>
                    <a:lstStyle/>
                    <a:p>
                      <a:r>
                        <a:rPr lang="en-CA" sz="700" dirty="0"/>
                        <a:t>BMP type 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15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132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3,566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527315"/>
                  </a:ext>
                </a:extLst>
              </a:tr>
              <a:tr h="252265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700" dirty="0"/>
                        <a:t>BMP type 3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3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15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8,615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403665"/>
                  </a:ext>
                </a:extLst>
              </a:tr>
              <a:tr h="301675">
                <a:tc>
                  <a:txBody>
                    <a:bodyPr/>
                    <a:lstStyle/>
                    <a:p>
                      <a:r>
                        <a:rPr lang="en-CA" sz="700" dirty="0"/>
                        <a:t>…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6457140"/>
                  </a:ext>
                </a:extLst>
              </a:tr>
              <a:tr h="301675"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9403073"/>
                  </a:ext>
                </a:extLst>
              </a:tr>
              <a:tr h="301675"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1727525"/>
                  </a:ext>
                </a:extLst>
              </a:tr>
              <a:tr h="301675"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0374012"/>
                  </a:ext>
                </a:extLst>
              </a:tr>
              <a:tr h="388100">
                <a:tc>
                  <a:txBody>
                    <a:bodyPr/>
                    <a:lstStyle/>
                    <a:p>
                      <a:pPr algn="ctr"/>
                      <a:r>
                        <a:rPr lang="en-CA" sz="1000" b="1" dirty="0">
                          <a:solidFill>
                            <a:schemeClr val="bg1"/>
                          </a:solidFill>
                        </a:rPr>
                        <a:t>Total cost</a:t>
                      </a:r>
                    </a:p>
                    <a:p>
                      <a:pPr algn="ctr"/>
                      <a:r>
                        <a:rPr lang="en-CA" sz="1000" b="1" dirty="0">
                          <a:solidFill>
                            <a:schemeClr val="bg1"/>
                          </a:solidFill>
                        </a:rPr>
                        <a:t>($/</a:t>
                      </a:r>
                      <a:r>
                        <a:rPr lang="en-CA" sz="1000" b="1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1000" b="1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CA" sz="1200" b="1" dirty="0">
                          <a:solidFill>
                            <a:schemeClr val="bg1"/>
                          </a:solidFill>
                        </a:rPr>
                        <a:t>23,546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CA" sz="7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sz="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050421"/>
                  </a:ext>
                </a:extLst>
              </a:tr>
            </a:tbl>
          </a:graphicData>
        </a:graphic>
      </p:graphicFrame>
      <p:sp>
        <p:nvSpPr>
          <p:cNvPr id="16" name="Flowchart: Extract 15">
            <a:extLst>
              <a:ext uri="{FF2B5EF4-FFF2-40B4-BE49-F238E27FC236}">
                <a16:creationId xmlns:a16="http://schemas.microsoft.com/office/drawing/2014/main" id="{9337D849-34B8-4B17-95F2-D16AAD3E4D24}"/>
              </a:ext>
            </a:extLst>
          </p:cNvPr>
          <p:cNvSpPr/>
          <p:nvPr/>
        </p:nvSpPr>
        <p:spPr>
          <a:xfrm rot="5400000">
            <a:off x="2028313" y="3190366"/>
            <a:ext cx="223026" cy="98385"/>
          </a:xfrm>
          <a:prstGeom prst="flowChartExtra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686D646-B06A-4212-B79B-753EDF1FBD4D}"/>
              </a:ext>
            </a:extLst>
          </p:cNvPr>
          <p:cNvSpPr/>
          <p:nvPr/>
        </p:nvSpPr>
        <p:spPr>
          <a:xfrm>
            <a:off x="9407084" y="3799725"/>
            <a:ext cx="238478" cy="6984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+</a:t>
            </a:r>
          </a:p>
          <a:p>
            <a:pPr algn="ctr"/>
            <a:endParaRPr lang="en-CA" dirty="0"/>
          </a:p>
          <a:p>
            <a:pPr algn="ctr"/>
            <a:r>
              <a:rPr lang="en-CA" dirty="0">
                <a:sym typeface="Symbol" panose="05050102010706020507" pitchFamily="18" charset="2"/>
              </a:rPr>
              <a:t></a:t>
            </a:r>
            <a:endParaRPr lang="en-CA" dirty="0"/>
          </a:p>
        </p:txBody>
      </p:sp>
      <p:pic>
        <p:nvPicPr>
          <p:cNvPr id="23" name="Graphic 22" descr="World">
            <a:extLst>
              <a:ext uri="{FF2B5EF4-FFF2-40B4-BE49-F238E27FC236}">
                <a16:creationId xmlns:a16="http://schemas.microsoft.com/office/drawing/2014/main" id="{9507020A-1811-4735-A2F3-4B68E21537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69582" y="4552351"/>
            <a:ext cx="318011" cy="300740"/>
          </a:xfrm>
          <a:prstGeom prst="rect">
            <a:avLst/>
          </a:prstGeom>
        </p:spPr>
      </p:pic>
      <p:pic>
        <p:nvPicPr>
          <p:cNvPr id="43" name="Graphic 42" descr="Map compass">
            <a:extLst>
              <a:ext uri="{FF2B5EF4-FFF2-40B4-BE49-F238E27FC236}">
                <a16:creationId xmlns:a16="http://schemas.microsoft.com/office/drawing/2014/main" id="{DB381C0F-CC79-4181-B3E6-CE01523AE0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364105" y="3446094"/>
            <a:ext cx="318011" cy="300740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336F726D-84E8-40F9-ADB6-266FB2FA1F71}"/>
              </a:ext>
            </a:extLst>
          </p:cNvPr>
          <p:cNvSpPr txBox="1"/>
          <p:nvPr/>
        </p:nvSpPr>
        <p:spPr>
          <a:xfrm>
            <a:off x="9345185" y="3076126"/>
            <a:ext cx="294819" cy="3085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chemeClr val="accent1"/>
                </a:solidFill>
              </a:rPr>
              <a:t>N</a:t>
            </a:r>
          </a:p>
        </p:txBody>
      </p:sp>
      <p:sp>
        <p:nvSpPr>
          <p:cNvPr id="62" name="Flowchart: Extract 61">
            <a:extLst>
              <a:ext uri="{FF2B5EF4-FFF2-40B4-BE49-F238E27FC236}">
                <a16:creationId xmlns:a16="http://schemas.microsoft.com/office/drawing/2014/main" id="{7607E503-7C4E-4B9D-93A9-509E2108790B}"/>
              </a:ext>
            </a:extLst>
          </p:cNvPr>
          <p:cNvSpPr/>
          <p:nvPr/>
        </p:nvSpPr>
        <p:spPr>
          <a:xfrm rot="16200000">
            <a:off x="9681013" y="3191254"/>
            <a:ext cx="268556" cy="96607"/>
          </a:xfrm>
          <a:prstGeom prst="flowChartExtra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35EBD7FE-FD8A-4246-B9EE-C210AFE20AC2}"/>
              </a:ext>
            </a:extLst>
          </p:cNvPr>
          <p:cNvSpPr txBox="1"/>
          <p:nvPr/>
        </p:nvSpPr>
        <p:spPr>
          <a:xfrm>
            <a:off x="9873157" y="3841278"/>
            <a:ext cx="18751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/>
              <a:t>Effectiveness summary</a:t>
            </a:r>
            <a:r>
              <a:rPr lang="en-CA" sz="1100" b="1" baseline="30000" dirty="0"/>
              <a:t>(?)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4F8B3CD7-6DDC-48E9-8ADA-8297DD73B024}"/>
              </a:ext>
            </a:extLst>
          </p:cNvPr>
          <p:cNvSpPr txBox="1"/>
          <p:nvPr/>
        </p:nvSpPr>
        <p:spPr>
          <a:xfrm>
            <a:off x="9860364" y="390756"/>
            <a:ext cx="18004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/>
              <a:t>BMP summary </a:t>
            </a:r>
            <a:r>
              <a:rPr lang="en-CA" sz="1100" b="1" baseline="30000" dirty="0"/>
              <a:t>(?)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2AE91D97-143C-4431-9625-18B5850C5D2A}"/>
              </a:ext>
            </a:extLst>
          </p:cNvPr>
          <p:cNvSpPr txBox="1"/>
          <p:nvPr/>
        </p:nvSpPr>
        <p:spPr>
          <a:xfrm>
            <a:off x="584805" y="769356"/>
            <a:ext cx="1555021" cy="16927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lstStyle/>
          <a:p>
            <a:r>
              <a:rPr lang="en-CA" sz="1100" dirty="0"/>
              <a:t>Ray’s farm</a:t>
            </a:r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6295ABE3-E73E-49CF-A065-8BE7C4B55E02}"/>
              </a:ext>
            </a:extLst>
          </p:cNvPr>
          <p:cNvGrpSpPr/>
          <p:nvPr/>
        </p:nvGrpSpPr>
        <p:grpSpPr>
          <a:xfrm>
            <a:off x="2972" y="-31959"/>
            <a:ext cx="12192001" cy="430887"/>
            <a:chOff x="0" y="2909500"/>
            <a:chExt cx="12192001" cy="430887"/>
          </a:xfrm>
        </p:grpSpPr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8D5BD3F6-2D74-4063-B10E-540114A998EE}"/>
                </a:ext>
              </a:extLst>
            </p:cNvPr>
            <p:cNvSpPr/>
            <p:nvPr/>
          </p:nvSpPr>
          <p:spPr>
            <a:xfrm>
              <a:off x="0" y="2939749"/>
              <a:ext cx="12192001" cy="36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93" name="Picture 2" descr="Related image">
              <a:extLst>
                <a:ext uri="{FF2B5EF4-FFF2-40B4-BE49-F238E27FC236}">
                  <a16:creationId xmlns:a16="http://schemas.microsoft.com/office/drawing/2014/main" id="{9012132D-3AF5-4409-B508-B500AC96F4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70182" y="2939749"/>
              <a:ext cx="381187" cy="3811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B45079A4-C082-48F7-8103-5A0960BF47B8}"/>
                </a:ext>
              </a:extLst>
            </p:cNvPr>
            <p:cNvSpPr txBox="1"/>
            <p:nvPr/>
          </p:nvSpPr>
          <p:spPr>
            <a:xfrm>
              <a:off x="9050284" y="2909500"/>
              <a:ext cx="275240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CA" sz="1100" dirty="0">
                  <a:solidFill>
                    <a:schemeClr val="bg1"/>
                  </a:solidFill>
                  <a:hlinkClick r:id="rId8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shawn-uoguelph@email.ca</a:t>
              </a:r>
              <a:r>
                <a:rPr lang="en-CA" sz="1100" dirty="0">
                  <a:solidFill>
                    <a:schemeClr val="bg1"/>
                  </a:solidFill>
                </a:rPr>
                <a:t> (admin)</a:t>
              </a:r>
            </a:p>
            <a:p>
              <a:pPr algn="r"/>
              <a:r>
                <a:rPr lang="en-CA" sz="1100" dirty="0">
                  <a:solidFill>
                    <a:schemeClr val="bg1"/>
                  </a:solidFill>
                </a:rPr>
                <a:t>UNIVERSITY OF GUELPH</a:t>
              </a:r>
            </a:p>
          </p:txBody>
        </p:sp>
        <p:pic>
          <p:nvPicPr>
            <p:cNvPr id="95" name="Graphic 94" descr="Smiling face with no fill">
              <a:extLst>
                <a:ext uri="{FF2B5EF4-FFF2-40B4-BE49-F238E27FC236}">
                  <a16:creationId xmlns:a16="http://schemas.microsoft.com/office/drawing/2014/main" id="{E62F91EE-339C-4843-8CA2-C1CD563F17D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232138" y="2951232"/>
              <a:ext cx="288000" cy="288000"/>
            </a:xfrm>
            <a:prstGeom prst="rect">
              <a:avLst/>
            </a:prstGeom>
          </p:spPr>
        </p:pic>
        <p:pic>
          <p:nvPicPr>
            <p:cNvPr id="96" name="Graphic 95" descr="Question mark">
              <a:extLst>
                <a:ext uri="{FF2B5EF4-FFF2-40B4-BE49-F238E27FC236}">
                  <a16:creationId xmlns:a16="http://schemas.microsoft.com/office/drawing/2014/main" id="{CD57FEE1-E177-44E3-B44A-246F80B5DF9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8760798" y="2962471"/>
              <a:ext cx="288000" cy="288000"/>
            </a:xfrm>
            <a:prstGeom prst="rect">
              <a:avLst/>
            </a:prstGeom>
          </p:spPr>
        </p:pic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65476391-437B-4289-A3A7-832D286EF9E1}"/>
                </a:ext>
              </a:extLst>
            </p:cNvPr>
            <p:cNvSpPr/>
            <p:nvPr/>
          </p:nvSpPr>
          <p:spPr>
            <a:xfrm>
              <a:off x="101210" y="2962472"/>
              <a:ext cx="288000" cy="288000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CA" sz="700" dirty="0"/>
                <a:t>Logo</a:t>
              </a:r>
              <a:endParaRPr lang="en-CA" sz="600" dirty="0"/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80A99E68-5D11-414D-92E9-E793E3340E0B}"/>
                </a:ext>
              </a:extLst>
            </p:cNvPr>
            <p:cNvSpPr txBox="1"/>
            <p:nvPr/>
          </p:nvSpPr>
          <p:spPr>
            <a:xfrm>
              <a:off x="383364" y="2983448"/>
              <a:ext cx="26078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200" dirty="0">
                  <a:solidFill>
                    <a:schemeClr val="bg1"/>
                  </a:solidFill>
                </a:rPr>
                <a:t>University of Guelph ESAT</a:t>
              </a:r>
            </a:p>
          </p:txBody>
        </p:sp>
      </p:grp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FA4214D8-4B56-4877-9691-968CDCA9730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904" y="747788"/>
            <a:ext cx="288000" cy="216000"/>
          </a:xfrm>
          <a:prstGeom prst="rect">
            <a:avLst/>
          </a:prstGeom>
        </p:spPr>
      </p:pic>
      <p:sp>
        <p:nvSpPr>
          <p:cNvPr id="11" name="Arrow: Chevron 10">
            <a:extLst>
              <a:ext uri="{FF2B5EF4-FFF2-40B4-BE49-F238E27FC236}">
                <a16:creationId xmlns:a16="http://schemas.microsoft.com/office/drawing/2014/main" id="{42D71B7B-51CF-4B20-A62C-05BDD7912EC6}"/>
              </a:ext>
            </a:extLst>
          </p:cNvPr>
          <p:cNvSpPr/>
          <p:nvPr/>
        </p:nvSpPr>
        <p:spPr>
          <a:xfrm>
            <a:off x="81997" y="794843"/>
            <a:ext cx="80962" cy="116681"/>
          </a:xfrm>
          <a:prstGeom prst="chevron">
            <a:avLst>
              <a:gd name="adj" fmla="val 5588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graphicFrame>
        <p:nvGraphicFramePr>
          <p:cNvPr id="142" name="Table 141">
            <a:extLst>
              <a:ext uri="{FF2B5EF4-FFF2-40B4-BE49-F238E27FC236}">
                <a16:creationId xmlns:a16="http://schemas.microsoft.com/office/drawing/2014/main" id="{A0E6C6FB-6E92-40D8-9765-2704E68ACA34}"/>
              </a:ext>
            </a:extLst>
          </p:cNvPr>
          <p:cNvGraphicFramePr>
            <a:graphicFrameLocks noGrp="1"/>
          </p:cNvGraphicFramePr>
          <p:nvPr/>
        </p:nvGraphicFramePr>
        <p:xfrm>
          <a:off x="8192655" y="429469"/>
          <a:ext cx="1622636" cy="228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1318">
                  <a:extLst>
                    <a:ext uri="{9D8B030D-6E8A-4147-A177-3AD203B41FA5}">
                      <a16:colId xmlns:a16="http://schemas.microsoft.com/office/drawing/2014/main" val="1294337786"/>
                    </a:ext>
                  </a:extLst>
                </a:gridCol>
                <a:gridCol w="811318">
                  <a:extLst>
                    <a:ext uri="{9D8B030D-6E8A-4147-A177-3AD203B41FA5}">
                      <a16:colId xmlns:a16="http://schemas.microsoft.com/office/drawing/2014/main" val="2005279972"/>
                    </a:ext>
                  </a:extLst>
                </a:gridCol>
              </a:tblGrid>
              <a:tr h="186890"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Map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Satellite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041495"/>
                  </a:ext>
                </a:extLst>
              </a:tr>
            </a:tbl>
          </a:graphicData>
        </a:graphic>
      </p:graphicFrame>
      <p:sp>
        <p:nvSpPr>
          <p:cNvPr id="149" name="Rectangle 148">
            <a:extLst>
              <a:ext uri="{FF2B5EF4-FFF2-40B4-BE49-F238E27FC236}">
                <a16:creationId xmlns:a16="http://schemas.microsoft.com/office/drawing/2014/main" id="{AFE60A6D-BC6C-4193-BE19-71EFC3C28827}"/>
              </a:ext>
            </a:extLst>
          </p:cNvPr>
          <p:cNvSpPr/>
          <p:nvPr/>
        </p:nvSpPr>
        <p:spPr>
          <a:xfrm>
            <a:off x="8203945" y="742366"/>
            <a:ext cx="756000" cy="21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All</a:t>
            </a:r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B276D431-017F-49CE-A27B-F11999CC671C}"/>
              </a:ext>
            </a:extLst>
          </p:cNvPr>
          <p:cNvSpPr/>
          <p:nvPr/>
        </p:nvSpPr>
        <p:spPr>
          <a:xfrm>
            <a:off x="9042412" y="742366"/>
            <a:ext cx="756000" cy="21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Clear</a:t>
            </a:r>
          </a:p>
        </p:txBody>
      </p:sp>
      <p:sp>
        <p:nvSpPr>
          <p:cNvPr id="155" name="Arrow: Pentagon 154">
            <a:extLst>
              <a:ext uri="{FF2B5EF4-FFF2-40B4-BE49-F238E27FC236}">
                <a16:creationId xmlns:a16="http://schemas.microsoft.com/office/drawing/2014/main" id="{FBB46243-66DD-4DE7-A123-979F64828AEA}"/>
              </a:ext>
            </a:extLst>
          </p:cNvPr>
          <p:cNvSpPr/>
          <p:nvPr/>
        </p:nvSpPr>
        <p:spPr>
          <a:xfrm rot="5400000">
            <a:off x="9407806" y="4629517"/>
            <a:ext cx="170825" cy="720344"/>
          </a:xfrm>
          <a:prstGeom prst="homePlate">
            <a:avLst>
              <a:gd name="adj" fmla="val 67191"/>
            </a:avLst>
          </a:prstGeom>
          <a:solidFill>
            <a:schemeClr val="bg1">
              <a:lumMod val="95000"/>
              <a:alpha val="60000"/>
            </a:schemeClr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CA" sz="800" dirty="0">
                <a:solidFill>
                  <a:schemeClr val="bg1"/>
                </a:solidFill>
              </a:rPr>
              <a:t>Option</a:t>
            </a: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771A8FD4-CAFF-4470-ABB5-ACC6F158D46F}"/>
              </a:ext>
            </a:extLst>
          </p:cNvPr>
          <p:cNvGrpSpPr/>
          <p:nvPr/>
        </p:nvGrpSpPr>
        <p:grpSpPr>
          <a:xfrm>
            <a:off x="3572343" y="1095315"/>
            <a:ext cx="3437456" cy="3489079"/>
            <a:chOff x="3572343" y="1095315"/>
            <a:chExt cx="3437456" cy="3489079"/>
          </a:xfrm>
        </p:grpSpPr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3D90C517-A26C-40FB-8F4F-BD54B56B05D8}"/>
                </a:ext>
              </a:extLst>
            </p:cNvPr>
            <p:cNvSpPr/>
            <p:nvPr/>
          </p:nvSpPr>
          <p:spPr>
            <a:xfrm>
              <a:off x="3572343" y="1095315"/>
              <a:ext cx="3437456" cy="3489079"/>
            </a:xfrm>
            <a:custGeom>
              <a:avLst/>
              <a:gdLst>
                <a:gd name="connsiteX0" fmla="*/ 2118266 w 3643907"/>
                <a:gd name="connsiteY0" fmla="*/ 87427 h 4033235"/>
                <a:gd name="connsiteX1" fmla="*/ 1691546 w 3643907"/>
                <a:gd name="connsiteY1" fmla="*/ 122261 h 4033235"/>
                <a:gd name="connsiteX2" fmla="*/ 1447706 w 3643907"/>
                <a:gd name="connsiteY2" fmla="*/ 200638 h 4033235"/>
                <a:gd name="connsiteX3" fmla="*/ 1108071 w 3643907"/>
                <a:gd name="connsiteY3" fmla="*/ 305141 h 4033235"/>
                <a:gd name="connsiteX4" fmla="*/ 925191 w 3643907"/>
                <a:gd name="connsiteY4" fmla="*/ 575107 h 4033235"/>
                <a:gd name="connsiteX5" fmla="*/ 925191 w 3643907"/>
                <a:gd name="connsiteY5" fmla="*/ 879907 h 4033235"/>
                <a:gd name="connsiteX6" fmla="*/ 881648 w 3643907"/>
                <a:gd name="connsiteY6" fmla="*/ 1263084 h 4033235"/>
                <a:gd name="connsiteX7" fmla="*/ 794563 w 3643907"/>
                <a:gd name="connsiteY7" fmla="*/ 1332752 h 4033235"/>
                <a:gd name="connsiteX8" fmla="*/ 585557 w 3643907"/>
                <a:gd name="connsiteY8" fmla="*/ 1393712 h 4033235"/>
                <a:gd name="connsiteX9" fmla="*/ 454928 w 3643907"/>
                <a:gd name="connsiteY9" fmla="*/ 1524341 h 4033235"/>
                <a:gd name="connsiteX10" fmla="*/ 385260 w 3643907"/>
                <a:gd name="connsiteY10" fmla="*/ 1715930 h 4033235"/>
                <a:gd name="connsiteX11" fmla="*/ 428803 w 3643907"/>
                <a:gd name="connsiteY11" fmla="*/ 2064272 h 4033235"/>
                <a:gd name="connsiteX12" fmla="*/ 515888 w 3643907"/>
                <a:gd name="connsiteY12" fmla="*/ 2203610 h 4033235"/>
                <a:gd name="connsiteX13" fmla="*/ 838106 w 3643907"/>
                <a:gd name="connsiteY13" fmla="*/ 2395198 h 4033235"/>
                <a:gd name="connsiteX14" fmla="*/ 1020986 w 3643907"/>
                <a:gd name="connsiteY14" fmla="*/ 2560661 h 4033235"/>
                <a:gd name="connsiteX15" fmla="*/ 1055820 w 3643907"/>
                <a:gd name="connsiteY15" fmla="*/ 2708707 h 4033235"/>
                <a:gd name="connsiteX16" fmla="*/ 1038403 w 3643907"/>
                <a:gd name="connsiteY16" fmla="*/ 2865461 h 4033235"/>
                <a:gd name="connsiteX17" fmla="*/ 751020 w 3643907"/>
                <a:gd name="connsiteY17" fmla="*/ 3118010 h 4033235"/>
                <a:gd name="connsiteX18" fmla="*/ 454928 w 3643907"/>
                <a:gd name="connsiteY18" fmla="*/ 3318307 h 4033235"/>
                <a:gd name="connsiteX19" fmla="*/ 176254 w 3643907"/>
                <a:gd name="connsiteY19" fmla="*/ 3466352 h 4033235"/>
                <a:gd name="connsiteX20" fmla="*/ 89168 w 3643907"/>
                <a:gd name="connsiteY20" fmla="*/ 3596981 h 4033235"/>
                <a:gd name="connsiteX21" fmla="*/ 36917 w 3643907"/>
                <a:gd name="connsiteY21" fmla="*/ 3823404 h 4033235"/>
                <a:gd name="connsiteX22" fmla="*/ 97877 w 3643907"/>
                <a:gd name="connsiteY22" fmla="*/ 3971450 h 4033235"/>
                <a:gd name="connsiteX23" fmla="*/ 1099363 w 3643907"/>
                <a:gd name="connsiteY23" fmla="*/ 4032410 h 4033235"/>
                <a:gd name="connsiteX24" fmla="*/ 1648003 w 3643907"/>
                <a:gd name="connsiteY24" fmla="*/ 3997575 h 4033235"/>
                <a:gd name="connsiteX25" fmla="*/ 2248894 w 3643907"/>
                <a:gd name="connsiteY25" fmla="*/ 3875655 h 4033235"/>
                <a:gd name="connsiteX26" fmla="*/ 2562403 w 3643907"/>
                <a:gd name="connsiteY26" fmla="*/ 3605690 h 4033235"/>
                <a:gd name="connsiteX27" fmla="*/ 3137168 w 3643907"/>
                <a:gd name="connsiteY27" fmla="*/ 3248638 h 4033235"/>
                <a:gd name="connsiteX28" fmla="*/ 3407134 w 3643907"/>
                <a:gd name="connsiteY28" fmla="*/ 2734832 h 4033235"/>
                <a:gd name="connsiteX29" fmla="*/ 3642266 w 3643907"/>
                <a:gd name="connsiteY29" fmla="*/ 2116524 h 4033235"/>
                <a:gd name="connsiteX30" fmla="*/ 3502928 w 3643907"/>
                <a:gd name="connsiteY30" fmla="*/ 1637552 h 4033235"/>
                <a:gd name="connsiteX31" fmla="*/ 3337466 w 3643907"/>
                <a:gd name="connsiteY31" fmla="*/ 1210832 h 4033235"/>
                <a:gd name="connsiteX32" fmla="*/ 3598723 w 3643907"/>
                <a:gd name="connsiteY32" fmla="*/ 827655 h 4033235"/>
                <a:gd name="connsiteX33" fmla="*/ 3520346 w 3643907"/>
                <a:gd name="connsiteY33" fmla="*/ 322558 h 4033235"/>
                <a:gd name="connsiteX34" fmla="*/ 3172003 w 3643907"/>
                <a:gd name="connsiteY34" fmla="*/ 87427 h 4033235"/>
                <a:gd name="connsiteX35" fmla="*/ 2423066 w 3643907"/>
                <a:gd name="connsiteY35" fmla="*/ 341 h 4033235"/>
                <a:gd name="connsiteX36" fmla="*/ 2118266 w 3643907"/>
                <a:gd name="connsiteY36" fmla="*/ 87427 h 4033235"/>
                <a:gd name="connsiteX0" fmla="*/ 2093566 w 3619207"/>
                <a:gd name="connsiteY0" fmla="*/ 87427 h 4054379"/>
                <a:gd name="connsiteX1" fmla="*/ 1666846 w 3619207"/>
                <a:gd name="connsiteY1" fmla="*/ 122261 h 4054379"/>
                <a:gd name="connsiteX2" fmla="*/ 1423006 w 3619207"/>
                <a:gd name="connsiteY2" fmla="*/ 200638 h 4054379"/>
                <a:gd name="connsiteX3" fmla="*/ 1083371 w 3619207"/>
                <a:gd name="connsiteY3" fmla="*/ 305141 h 4054379"/>
                <a:gd name="connsiteX4" fmla="*/ 900491 w 3619207"/>
                <a:gd name="connsiteY4" fmla="*/ 575107 h 4054379"/>
                <a:gd name="connsiteX5" fmla="*/ 900491 w 3619207"/>
                <a:gd name="connsiteY5" fmla="*/ 879907 h 4054379"/>
                <a:gd name="connsiteX6" fmla="*/ 856948 w 3619207"/>
                <a:gd name="connsiteY6" fmla="*/ 1263084 h 4054379"/>
                <a:gd name="connsiteX7" fmla="*/ 769863 w 3619207"/>
                <a:gd name="connsiteY7" fmla="*/ 1332752 h 4054379"/>
                <a:gd name="connsiteX8" fmla="*/ 560857 w 3619207"/>
                <a:gd name="connsiteY8" fmla="*/ 1393712 h 4054379"/>
                <a:gd name="connsiteX9" fmla="*/ 430228 w 3619207"/>
                <a:gd name="connsiteY9" fmla="*/ 1524341 h 4054379"/>
                <a:gd name="connsiteX10" fmla="*/ 360560 w 3619207"/>
                <a:gd name="connsiteY10" fmla="*/ 1715930 h 4054379"/>
                <a:gd name="connsiteX11" fmla="*/ 404103 w 3619207"/>
                <a:gd name="connsiteY11" fmla="*/ 2064272 h 4054379"/>
                <a:gd name="connsiteX12" fmla="*/ 491188 w 3619207"/>
                <a:gd name="connsiteY12" fmla="*/ 2203610 h 4054379"/>
                <a:gd name="connsiteX13" fmla="*/ 813406 w 3619207"/>
                <a:gd name="connsiteY13" fmla="*/ 2395198 h 4054379"/>
                <a:gd name="connsiteX14" fmla="*/ 996286 w 3619207"/>
                <a:gd name="connsiteY14" fmla="*/ 2560661 h 4054379"/>
                <a:gd name="connsiteX15" fmla="*/ 1031120 w 3619207"/>
                <a:gd name="connsiteY15" fmla="*/ 2708707 h 4054379"/>
                <a:gd name="connsiteX16" fmla="*/ 1013703 w 3619207"/>
                <a:gd name="connsiteY16" fmla="*/ 2865461 h 4054379"/>
                <a:gd name="connsiteX17" fmla="*/ 726320 w 3619207"/>
                <a:gd name="connsiteY17" fmla="*/ 3118010 h 4054379"/>
                <a:gd name="connsiteX18" fmla="*/ 430228 w 3619207"/>
                <a:gd name="connsiteY18" fmla="*/ 3318307 h 4054379"/>
                <a:gd name="connsiteX19" fmla="*/ 151554 w 3619207"/>
                <a:gd name="connsiteY19" fmla="*/ 3466352 h 4054379"/>
                <a:gd name="connsiteX20" fmla="*/ 64468 w 3619207"/>
                <a:gd name="connsiteY20" fmla="*/ 3596981 h 4054379"/>
                <a:gd name="connsiteX21" fmla="*/ 12217 w 3619207"/>
                <a:gd name="connsiteY21" fmla="*/ 3823404 h 4054379"/>
                <a:gd name="connsiteX22" fmla="*/ 114751 w 3619207"/>
                <a:gd name="connsiteY22" fmla="*/ 4039081 h 4054379"/>
                <a:gd name="connsiteX23" fmla="*/ 1074663 w 3619207"/>
                <a:gd name="connsiteY23" fmla="*/ 4032410 h 4054379"/>
                <a:gd name="connsiteX24" fmla="*/ 1623303 w 3619207"/>
                <a:gd name="connsiteY24" fmla="*/ 3997575 h 4054379"/>
                <a:gd name="connsiteX25" fmla="*/ 2224194 w 3619207"/>
                <a:gd name="connsiteY25" fmla="*/ 3875655 h 4054379"/>
                <a:gd name="connsiteX26" fmla="*/ 2537703 w 3619207"/>
                <a:gd name="connsiteY26" fmla="*/ 3605690 h 4054379"/>
                <a:gd name="connsiteX27" fmla="*/ 3112468 w 3619207"/>
                <a:gd name="connsiteY27" fmla="*/ 3248638 h 4054379"/>
                <a:gd name="connsiteX28" fmla="*/ 3382434 w 3619207"/>
                <a:gd name="connsiteY28" fmla="*/ 2734832 h 4054379"/>
                <a:gd name="connsiteX29" fmla="*/ 3617566 w 3619207"/>
                <a:gd name="connsiteY29" fmla="*/ 2116524 h 4054379"/>
                <a:gd name="connsiteX30" fmla="*/ 3478228 w 3619207"/>
                <a:gd name="connsiteY30" fmla="*/ 1637552 h 4054379"/>
                <a:gd name="connsiteX31" fmla="*/ 3312766 w 3619207"/>
                <a:gd name="connsiteY31" fmla="*/ 1210832 h 4054379"/>
                <a:gd name="connsiteX32" fmla="*/ 3574023 w 3619207"/>
                <a:gd name="connsiteY32" fmla="*/ 827655 h 4054379"/>
                <a:gd name="connsiteX33" fmla="*/ 3495646 w 3619207"/>
                <a:gd name="connsiteY33" fmla="*/ 322558 h 4054379"/>
                <a:gd name="connsiteX34" fmla="*/ 3147303 w 3619207"/>
                <a:gd name="connsiteY34" fmla="*/ 87427 h 4054379"/>
                <a:gd name="connsiteX35" fmla="*/ 2398366 w 3619207"/>
                <a:gd name="connsiteY35" fmla="*/ 341 h 4054379"/>
                <a:gd name="connsiteX36" fmla="*/ 2093566 w 3619207"/>
                <a:gd name="connsiteY36" fmla="*/ 87427 h 4054379"/>
                <a:gd name="connsiteX0" fmla="*/ 2093566 w 3618850"/>
                <a:gd name="connsiteY0" fmla="*/ 87427 h 4054379"/>
                <a:gd name="connsiteX1" fmla="*/ 1666846 w 3618850"/>
                <a:gd name="connsiteY1" fmla="*/ 122261 h 4054379"/>
                <a:gd name="connsiteX2" fmla="*/ 1423006 w 3618850"/>
                <a:gd name="connsiteY2" fmla="*/ 200638 h 4054379"/>
                <a:gd name="connsiteX3" fmla="*/ 1083371 w 3618850"/>
                <a:gd name="connsiteY3" fmla="*/ 305141 h 4054379"/>
                <a:gd name="connsiteX4" fmla="*/ 900491 w 3618850"/>
                <a:gd name="connsiteY4" fmla="*/ 575107 h 4054379"/>
                <a:gd name="connsiteX5" fmla="*/ 900491 w 3618850"/>
                <a:gd name="connsiteY5" fmla="*/ 879907 h 4054379"/>
                <a:gd name="connsiteX6" fmla="*/ 856948 w 3618850"/>
                <a:gd name="connsiteY6" fmla="*/ 1263084 h 4054379"/>
                <a:gd name="connsiteX7" fmla="*/ 769863 w 3618850"/>
                <a:gd name="connsiteY7" fmla="*/ 1332752 h 4054379"/>
                <a:gd name="connsiteX8" fmla="*/ 560857 w 3618850"/>
                <a:gd name="connsiteY8" fmla="*/ 1393712 h 4054379"/>
                <a:gd name="connsiteX9" fmla="*/ 430228 w 3618850"/>
                <a:gd name="connsiteY9" fmla="*/ 1524341 h 4054379"/>
                <a:gd name="connsiteX10" fmla="*/ 360560 w 3618850"/>
                <a:gd name="connsiteY10" fmla="*/ 1715930 h 4054379"/>
                <a:gd name="connsiteX11" fmla="*/ 404103 w 3618850"/>
                <a:gd name="connsiteY11" fmla="*/ 2064272 h 4054379"/>
                <a:gd name="connsiteX12" fmla="*/ 491188 w 3618850"/>
                <a:gd name="connsiteY12" fmla="*/ 2203610 h 4054379"/>
                <a:gd name="connsiteX13" fmla="*/ 813406 w 3618850"/>
                <a:gd name="connsiteY13" fmla="*/ 2395198 h 4054379"/>
                <a:gd name="connsiteX14" fmla="*/ 996286 w 3618850"/>
                <a:gd name="connsiteY14" fmla="*/ 2560661 h 4054379"/>
                <a:gd name="connsiteX15" fmla="*/ 1031120 w 3618850"/>
                <a:gd name="connsiteY15" fmla="*/ 2708707 h 4054379"/>
                <a:gd name="connsiteX16" fmla="*/ 1013703 w 3618850"/>
                <a:gd name="connsiteY16" fmla="*/ 2865461 h 4054379"/>
                <a:gd name="connsiteX17" fmla="*/ 726320 w 3618850"/>
                <a:gd name="connsiteY17" fmla="*/ 3118010 h 4054379"/>
                <a:gd name="connsiteX18" fmla="*/ 430228 w 3618850"/>
                <a:gd name="connsiteY18" fmla="*/ 3318307 h 4054379"/>
                <a:gd name="connsiteX19" fmla="*/ 151554 w 3618850"/>
                <a:gd name="connsiteY19" fmla="*/ 3466352 h 4054379"/>
                <a:gd name="connsiteX20" fmla="*/ 64468 w 3618850"/>
                <a:gd name="connsiteY20" fmla="*/ 3596981 h 4054379"/>
                <a:gd name="connsiteX21" fmla="*/ 12217 w 3618850"/>
                <a:gd name="connsiteY21" fmla="*/ 3823404 h 4054379"/>
                <a:gd name="connsiteX22" fmla="*/ 114751 w 3618850"/>
                <a:gd name="connsiteY22" fmla="*/ 4039081 h 4054379"/>
                <a:gd name="connsiteX23" fmla="*/ 1074663 w 3618850"/>
                <a:gd name="connsiteY23" fmla="*/ 4032410 h 4054379"/>
                <a:gd name="connsiteX24" fmla="*/ 1623303 w 3618850"/>
                <a:gd name="connsiteY24" fmla="*/ 3997575 h 4054379"/>
                <a:gd name="connsiteX25" fmla="*/ 2224194 w 3618850"/>
                <a:gd name="connsiteY25" fmla="*/ 3875655 h 4054379"/>
                <a:gd name="connsiteX26" fmla="*/ 2537703 w 3618850"/>
                <a:gd name="connsiteY26" fmla="*/ 3605690 h 4054379"/>
                <a:gd name="connsiteX27" fmla="*/ 3112468 w 3618850"/>
                <a:gd name="connsiteY27" fmla="*/ 3248638 h 4054379"/>
                <a:gd name="connsiteX28" fmla="*/ 3382434 w 3618850"/>
                <a:gd name="connsiteY28" fmla="*/ 2734832 h 4054379"/>
                <a:gd name="connsiteX29" fmla="*/ 3617566 w 3618850"/>
                <a:gd name="connsiteY29" fmla="*/ 2116524 h 4054379"/>
                <a:gd name="connsiteX30" fmla="*/ 3478228 w 3618850"/>
                <a:gd name="connsiteY30" fmla="*/ 1637552 h 4054379"/>
                <a:gd name="connsiteX31" fmla="*/ 3512323 w 3618850"/>
                <a:gd name="connsiteY31" fmla="*/ 1219287 h 4054379"/>
                <a:gd name="connsiteX32" fmla="*/ 3574023 w 3618850"/>
                <a:gd name="connsiteY32" fmla="*/ 827655 h 4054379"/>
                <a:gd name="connsiteX33" fmla="*/ 3495646 w 3618850"/>
                <a:gd name="connsiteY33" fmla="*/ 322558 h 4054379"/>
                <a:gd name="connsiteX34" fmla="*/ 3147303 w 3618850"/>
                <a:gd name="connsiteY34" fmla="*/ 87427 h 4054379"/>
                <a:gd name="connsiteX35" fmla="*/ 2398366 w 3618850"/>
                <a:gd name="connsiteY35" fmla="*/ 341 h 4054379"/>
                <a:gd name="connsiteX36" fmla="*/ 2093566 w 3618850"/>
                <a:gd name="connsiteY36" fmla="*/ 87427 h 4054379"/>
                <a:gd name="connsiteX0" fmla="*/ 2093566 w 3715411"/>
                <a:gd name="connsiteY0" fmla="*/ 87427 h 4054379"/>
                <a:gd name="connsiteX1" fmla="*/ 1666846 w 3715411"/>
                <a:gd name="connsiteY1" fmla="*/ 122261 h 4054379"/>
                <a:gd name="connsiteX2" fmla="*/ 1423006 w 3715411"/>
                <a:gd name="connsiteY2" fmla="*/ 200638 h 4054379"/>
                <a:gd name="connsiteX3" fmla="*/ 1083371 w 3715411"/>
                <a:gd name="connsiteY3" fmla="*/ 305141 h 4054379"/>
                <a:gd name="connsiteX4" fmla="*/ 900491 w 3715411"/>
                <a:gd name="connsiteY4" fmla="*/ 575107 h 4054379"/>
                <a:gd name="connsiteX5" fmla="*/ 900491 w 3715411"/>
                <a:gd name="connsiteY5" fmla="*/ 879907 h 4054379"/>
                <a:gd name="connsiteX6" fmla="*/ 856948 w 3715411"/>
                <a:gd name="connsiteY6" fmla="*/ 1263084 h 4054379"/>
                <a:gd name="connsiteX7" fmla="*/ 769863 w 3715411"/>
                <a:gd name="connsiteY7" fmla="*/ 1332752 h 4054379"/>
                <a:gd name="connsiteX8" fmla="*/ 560857 w 3715411"/>
                <a:gd name="connsiteY8" fmla="*/ 1393712 h 4054379"/>
                <a:gd name="connsiteX9" fmla="*/ 430228 w 3715411"/>
                <a:gd name="connsiteY9" fmla="*/ 1524341 h 4054379"/>
                <a:gd name="connsiteX10" fmla="*/ 360560 w 3715411"/>
                <a:gd name="connsiteY10" fmla="*/ 1715930 h 4054379"/>
                <a:gd name="connsiteX11" fmla="*/ 404103 w 3715411"/>
                <a:gd name="connsiteY11" fmla="*/ 2064272 h 4054379"/>
                <a:gd name="connsiteX12" fmla="*/ 491188 w 3715411"/>
                <a:gd name="connsiteY12" fmla="*/ 2203610 h 4054379"/>
                <a:gd name="connsiteX13" fmla="*/ 813406 w 3715411"/>
                <a:gd name="connsiteY13" fmla="*/ 2395198 h 4054379"/>
                <a:gd name="connsiteX14" fmla="*/ 996286 w 3715411"/>
                <a:gd name="connsiteY14" fmla="*/ 2560661 h 4054379"/>
                <a:gd name="connsiteX15" fmla="*/ 1031120 w 3715411"/>
                <a:gd name="connsiteY15" fmla="*/ 2708707 h 4054379"/>
                <a:gd name="connsiteX16" fmla="*/ 1013703 w 3715411"/>
                <a:gd name="connsiteY16" fmla="*/ 2865461 h 4054379"/>
                <a:gd name="connsiteX17" fmla="*/ 726320 w 3715411"/>
                <a:gd name="connsiteY17" fmla="*/ 3118010 h 4054379"/>
                <a:gd name="connsiteX18" fmla="*/ 430228 w 3715411"/>
                <a:gd name="connsiteY18" fmla="*/ 3318307 h 4054379"/>
                <a:gd name="connsiteX19" fmla="*/ 151554 w 3715411"/>
                <a:gd name="connsiteY19" fmla="*/ 3466352 h 4054379"/>
                <a:gd name="connsiteX20" fmla="*/ 64468 w 3715411"/>
                <a:gd name="connsiteY20" fmla="*/ 3596981 h 4054379"/>
                <a:gd name="connsiteX21" fmla="*/ 12217 w 3715411"/>
                <a:gd name="connsiteY21" fmla="*/ 3823404 h 4054379"/>
                <a:gd name="connsiteX22" fmla="*/ 114751 w 3715411"/>
                <a:gd name="connsiteY22" fmla="*/ 4039081 h 4054379"/>
                <a:gd name="connsiteX23" fmla="*/ 1074663 w 3715411"/>
                <a:gd name="connsiteY23" fmla="*/ 4032410 h 4054379"/>
                <a:gd name="connsiteX24" fmla="*/ 1623303 w 3715411"/>
                <a:gd name="connsiteY24" fmla="*/ 3997575 h 4054379"/>
                <a:gd name="connsiteX25" fmla="*/ 2224194 w 3715411"/>
                <a:gd name="connsiteY25" fmla="*/ 3875655 h 4054379"/>
                <a:gd name="connsiteX26" fmla="*/ 2537703 w 3715411"/>
                <a:gd name="connsiteY26" fmla="*/ 3605690 h 4054379"/>
                <a:gd name="connsiteX27" fmla="*/ 3112468 w 3715411"/>
                <a:gd name="connsiteY27" fmla="*/ 3248638 h 4054379"/>
                <a:gd name="connsiteX28" fmla="*/ 3382434 w 3715411"/>
                <a:gd name="connsiteY28" fmla="*/ 2734832 h 4054379"/>
                <a:gd name="connsiteX29" fmla="*/ 3617566 w 3715411"/>
                <a:gd name="connsiteY29" fmla="*/ 2116524 h 4054379"/>
                <a:gd name="connsiteX30" fmla="*/ 3478228 w 3715411"/>
                <a:gd name="connsiteY30" fmla="*/ 1637552 h 4054379"/>
                <a:gd name="connsiteX31" fmla="*/ 3512323 w 3715411"/>
                <a:gd name="connsiteY31" fmla="*/ 1219287 h 4054379"/>
                <a:gd name="connsiteX32" fmla="*/ 3715377 w 3715411"/>
                <a:gd name="connsiteY32" fmla="*/ 785386 h 4054379"/>
                <a:gd name="connsiteX33" fmla="*/ 3495646 w 3715411"/>
                <a:gd name="connsiteY33" fmla="*/ 322558 h 4054379"/>
                <a:gd name="connsiteX34" fmla="*/ 3147303 w 3715411"/>
                <a:gd name="connsiteY34" fmla="*/ 87427 h 4054379"/>
                <a:gd name="connsiteX35" fmla="*/ 2398366 w 3715411"/>
                <a:gd name="connsiteY35" fmla="*/ 341 h 4054379"/>
                <a:gd name="connsiteX36" fmla="*/ 2093566 w 3715411"/>
                <a:gd name="connsiteY36" fmla="*/ 87427 h 4054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3715411" h="4054379">
                  <a:moveTo>
                    <a:pt x="2093566" y="87427"/>
                  </a:moveTo>
                  <a:cubicBezTo>
                    <a:pt x="1971646" y="107747"/>
                    <a:pt x="1778606" y="103393"/>
                    <a:pt x="1666846" y="122261"/>
                  </a:cubicBezTo>
                  <a:cubicBezTo>
                    <a:pt x="1555086" y="141129"/>
                    <a:pt x="1423006" y="200638"/>
                    <a:pt x="1423006" y="200638"/>
                  </a:cubicBezTo>
                  <a:cubicBezTo>
                    <a:pt x="1325760" y="231118"/>
                    <a:pt x="1170457" y="242729"/>
                    <a:pt x="1083371" y="305141"/>
                  </a:cubicBezTo>
                  <a:cubicBezTo>
                    <a:pt x="996285" y="367553"/>
                    <a:pt x="930971" y="479313"/>
                    <a:pt x="900491" y="575107"/>
                  </a:cubicBezTo>
                  <a:cubicBezTo>
                    <a:pt x="870011" y="670901"/>
                    <a:pt x="907748" y="765244"/>
                    <a:pt x="900491" y="879907"/>
                  </a:cubicBezTo>
                  <a:cubicBezTo>
                    <a:pt x="893234" y="994570"/>
                    <a:pt x="878719" y="1187610"/>
                    <a:pt x="856948" y="1263084"/>
                  </a:cubicBezTo>
                  <a:cubicBezTo>
                    <a:pt x="835177" y="1338558"/>
                    <a:pt x="819211" y="1310981"/>
                    <a:pt x="769863" y="1332752"/>
                  </a:cubicBezTo>
                  <a:cubicBezTo>
                    <a:pt x="720515" y="1354523"/>
                    <a:pt x="617463" y="1361781"/>
                    <a:pt x="560857" y="1393712"/>
                  </a:cubicBezTo>
                  <a:cubicBezTo>
                    <a:pt x="504251" y="1425643"/>
                    <a:pt x="463611" y="1470638"/>
                    <a:pt x="430228" y="1524341"/>
                  </a:cubicBezTo>
                  <a:cubicBezTo>
                    <a:pt x="396845" y="1578044"/>
                    <a:pt x="364914" y="1625942"/>
                    <a:pt x="360560" y="1715930"/>
                  </a:cubicBezTo>
                  <a:cubicBezTo>
                    <a:pt x="356206" y="1805919"/>
                    <a:pt x="382332" y="1982992"/>
                    <a:pt x="404103" y="2064272"/>
                  </a:cubicBezTo>
                  <a:cubicBezTo>
                    <a:pt x="425874" y="2145552"/>
                    <a:pt x="422971" y="2148456"/>
                    <a:pt x="491188" y="2203610"/>
                  </a:cubicBezTo>
                  <a:cubicBezTo>
                    <a:pt x="559405" y="2258764"/>
                    <a:pt x="729223" y="2335690"/>
                    <a:pt x="813406" y="2395198"/>
                  </a:cubicBezTo>
                  <a:cubicBezTo>
                    <a:pt x="897589" y="2454706"/>
                    <a:pt x="960000" y="2508410"/>
                    <a:pt x="996286" y="2560661"/>
                  </a:cubicBezTo>
                  <a:cubicBezTo>
                    <a:pt x="1032572" y="2612912"/>
                    <a:pt x="1028217" y="2657907"/>
                    <a:pt x="1031120" y="2708707"/>
                  </a:cubicBezTo>
                  <a:cubicBezTo>
                    <a:pt x="1034023" y="2759507"/>
                    <a:pt x="1064503" y="2797244"/>
                    <a:pt x="1013703" y="2865461"/>
                  </a:cubicBezTo>
                  <a:cubicBezTo>
                    <a:pt x="962903" y="2933678"/>
                    <a:pt x="823566" y="3042536"/>
                    <a:pt x="726320" y="3118010"/>
                  </a:cubicBezTo>
                  <a:cubicBezTo>
                    <a:pt x="629074" y="3193484"/>
                    <a:pt x="526022" y="3260250"/>
                    <a:pt x="430228" y="3318307"/>
                  </a:cubicBezTo>
                  <a:cubicBezTo>
                    <a:pt x="334434" y="3376364"/>
                    <a:pt x="212514" y="3419906"/>
                    <a:pt x="151554" y="3466352"/>
                  </a:cubicBezTo>
                  <a:cubicBezTo>
                    <a:pt x="90594" y="3512798"/>
                    <a:pt x="87691" y="3537472"/>
                    <a:pt x="64468" y="3596981"/>
                  </a:cubicBezTo>
                  <a:cubicBezTo>
                    <a:pt x="41245" y="3656490"/>
                    <a:pt x="3837" y="3749721"/>
                    <a:pt x="12217" y="3823404"/>
                  </a:cubicBezTo>
                  <a:cubicBezTo>
                    <a:pt x="20597" y="3897087"/>
                    <a:pt x="-62323" y="4004247"/>
                    <a:pt x="114751" y="4039081"/>
                  </a:cubicBezTo>
                  <a:cubicBezTo>
                    <a:pt x="291825" y="4073915"/>
                    <a:pt x="823238" y="4039328"/>
                    <a:pt x="1074663" y="4032410"/>
                  </a:cubicBezTo>
                  <a:cubicBezTo>
                    <a:pt x="1326088" y="4025492"/>
                    <a:pt x="1431715" y="4023701"/>
                    <a:pt x="1623303" y="3997575"/>
                  </a:cubicBezTo>
                  <a:cubicBezTo>
                    <a:pt x="1814891" y="3971449"/>
                    <a:pt x="2071794" y="3940969"/>
                    <a:pt x="2224194" y="3875655"/>
                  </a:cubicBezTo>
                  <a:cubicBezTo>
                    <a:pt x="2376594" y="3810341"/>
                    <a:pt x="2389657" y="3710193"/>
                    <a:pt x="2537703" y="3605690"/>
                  </a:cubicBezTo>
                  <a:cubicBezTo>
                    <a:pt x="2685749" y="3501187"/>
                    <a:pt x="2971679" y="3393781"/>
                    <a:pt x="3112468" y="3248638"/>
                  </a:cubicBezTo>
                  <a:cubicBezTo>
                    <a:pt x="3253257" y="3103495"/>
                    <a:pt x="3298251" y="2923518"/>
                    <a:pt x="3382434" y="2734832"/>
                  </a:cubicBezTo>
                  <a:cubicBezTo>
                    <a:pt x="3466617" y="2546146"/>
                    <a:pt x="3601600" y="2299404"/>
                    <a:pt x="3617566" y="2116524"/>
                  </a:cubicBezTo>
                  <a:cubicBezTo>
                    <a:pt x="3633532" y="1933644"/>
                    <a:pt x="3495769" y="1787092"/>
                    <a:pt x="3478228" y="1637552"/>
                  </a:cubicBezTo>
                  <a:cubicBezTo>
                    <a:pt x="3460688" y="1488013"/>
                    <a:pt x="3472798" y="1361315"/>
                    <a:pt x="3512323" y="1219287"/>
                  </a:cubicBezTo>
                  <a:cubicBezTo>
                    <a:pt x="3551848" y="1077259"/>
                    <a:pt x="3718156" y="934841"/>
                    <a:pt x="3715377" y="785386"/>
                  </a:cubicBezTo>
                  <a:cubicBezTo>
                    <a:pt x="3712598" y="635931"/>
                    <a:pt x="3590325" y="438885"/>
                    <a:pt x="3495646" y="322558"/>
                  </a:cubicBezTo>
                  <a:cubicBezTo>
                    <a:pt x="3400967" y="206231"/>
                    <a:pt x="3330183" y="141130"/>
                    <a:pt x="3147303" y="87427"/>
                  </a:cubicBezTo>
                  <a:cubicBezTo>
                    <a:pt x="2964423" y="33724"/>
                    <a:pt x="2571086" y="-4013"/>
                    <a:pt x="2398366" y="341"/>
                  </a:cubicBezTo>
                  <a:cubicBezTo>
                    <a:pt x="2225646" y="4695"/>
                    <a:pt x="2215486" y="67107"/>
                    <a:pt x="2093566" y="87427"/>
                  </a:cubicBezTo>
                  <a:close/>
                </a:path>
              </a:pathLst>
            </a:cu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8014F87C-1443-4946-9A3A-EF9FE2B3C748}"/>
                </a:ext>
              </a:extLst>
            </p:cNvPr>
            <p:cNvSpPr/>
            <p:nvPr/>
          </p:nvSpPr>
          <p:spPr>
            <a:xfrm>
              <a:off x="3928279" y="1264432"/>
              <a:ext cx="2470662" cy="3062792"/>
            </a:xfrm>
            <a:custGeom>
              <a:avLst/>
              <a:gdLst>
                <a:gd name="connsiteX0" fmla="*/ 0 w 2796880"/>
                <a:gd name="connsiteY0" fmla="*/ 3666309 h 3666309"/>
                <a:gd name="connsiteX1" fmla="*/ 1018903 w 2796880"/>
                <a:gd name="connsiteY1" fmla="*/ 3483429 h 3666309"/>
                <a:gd name="connsiteX2" fmla="*/ 1820091 w 2796880"/>
                <a:gd name="connsiteY2" fmla="*/ 3204755 h 3666309"/>
                <a:gd name="connsiteX3" fmla="*/ 2386149 w 2796880"/>
                <a:gd name="connsiteY3" fmla="*/ 2647406 h 3666309"/>
                <a:gd name="connsiteX4" fmla="*/ 2717074 w 2796880"/>
                <a:gd name="connsiteY4" fmla="*/ 1933303 h 3666309"/>
                <a:gd name="connsiteX5" fmla="*/ 2786743 w 2796880"/>
                <a:gd name="connsiteY5" fmla="*/ 1314995 h 3666309"/>
                <a:gd name="connsiteX6" fmla="*/ 2551611 w 2796880"/>
                <a:gd name="connsiteY6" fmla="*/ 766355 h 3666309"/>
                <a:gd name="connsiteX7" fmla="*/ 1837509 w 2796880"/>
                <a:gd name="connsiteY7" fmla="*/ 365760 h 3666309"/>
                <a:gd name="connsiteX8" fmla="*/ 1419497 w 2796880"/>
                <a:gd name="connsiteY8" fmla="*/ 313509 h 3666309"/>
                <a:gd name="connsiteX9" fmla="*/ 1210491 w 2796880"/>
                <a:gd name="connsiteY9" fmla="*/ 156755 h 3666309"/>
                <a:gd name="connsiteX10" fmla="*/ 1140823 w 2796880"/>
                <a:gd name="connsiteY10" fmla="*/ 0 h 3666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96880" h="3666309">
                  <a:moveTo>
                    <a:pt x="0" y="3666309"/>
                  </a:moveTo>
                  <a:cubicBezTo>
                    <a:pt x="357777" y="3613332"/>
                    <a:pt x="715555" y="3560355"/>
                    <a:pt x="1018903" y="3483429"/>
                  </a:cubicBezTo>
                  <a:cubicBezTo>
                    <a:pt x="1322251" y="3406503"/>
                    <a:pt x="1592217" y="3344092"/>
                    <a:pt x="1820091" y="3204755"/>
                  </a:cubicBezTo>
                  <a:cubicBezTo>
                    <a:pt x="2047965" y="3065418"/>
                    <a:pt x="2236652" y="2859315"/>
                    <a:pt x="2386149" y="2647406"/>
                  </a:cubicBezTo>
                  <a:cubicBezTo>
                    <a:pt x="2535646" y="2435497"/>
                    <a:pt x="2650308" y="2155371"/>
                    <a:pt x="2717074" y="1933303"/>
                  </a:cubicBezTo>
                  <a:cubicBezTo>
                    <a:pt x="2783840" y="1711234"/>
                    <a:pt x="2814320" y="1509486"/>
                    <a:pt x="2786743" y="1314995"/>
                  </a:cubicBezTo>
                  <a:cubicBezTo>
                    <a:pt x="2759166" y="1120504"/>
                    <a:pt x="2709817" y="924561"/>
                    <a:pt x="2551611" y="766355"/>
                  </a:cubicBezTo>
                  <a:cubicBezTo>
                    <a:pt x="2393405" y="608149"/>
                    <a:pt x="2026195" y="441234"/>
                    <a:pt x="1837509" y="365760"/>
                  </a:cubicBezTo>
                  <a:cubicBezTo>
                    <a:pt x="1648823" y="290286"/>
                    <a:pt x="1524000" y="348343"/>
                    <a:pt x="1419497" y="313509"/>
                  </a:cubicBezTo>
                  <a:cubicBezTo>
                    <a:pt x="1314994" y="278675"/>
                    <a:pt x="1256937" y="209006"/>
                    <a:pt x="1210491" y="156755"/>
                  </a:cubicBezTo>
                  <a:cubicBezTo>
                    <a:pt x="1164045" y="104504"/>
                    <a:pt x="1152434" y="52252"/>
                    <a:pt x="1140823" y="0"/>
                  </a:cubicBezTo>
                </a:path>
              </a:pathLst>
            </a:custGeom>
            <a:ln>
              <a:solidFill>
                <a:schemeClr val="accent1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51EC5ED6-2FCE-4406-860C-AB56DA420532}"/>
                </a:ext>
              </a:extLst>
            </p:cNvPr>
            <p:cNvSpPr/>
            <p:nvPr/>
          </p:nvSpPr>
          <p:spPr>
            <a:xfrm>
              <a:off x="4428313" y="1373558"/>
              <a:ext cx="538498" cy="1498658"/>
            </a:xfrm>
            <a:custGeom>
              <a:avLst/>
              <a:gdLst>
                <a:gd name="connsiteX0" fmla="*/ 0 w 609600"/>
                <a:gd name="connsiteY0" fmla="*/ 1793966 h 1793966"/>
                <a:gd name="connsiteX1" fmla="*/ 435429 w 609600"/>
                <a:gd name="connsiteY1" fmla="*/ 1402080 h 1793966"/>
                <a:gd name="connsiteX2" fmla="*/ 531223 w 609600"/>
                <a:gd name="connsiteY2" fmla="*/ 940526 h 1793966"/>
                <a:gd name="connsiteX3" fmla="*/ 269966 w 609600"/>
                <a:gd name="connsiteY3" fmla="*/ 452846 h 1793966"/>
                <a:gd name="connsiteX4" fmla="*/ 261257 w 609600"/>
                <a:gd name="connsiteY4" fmla="*/ 174171 h 1793966"/>
                <a:gd name="connsiteX5" fmla="*/ 418012 w 609600"/>
                <a:gd name="connsiteY5" fmla="*/ 60960 h 1793966"/>
                <a:gd name="connsiteX6" fmla="*/ 609600 w 609600"/>
                <a:gd name="connsiteY6" fmla="*/ 0 h 1793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600" h="1793966">
                  <a:moveTo>
                    <a:pt x="0" y="1793966"/>
                  </a:moveTo>
                  <a:cubicBezTo>
                    <a:pt x="173446" y="1669143"/>
                    <a:pt x="346892" y="1544320"/>
                    <a:pt x="435429" y="1402080"/>
                  </a:cubicBezTo>
                  <a:cubicBezTo>
                    <a:pt x="523966" y="1259840"/>
                    <a:pt x="558800" y="1098732"/>
                    <a:pt x="531223" y="940526"/>
                  </a:cubicBezTo>
                  <a:cubicBezTo>
                    <a:pt x="503646" y="782320"/>
                    <a:pt x="314960" y="580572"/>
                    <a:pt x="269966" y="452846"/>
                  </a:cubicBezTo>
                  <a:cubicBezTo>
                    <a:pt x="224972" y="325120"/>
                    <a:pt x="236583" y="239485"/>
                    <a:pt x="261257" y="174171"/>
                  </a:cubicBezTo>
                  <a:cubicBezTo>
                    <a:pt x="285931" y="108857"/>
                    <a:pt x="359955" y="89988"/>
                    <a:pt x="418012" y="60960"/>
                  </a:cubicBezTo>
                  <a:cubicBezTo>
                    <a:pt x="476069" y="31931"/>
                    <a:pt x="542834" y="15965"/>
                    <a:pt x="609600" y="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B371A0DA-9632-4501-9927-EDD4D4927E74}"/>
                </a:ext>
              </a:extLst>
            </p:cNvPr>
            <p:cNvSpPr/>
            <p:nvPr/>
          </p:nvSpPr>
          <p:spPr>
            <a:xfrm>
              <a:off x="5236061" y="1577259"/>
              <a:ext cx="338485" cy="1374982"/>
            </a:xfrm>
            <a:custGeom>
              <a:avLst/>
              <a:gdLst>
                <a:gd name="connsiteX0" fmla="*/ 383177 w 383177"/>
                <a:gd name="connsiteY0" fmla="*/ 0 h 1645920"/>
                <a:gd name="connsiteX1" fmla="*/ 130629 w 383177"/>
                <a:gd name="connsiteY1" fmla="*/ 461555 h 1645920"/>
                <a:gd name="connsiteX2" fmla="*/ 60960 w 383177"/>
                <a:gd name="connsiteY2" fmla="*/ 896983 h 1645920"/>
                <a:gd name="connsiteX3" fmla="*/ 182880 w 383177"/>
                <a:gd name="connsiteY3" fmla="*/ 1245326 h 1645920"/>
                <a:gd name="connsiteX4" fmla="*/ 0 w 383177"/>
                <a:gd name="connsiteY4" fmla="*/ 1645920 h 1645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177" h="1645920">
                  <a:moveTo>
                    <a:pt x="383177" y="0"/>
                  </a:moveTo>
                  <a:cubicBezTo>
                    <a:pt x="283754" y="156029"/>
                    <a:pt x="184332" y="312058"/>
                    <a:pt x="130629" y="461555"/>
                  </a:cubicBezTo>
                  <a:cubicBezTo>
                    <a:pt x="76926" y="611052"/>
                    <a:pt x="52251" y="766355"/>
                    <a:pt x="60960" y="896983"/>
                  </a:cubicBezTo>
                  <a:cubicBezTo>
                    <a:pt x="69668" y="1027612"/>
                    <a:pt x="193040" y="1120503"/>
                    <a:pt x="182880" y="1245326"/>
                  </a:cubicBezTo>
                  <a:cubicBezTo>
                    <a:pt x="172720" y="1370149"/>
                    <a:pt x="86360" y="1508034"/>
                    <a:pt x="0" y="164592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45CA04EF-7003-47FC-8376-DC4506A4FDD2}"/>
                </a:ext>
              </a:extLst>
            </p:cNvPr>
            <p:cNvSpPr/>
            <p:nvPr/>
          </p:nvSpPr>
          <p:spPr>
            <a:xfrm>
              <a:off x="6089964" y="1788235"/>
              <a:ext cx="753898" cy="110398"/>
            </a:xfrm>
            <a:custGeom>
              <a:avLst/>
              <a:gdLst>
                <a:gd name="connsiteX0" fmla="*/ 0 w 853440"/>
                <a:gd name="connsiteY0" fmla="*/ 43542 h 132152"/>
                <a:gd name="connsiteX1" fmla="*/ 400595 w 853440"/>
                <a:gd name="connsiteY1" fmla="*/ 69668 h 132152"/>
                <a:gd name="connsiteX2" fmla="*/ 670560 w 853440"/>
                <a:gd name="connsiteY2" fmla="*/ 130628 h 132152"/>
                <a:gd name="connsiteX3" fmla="*/ 853440 w 853440"/>
                <a:gd name="connsiteY3" fmla="*/ 0 h 132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3440" h="132152">
                  <a:moveTo>
                    <a:pt x="0" y="43542"/>
                  </a:moveTo>
                  <a:cubicBezTo>
                    <a:pt x="144417" y="49348"/>
                    <a:pt x="288835" y="55154"/>
                    <a:pt x="400595" y="69668"/>
                  </a:cubicBezTo>
                  <a:cubicBezTo>
                    <a:pt x="512355" y="84182"/>
                    <a:pt x="595086" y="142239"/>
                    <a:pt x="670560" y="130628"/>
                  </a:cubicBezTo>
                  <a:cubicBezTo>
                    <a:pt x="746034" y="119017"/>
                    <a:pt x="799737" y="59508"/>
                    <a:pt x="853440" y="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CFF94ACB-1681-48B1-B20B-2B16C4972448}"/>
                </a:ext>
              </a:extLst>
            </p:cNvPr>
            <p:cNvSpPr/>
            <p:nvPr/>
          </p:nvSpPr>
          <p:spPr>
            <a:xfrm>
              <a:off x="5614947" y="2695789"/>
              <a:ext cx="144000" cy="144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BB4D9EE3-B1FE-4236-B73A-56110BE633F9}"/>
                </a:ext>
              </a:extLst>
            </p:cNvPr>
            <p:cNvSpPr/>
            <p:nvPr/>
          </p:nvSpPr>
          <p:spPr>
            <a:xfrm>
              <a:off x="5039699" y="3116536"/>
              <a:ext cx="144000" cy="1440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BD0D6397-B556-4311-B229-9DE6B209D611}"/>
              </a:ext>
            </a:extLst>
          </p:cNvPr>
          <p:cNvGrpSpPr/>
          <p:nvPr/>
        </p:nvGrpSpPr>
        <p:grpSpPr>
          <a:xfrm>
            <a:off x="67266" y="1081664"/>
            <a:ext cx="1943121" cy="1249128"/>
            <a:chOff x="67266" y="1596014"/>
            <a:chExt cx="1943121" cy="1249128"/>
          </a:xfrm>
        </p:grpSpPr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06FC6E2A-FB31-4C4A-B3B5-0C97409EB4B9}"/>
                </a:ext>
              </a:extLst>
            </p:cNvPr>
            <p:cNvSpPr txBox="1"/>
            <p:nvPr/>
          </p:nvSpPr>
          <p:spPr>
            <a:xfrm>
              <a:off x="583873" y="1648989"/>
              <a:ext cx="1426514" cy="1692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100" dirty="0"/>
                <a:t>BMP selection overview</a:t>
              </a:r>
            </a:p>
          </p:txBody>
        </p:sp>
        <p:sp>
          <p:nvSpPr>
            <p:cNvPr id="83" name="Arrow: Chevron 82">
              <a:extLst>
                <a:ext uri="{FF2B5EF4-FFF2-40B4-BE49-F238E27FC236}">
                  <a16:creationId xmlns:a16="http://schemas.microsoft.com/office/drawing/2014/main" id="{001DF307-EB80-41A0-BB25-8B3EDA1105A7}"/>
                </a:ext>
              </a:extLst>
            </p:cNvPr>
            <p:cNvSpPr/>
            <p:nvPr/>
          </p:nvSpPr>
          <p:spPr>
            <a:xfrm rot="5400000">
              <a:off x="85126" y="1667864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84" name="Graphic 83" descr="List">
              <a:extLst>
                <a:ext uri="{FF2B5EF4-FFF2-40B4-BE49-F238E27FC236}">
                  <a16:creationId xmlns:a16="http://schemas.microsoft.com/office/drawing/2014/main" id="{6E2D02E1-1786-47CA-85A7-2AC0381FC0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229904" y="1596014"/>
              <a:ext cx="288000" cy="288000"/>
            </a:xfrm>
            <a:prstGeom prst="rect">
              <a:avLst/>
            </a:prstGeom>
          </p:spPr>
        </p:pic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75B24491-B9DE-4E4C-A280-1A9C47485F4B}"/>
                </a:ext>
              </a:extLst>
            </p:cNvPr>
            <p:cNvGrpSpPr/>
            <p:nvPr/>
          </p:nvGrpSpPr>
          <p:grpSpPr>
            <a:xfrm>
              <a:off x="352424" y="2020063"/>
              <a:ext cx="1530025" cy="180000"/>
              <a:chOff x="352424" y="1962913"/>
              <a:chExt cx="1530025" cy="180000"/>
            </a:xfrm>
          </p:grpSpPr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A2AF8262-B909-42E1-9536-AEA2EB127083}"/>
                  </a:ext>
                </a:extLst>
              </p:cNvPr>
              <p:cNvSpPr txBox="1"/>
              <p:nvPr/>
            </p:nvSpPr>
            <p:spPr>
              <a:xfrm>
                <a:off x="689431" y="1962914"/>
                <a:ext cx="1193018" cy="16927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1100"/>
                </a:lvl1pPr>
              </a:lstStyle>
              <a:p>
                <a:r>
                  <a:rPr lang="en-CA" dirty="0">
                    <a:solidFill>
                      <a:schemeClr val="tx1"/>
                    </a:solidFill>
                  </a:rPr>
                  <a:t>BMP Type 1</a:t>
                </a:r>
              </a:p>
            </p:txBody>
          </p:sp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7035C942-0403-4DD9-85BA-29B559E4873C}"/>
                  </a:ext>
                </a:extLst>
              </p:cNvPr>
              <p:cNvSpPr/>
              <p:nvPr/>
            </p:nvSpPr>
            <p:spPr>
              <a:xfrm>
                <a:off x="352424" y="1962913"/>
                <a:ext cx="252000" cy="1800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C37500EF-2D4A-47A4-85FE-E6601A169BBB}"/>
                </a:ext>
              </a:extLst>
            </p:cNvPr>
            <p:cNvGrpSpPr/>
            <p:nvPr/>
          </p:nvGrpSpPr>
          <p:grpSpPr>
            <a:xfrm>
              <a:off x="352424" y="2341719"/>
              <a:ext cx="1653932" cy="192137"/>
              <a:chOff x="352424" y="2313144"/>
              <a:chExt cx="1653932" cy="192137"/>
            </a:xfrm>
          </p:grpSpPr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F0715E22-BD7D-41EC-896D-3282E7343707}"/>
                  </a:ext>
                </a:extLst>
              </p:cNvPr>
              <p:cNvSpPr txBox="1"/>
              <p:nvPr/>
            </p:nvSpPr>
            <p:spPr>
              <a:xfrm>
                <a:off x="685400" y="2313144"/>
                <a:ext cx="1320956" cy="16927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1100">
                    <a:solidFill>
                      <a:schemeClr val="dk1"/>
                    </a:solidFill>
                  </a:defRPr>
                </a:lvl1pPr>
                <a:lvl2pPr>
                  <a:defRPr>
                    <a:solidFill>
                      <a:schemeClr val="dk1"/>
                    </a:solidFill>
                  </a:defRPr>
                </a:lvl2pPr>
                <a:lvl3pPr>
                  <a:defRPr>
                    <a:solidFill>
                      <a:schemeClr val="dk1"/>
                    </a:solidFill>
                  </a:defRPr>
                </a:lvl3pPr>
                <a:lvl4pPr>
                  <a:defRPr>
                    <a:solidFill>
                      <a:schemeClr val="dk1"/>
                    </a:solidFill>
                  </a:defRPr>
                </a:lvl4pPr>
                <a:lvl5pPr>
                  <a:defRPr>
                    <a:solidFill>
                      <a:schemeClr val="dk1"/>
                    </a:solidFill>
                  </a:defRPr>
                </a:lvl5pPr>
                <a:lvl6pPr>
                  <a:defRPr>
                    <a:solidFill>
                      <a:schemeClr val="dk1"/>
                    </a:solidFill>
                  </a:defRPr>
                </a:lvl6pPr>
                <a:lvl7pPr>
                  <a:defRPr>
                    <a:solidFill>
                      <a:schemeClr val="dk1"/>
                    </a:solidFill>
                  </a:defRPr>
                </a:lvl7pPr>
                <a:lvl8pPr>
                  <a:defRPr>
                    <a:solidFill>
                      <a:schemeClr val="dk1"/>
                    </a:solidFill>
                  </a:defRPr>
                </a:lvl8pPr>
                <a:lvl9pPr>
                  <a:defRPr>
                    <a:solidFill>
                      <a:schemeClr val="dk1"/>
                    </a:solidFill>
                  </a:defRPr>
                </a:lvl9pPr>
              </a:lstStyle>
              <a:p>
                <a:r>
                  <a:rPr lang="en-CA" dirty="0">
                    <a:solidFill>
                      <a:schemeClr val="tx1"/>
                    </a:solidFill>
                  </a:rPr>
                  <a:t>BMP Type 2</a:t>
                </a:r>
              </a:p>
            </p:txBody>
          </p:sp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9F94C55C-B6A3-4E02-A063-F873FA18844D}"/>
                  </a:ext>
                </a:extLst>
              </p:cNvPr>
              <p:cNvSpPr/>
              <p:nvPr/>
            </p:nvSpPr>
            <p:spPr>
              <a:xfrm>
                <a:off x="352424" y="2325281"/>
                <a:ext cx="252000" cy="180000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2382FC2B-8900-4590-A1DB-9A6D8611E400}"/>
                </a:ext>
              </a:extLst>
            </p:cNvPr>
            <p:cNvGrpSpPr/>
            <p:nvPr/>
          </p:nvGrpSpPr>
          <p:grpSpPr>
            <a:xfrm>
              <a:off x="411358" y="2675865"/>
              <a:ext cx="1599029" cy="169277"/>
              <a:chOff x="411358" y="2647290"/>
              <a:chExt cx="1599029" cy="169277"/>
            </a:xfrm>
          </p:grpSpPr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EFDF9CD8-D24C-4725-A034-505AFA060CBC}"/>
                  </a:ext>
                </a:extLst>
              </p:cNvPr>
              <p:cNvSpPr txBox="1"/>
              <p:nvPr/>
            </p:nvSpPr>
            <p:spPr>
              <a:xfrm>
                <a:off x="689431" y="2647290"/>
                <a:ext cx="1320956" cy="16927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1100">
                    <a:solidFill>
                      <a:schemeClr val="dk1"/>
                    </a:solidFill>
                  </a:defRPr>
                </a:lvl1pPr>
                <a:lvl2pPr>
                  <a:defRPr>
                    <a:solidFill>
                      <a:schemeClr val="dk1"/>
                    </a:solidFill>
                  </a:defRPr>
                </a:lvl2pPr>
                <a:lvl3pPr>
                  <a:defRPr>
                    <a:solidFill>
                      <a:schemeClr val="dk1"/>
                    </a:solidFill>
                  </a:defRPr>
                </a:lvl3pPr>
                <a:lvl4pPr>
                  <a:defRPr>
                    <a:solidFill>
                      <a:schemeClr val="dk1"/>
                    </a:solidFill>
                  </a:defRPr>
                </a:lvl4pPr>
                <a:lvl5pPr>
                  <a:defRPr>
                    <a:solidFill>
                      <a:schemeClr val="dk1"/>
                    </a:solidFill>
                  </a:defRPr>
                </a:lvl5pPr>
                <a:lvl6pPr>
                  <a:defRPr>
                    <a:solidFill>
                      <a:schemeClr val="dk1"/>
                    </a:solidFill>
                  </a:defRPr>
                </a:lvl6pPr>
                <a:lvl7pPr>
                  <a:defRPr>
                    <a:solidFill>
                      <a:schemeClr val="dk1"/>
                    </a:solidFill>
                  </a:defRPr>
                </a:lvl7pPr>
                <a:lvl8pPr>
                  <a:defRPr>
                    <a:solidFill>
                      <a:schemeClr val="dk1"/>
                    </a:solidFill>
                  </a:defRPr>
                </a:lvl8pPr>
                <a:lvl9pPr>
                  <a:defRPr>
                    <a:solidFill>
                      <a:schemeClr val="dk1"/>
                    </a:solidFill>
                  </a:defRPr>
                </a:lvl9pPr>
              </a:lstStyle>
              <a:p>
                <a:r>
                  <a:rPr lang="en-CA" b="1" dirty="0">
                    <a:solidFill>
                      <a:schemeClr val="accent1"/>
                    </a:solidFill>
                  </a:rPr>
                  <a:t>BMP Type 3</a:t>
                </a:r>
              </a:p>
            </p:txBody>
          </p:sp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D81C1C19-17C3-4635-BB06-2E7DED5A5514}"/>
                  </a:ext>
                </a:extLst>
              </p:cNvPr>
              <p:cNvSpPr/>
              <p:nvPr/>
            </p:nvSpPr>
            <p:spPr>
              <a:xfrm>
                <a:off x="411358" y="2662948"/>
                <a:ext cx="144000" cy="144000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</p:grpSp>
      <p:sp>
        <p:nvSpPr>
          <p:cNvPr id="63" name="Rectangle 62">
            <a:extLst>
              <a:ext uri="{FF2B5EF4-FFF2-40B4-BE49-F238E27FC236}">
                <a16:creationId xmlns:a16="http://schemas.microsoft.com/office/drawing/2014/main" id="{D342CA8E-7511-4CD4-BC8A-EE603BA0152E}"/>
              </a:ext>
            </a:extLst>
          </p:cNvPr>
          <p:cNvSpPr/>
          <p:nvPr/>
        </p:nvSpPr>
        <p:spPr>
          <a:xfrm>
            <a:off x="9975274" y="6523688"/>
            <a:ext cx="2095626" cy="21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dirty="0"/>
              <a:t>Export </a:t>
            </a:r>
            <a:r>
              <a:rPr lang="en-CA" sz="1200" baseline="30000" dirty="0"/>
              <a:t>(?)</a:t>
            </a:r>
          </a:p>
        </p:txBody>
      </p:sp>
      <p:graphicFrame>
        <p:nvGraphicFramePr>
          <p:cNvPr id="72" name="Table 71">
            <a:extLst>
              <a:ext uri="{FF2B5EF4-FFF2-40B4-BE49-F238E27FC236}">
                <a16:creationId xmlns:a16="http://schemas.microsoft.com/office/drawing/2014/main" id="{FFF670A8-3977-4417-A5F3-24AA1C6074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7993724"/>
              </p:ext>
            </p:extLst>
          </p:nvPr>
        </p:nvGraphicFramePr>
        <p:xfrm>
          <a:off x="6963415" y="642463"/>
          <a:ext cx="1218677" cy="920746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240110">
                  <a:extLst>
                    <a:ext uri="{9D8B030D-6E8A-4147-A177-3AD203B41FA5}">
                      <a16:colId xmlns:a16="http://schemas.microsoft.com/office/drawing/2014/main" val="2586563298"/>
                    </a:ext>
                  </a:extLst>
                </a:gridCol>
                <a:gridCol w="978567">
                  <a:extLst>
                    <a:ext uri="{9D8B030D-6E8A-4147-A177-3AD203B41FA5}">
                      <a16:colId xmlns:a16="http://schemas.microsoft.com/office/drawing/2014/main" val="1007114525"/>
                    </a:ext>
                  </a:extLst>
                </a:gridCol>
              </a:tblGrid>
              <a:tr h="271180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Boundary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9325452"/>
                  </a:ext>
                </a:extLst>
              </a:tr>
              <a:tr h="23808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Stream 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8218344"/>
                  </a:ext>
                </a:extLst>
              </a:tr>
              <a:tr h="299102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/>
                        <a:t>BMP type 3</a:t>
                      </a:r>
                    </a:p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/>
                        <a:t>Selected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7544534"/>
                  </a:ext>
                </a:extLst>
              </a:tr>
            </a:tbl>
          </a:graphicData>
        </a:graphic>
      </p:graphicFrame>
      <p:grpSp>
        <p:nvGrpSpPr>
          <p:cNvPr id="73" name="Group 72">
            <a:extLst>
              <a:ext uri="{FF2B5EF4-FFF2-40B4-BE49-F238E27FC236}">
                <a16:creationId xmlns:a16="http://schemas.microsoft.com/office/drawing/2014/main" id="{BA570624-AD5A-423A-A2E2-630985110E58}"/>
              </a:ext>
            </a:extLst>
          </p:cNvPr>
          <p:cNvGrpSpPr/>
          <p:nvPr/>
        </p:nvGrpSpPr>
        <p:grpSpPr>
          <a:xfrm>
            <a:off x="6960438" y="437025"/>
            <a:ext cx="1218677" cy="1062075"/>
            <a:chOff x="6960438" y="437025"/>
            <a:chExt cx="1218677" cy="1062075"/>
          </a:xfrm>
        </p:grpSpPr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90103906-3A8E-46BA-9D20-F7A19C1C13B6}"/>
                </a:ext>
              </a:extLst>
            </p:cNvPr>
            <p:cNvGrpSpPr/>
            <p:nvPr/>
          </p:nvGrpSpPr>
          <p:grpSpPr>
            <a:xfrm>
              <a:off x="6960438" y="437025"/>
              <a:ext cx="1218677" cy="205437"/>
              <a:chOff x="6528872" y="1807230"/>
              <a:chExt cx="1795701" cy="449218"/>
            </a:xfrm>
          </p:grpSpPr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6EB69843-6545-454B-957B-AC15710A4E47}"/>
                  </a:ext>
                </a:extLst>
              </p:cNvPr>
              <p:cNvSpPr/>
              <p:nvPr/>
            </p:nvSpPr>
            <p:spPr>
              <a:xfrm>
                <a:off x="6528872" y="1807230"/>
                <a:ext cx="1795701" cy="44921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sz="900" dirty="0"/>
                  <a:t>Legend</a:t>
                </a:r>
              </a:p>
            </p:txBody>
          </p:sp>
          <p:sp>
            <p:nvSpPr>
              <p:cNvPr id="104" name="Isosceles Triangle 103">
                <a:extLst>
                  <a:ext uri="{FF2B5EF4-FFF2-40B4-BE49-F238E27FC236}">
                    <a16:creationId xmlns:a16="http://schemas.microsoft.com/office/drawing/2014/main" id="{7793C334-6865-4BC9-AF42-8ECB7439519D}"/>
                  </a:ext>
                </a:extLst>
              </p:cNvPr>
              <p:cNvSpPr/>
              <p:nvPr/>
            </p:nvSpPr>
            <p:spPr>
              <a:xfrm rot="10800000">
                <a:off x="7958571" y="1950338"/>
                <a:ext cx="144000" cy="14399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</p:grp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DF738803-BF90-4CFB-B56E-60A1C079F34A}"/>
                </a:ext>
              </a:extLst>
            </p:cNvPr>
            <p:cNvSpPr/>
            <p:nvPr/>
          </p:nvSpPr>
          <p:spPr>
            <a:xfrm>
              <a:off x="7291131" y="978437"/>
              <a:ext cx="180000" cy="72000"/>
            </a:xfrm>
            <a:custGeom>
              <a:avLst/>
              <a:gdLst>
                <a:gd name="connsiteX0" fmla="*/ 0 w 192882"/>
                <a:gd name="connsiteY0" fmla="*/ 83344 h 85725"/>
                <a:gd name="connsiteX1" fmla="*/ 76200 w 192882"/>
                <a:gd name="connsiteY1" fmla="*/ 0 h 85725"/>
                <a:gd name="connsiteX2" fmla="*/ 123825 w 192882"/>
                <a:gd name="connsiteY2" fmla="*/ 85725 h 85725"/>
                <a:gd name="connsiteX3" fmla="*/ 192882 w 192882"/>
                <a:gd name="connsiteY3" fmla="*/ 9525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882" h="85725">
                  <a:moveTo>
                    <a:pt x="0" y="83344"/>
                  </a:moveTo>
                  <a:lnTo>
                    <a:pt x="76200" y="0"/>
                  </a:lnTo>
                  <a:lnTo>
                    <a:pt x="123825" y="85725"/>
                  </a:lnTo>
                  <a:lnTo>
                    <a:pt x="192882" y="9525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3DA3C92E-22B9-48BB-B8C2-120259B95027}"/>
                </a:ext>
              </a:extLst>
            </p:cNvPr>
            <p:cNvSpPr/>
            <p:nvPr/>
          </p:nvSpPr>
          <p:spPr>
            <a:xfrm>
              <a:off x="7296688" y="672804"/>
              <a:ext cx="180000" cy="144000"/>
            </a:xfrm>
            <a:custGeom>
              <a:avLst/>
              <a:gdLst>
                <a:gd name="connsiteX0" fmla="*/ 9525 w 187325"/>
                <a:gd name="connsiteY0" fmla="*/ 149225 h 196850"/>
                <a:gd name="connsiteX1" fmla="*/ 0 w 187325"/>
                <a:gd name="connsiteY1" fmla="*/ 53975 h 196850"/>
                <a:gd name="connsiteX2" fmla="*/ 31750 w 187325"/>
                <a:gd name="connsiteY2" fmla="*/ 15875 h 196850"/>
                <a:gd name="connsiteX3" fmla="*/ 101600 w 187325"/>
                <a:gd name="connsiteY3" fmla="*/ 0 h 196850"/>
                <a:gd name="connsiteX4" fmla="*/ 155575 w 187325"/>
                <a:gd name="connsiteY4" fmla="*/ 57150 h 196850"/>
                <a:gd name="connsiteX5" fmla="*/ 187325 w 187325"/>
                <a:gd name="connsiteY5" fmla="*/ 123825 h 196850"/>
                <a:gd name="connsiteX6" fmla="*/ 114300 w 187325"/>
                <a:gd name="connsiteY6" fmla="*/ 168275 h 196850"/>
                <a:gd name="connsiteX7" fmla="*/ 53975 w 187325"/>
                <a:gd name="connsiteY7" fmla="*/ 196850 h 196850"/>
                <a:gd name="connsiteX8" fmla="*/ 9525 w 187325"/>
                <a:gd name="connsiteY8" fmla="*/ 149225 h 19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7325" h="196850">
                  <a:moveTo>
                    <a:pt x="9525" y="149225"/>
                  </a:moveTo>
                  <a:lnTo>
                    <a:pt x="0" y="53975"/>
                  </a:lnTo>
                  <a:lnTo>
                    <a:pt x="31750" y="15875"/>
                  </a:lnTo>
                  <a:lnTo>
                    <a:pt x="101600" y="0"/>
                  </a:lnTo>
                  <a:lnTo>
                    <a:pt x="155575" y="57150"/>
                  </a:lnTo>
                  <a:lnTo>
                    <a:pt x="187325" y="123825"/>
                  </a:lnTo>
                  <a:lnTo>
                    <a:pt x="114300" y="168275"/>
                  </a:lnTo>
                  <a:lnTo>
                    <a:pt x="53975" y="196850"/>
                  </a:lnTo>
                  <a:lnTo>
                    <a:pt x="9525" y="149225"/>
                  </a:lnTo>
                  <a:close/>
                </a:path>
              </a:pathLst>
            </a:cu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>
                <a:solidFill>
                  <a:schemeClr val="dk1"/>
                </a:solidFill>
              </a:endParaRPr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4BF8D415-1293-4C45-A3AD-6F354B2712CA}"/>
                </a:ext>
              </a:extLst>
            </p:cNvPr>
            <p:cNvSpPr/>
            <p:nvPr/>
          </p:nvSpPr>
          <p:spPr>
            <a:xfrm>
              <a:off x="7329482" y="1188835"/>
              <a:ext cx="108000" cy="1080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4D3F8ECE-B161-4FB1-948A-B7009020F856}"/>
                </a:ext>
              </a:extLst>
            </p:cNvPr>
            <p:cNvSpPr/>
            <p:nvPr/>
          </p:nvSpPr>
          <p:spPr>
            <a:xfrm>
              <a:off x="7329482" y="1391100"/>
              <a:ext cx="108000" cy="108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aphicFrame>
        <p:nvGraphicFramePr>
          <p:cNvPr id="60" name="Table 59">
            <a:extLst>
              <a:ext uri="{FF2B5EF4-FFF2-40B4-BE49-F238E27FC236}">
                <a16:creationId xmlns:a16="http://schemas.microsoft.com/office/drawing/2014/main" id="{799D6C10-3415-45E8-8B61-3B49BCDAD3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5132364"/>
              </p:ext>
            </p:extLst>
          </p:nvPr>
        </p:nvGraphicFramePr>
        <p:xfrm>
          <a:off x="2090632" y="4907313"/>
          <a:ext cx="7769728" cy="1907640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519218">
                  <a:extLst>
                    <a:ext uri="{9D8B030D-6E8A-4147-A177-3AD203B41FA5}">
                      <a16:colId xmlns:a16="http://schemas.microsoft.com/office/drawing/2014/main" val="870851450"/>
                    </a:ext>
                  </a:extLst>
                </a:gridCol>
                <a:gridCol w="581025">
                  <a:extLst>
                    <a:ext uri="{9D8B030D-6E8A-4147-A177-3AD203B41FA5}">
                      <a16:colId xmlns:a16="http://schemas.microsoft.com/office/drawing/2014/main" val="1196878192"/>
                    </a:ext>
                  </a:extLst>
                </a:gridCol>
                <a:gridCol w="1085850">
                  <a:extLst>
                    <a:ext uri="{9D8B030D-6E8A-4147-A177-3AD203B41FA5}">
                      <a16:colId xmlns:a16="http://schemas.microsoft.com/office/drawing/2014/main" val="4058391018"/>
                    </a:ext>
                  </a:extLst>
                </a:gridCol>
                <a:gridCol w="962025">
                  <a:extLst>
                    <a:ext uri="{9D8B030D-6E8A-4147-A177-3AD203B41FA5}">
                      <a16:colId xmlns:a16="http://schemas.microsoft.com/office/drawing/2014/main" val="2407327584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297515603"/>
                    </a:ext>
                  </a:extLst>
                </a:gridCol>
                <a:gridCol w="742950">
                  <a:extLst>
                    <a:ext uri="{9D8B030D-6E8A-4147-A177-3AD203B41FA5}">
                      <a16:colId xmlns:a16="http://schemas.microsoft.com/office/drawing/2014/main" val="3255575357"/>
                    </a:ext>
                  </a:extLst>
                </a:gridCol>
                <a:gridCol w="1400175">
                  <a:extLst>
                    <a:ext uri="{9D8B030D-6E8A-4147-A177-3AD203B41FA5}">
                      <a16:colId xmlns:a16="http://schemas.microsoft.com/office/drawing/2014/main" val="3116716651"/>
                    </a:ext>
                  </a:extLst>
                </a:gridCol>
                <a:gridCol w="1564085">
                  <a:extLst>
                    <a:ext uri="{9D8B030D-6E8A-4147-A177-3AD203B41FA5}">
                      <a16:colId xmlns:a16="http://schemas.microsoft.com/office/drawing/2014/main" val="2134159632"/>
                    </a:ext>
                  </a:extLst>
                </a:gridCol>
              </a:tblGrid>
              <a:tr h="598548"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Select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BMP type 3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BMP area</a:t>
                      </a:r>
                    </a:p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(ha)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On-site effectiveness</a:t>
                      </a:r>
                    </a:p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(kg/ha/</a:t>
                      </a:r>
                      <a:r>
                        <a:rPr lang="en-CA" sz="1000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Off-site effectiveness</a:t>
                      </a:r>
                    </a:p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(kg/ha/</a:t>
                      </a:r>
                      <a:r>
                        <a:rPr lang="en-CA" sz="1000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Cost</a:t>
                      </a:r>
                    </a:p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($)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On-site </a:t>
                      </a:r>
                    </a:p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cost-effectiveness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Off-site </a:t>
                      </a:r>
                    </a:p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cost-effectiveness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0991502"/>
                  </a:ext>
                </a:extLst>
              </a:tr>
              <a:tr h="65454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ym typeface="Wingdings 2" panose="05020102010507070707" pitchFamily="18" charset="2"/>
                        </a:rPr>
                        <a:t></a:t>
                      </a: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11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2186654"/>
                  </a:ext>
                </a:extLst>
              </a:tr>
              <a:tr h="65454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ym typeface="Wingdings 2" panose="05020102010507070707" pitchFamily="18" charset="2"/>
                        </a:rPr>
                        <a:t></a:t>
                      </a: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2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47655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0365170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A698550-FB6C-4999-9E14-EED704ECF00C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1998" cy="685102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90801">
                  <a:extLst>
                    <a:ext uri="{9D8B030D-6E8A-4147-A177-3AD203B41FA5}">
                      <a16:colId xmlns:a16="http://schemas.microsoft.com/office/drawing/2014/main" val="2745701971"/>
                    </a:ext>
                  </a:extLst>
                </a:gridCol>
                <a:gridCol w="7776144">
                  <a:extLst>
                    <a:ext uri="{9D8B030D-6E8A-4147-A177-3AD203B41FA5}">
                      <a16:colId xmlns:a16="http://schemas.microsoft.com/office/drawing/2014/main" val="3724013289"/>
                    </a:ext>
                  </a:extLst>
                </a:gridCol>
                <a:gridCol w="2325053">
                  <a:extLst>
                    <a:ext uri="{9D8B030D-6E8A-4147-A177-3AD203B41FA5}">
                      <a16:colId xmlns:a16="http://schemas.microsoft.com/office/drawing/2014/main" val="1431369543"/>
                    </a:ext>
                  </a:extLst>
                </a:gridCol>
              </a:tblGrid>
              <a:tr h="350982">
                <a:tc gridSpan="3">
                  <a:txBody>
                    <a:bodyPr/>
                    <a:lstStyle/>
                    <a:p>
                      <a:endParaRPr lang="en-CA" sz="18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95523167"/>
                  </a:ext>
                </a:extLst>
              </a:tr>
              <a:tr h="4542530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2000" dirty="0"/>
                        <a:t>Base map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8301362"/>
                  </a:ext>
                </a:extLst>
              </a:tr>
              <a:tr h="1942732">
                <a:tc vMerge="1">
                  <a:txBody>
                    <a:bodyPr/>
                    <a:lstStyle/>
                    <a:p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67190758"/>
                  </a:ext>
                </a:extLst>
              </a:tr>
            </a:tbl>
          </a:graphicData>
        </a:graphic>
      </p:graphicFrame>
      <p:graphicFrame>
        <p:nvGraphicFramePr>
          <p:cNvPr id="101" name="Table 100">
            <a:extLst>
              <a:ext uri="{FF2B5EF4-FFF2-40B4-BE49-F238E27FC236}">
                <a16:creationId xmlns:a16="http://schemas.microsoft.com/office/drawing/2014/main" id="{B797F3B5-324D-4013-93E1-C4C4900DA29F}"/>
              </a:ext>
            </a:extLst>
          </p:cNvPr>
          <p:cNvGraphicFramePr>
            <a:graphicFrameLocks noGrp="1"/>
          </p:cNvGraphicFramePr>
          <p:nvPr/>
        </p:nvGraphicFramePr>
        <p:xfrm>
          <a:off x="9905504" y="4058155"/>
          <a:ext cx="2165396" cy="1588926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1395784">
                  <a:extLst>
                    <a:ext uri="{9D8B030D-6E8A-4147-A177-3AD203B41FA5}">
                      <a16:colId xmlns:a16="http://schemas.microsoft.com/office/drawing/2014/main" val="4226717433"/>
                    </a:ext>
                  </a:extLst>
                </a:gridCol>
                <a:gridCol w="769612">
                  <a:extLst>
                    <a:ext uri="{9D8B030D-6E8A-4147-A177-3AD203B41FA5}">
                      <a16:colId xmlns:a16="http://schemas.microsoft.com/office/drawing/2014/main" val="2569481145"/>
                    </a:ext>
                  </a:extLst>
                </a:gridCol>
              </a:tblGrid>
              <a:tr h="226074">
                <a:tc>
                  <a:txBody>
                    <a:bodyPr/>
                    <a:lstStyle/>
                    <a:p>
                      <a:r>
                        <a:rPr lang="en-CA" sz="1000" b="1" dirty="0">
                          <a:solidFill>
                            <a:schemeClr val="bg1"/>
                          </a:solidFill>
                        </a:rPr>
                        <a:t>Effectiveness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b="1" dirty="0">
                          <a:solidFill>
                            <a:schemeClr val="bg1"/>
                          </a:solidFill>
                        </a:rPr>
                        <a:t>Value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607"/>
                  </a:ext>
                </a:extLst>
              </a:tr>
              <a:tr h="226074">
                <a:tc>
                  <a:txBody>
                    <a:bodyPr/>
                    <a:lstStyle/>
                    <a:p>
                      <a:r>
                        <a:rPr lang="en-CA" sz="1000" dirty="0"/>
                        <a:t>Total P off-site (kg/</a:t>
                      </a:r>
                      <a:r>
                        <a:rPr lang="en-CA" sz="1000" dirty="0" err="1"/>
                        <a:t>yr</a:t>
                      </a:r>
                      <a:r>
                        <a:rPr lang="en-CA" sz="1000" dirty="0"/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-3,521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9618606"/>
                  </a:ext>
                </a:extLst>
              </a:tr>
              <a:tr h="283262">
                <a:tc>
                  <a:txBody>
                    <a:bodyPr/>
                    <a:lstStyle/>
                    <a:p>
                      <a:r>
                        <a:rPr lang="en-CA" sz="1000" dirty="0"/>
                        <a:t>Carbon (ton/</a:t>
                      </a:r>
                      <a:r>
                        <a:rPr lang="en-CA" sz="1000" dirty="0" err="1"/>
                        <a:t>yr</a:t>
                      </a:r>
                      <a:r>
                        <a:rPr lang="en-CA" sz="1000" dirty="0"/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151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527315"/>
                  </a:ext>
                </a:extLst>
              </a:tr>
              <a:tr h="283262">
                <a:tc>
                  <a:txBody>
                    <a:bodyPr/>
                    <a:lstStyle/>
                    <a:p>
                      <a:r>
                        <a:rPr lang="en-CA" sz="1000" dirty="0"/>
                        <a:t>Flood mitigation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403665"/>
                  </a:ext>
                </a:extLst>
              </a:tr>
              <a:tr h="283262">
                <a:tc>
                  <a:txBody>
                    <a:bodyPr/>
                    <a:lstStyle/>
                    <a:p>
                      <a:r>
                        <a:rPr lang="en-CA" sz="1000" dirty="0"/>
                        <a:t>Soil water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1411932"/>
                  </a:ext>
                </a:extLst>
              </a:tr>
              <a:tr h="226074">
                <a:tc>
                  <a:txBody>
                    <a:bodyPr/>
                    <a:lstStyle/>
                    <a:p>
                      <a:r>
                        <a:rPr lang="en-CA" sz="1050" dirty="0"/>
                        <a:t>…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5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6457140"/>
                  </a:ext>
                </a:extLst>
              </a:tr>
            </a:tbl>
          </a:graphicData>
        </a:graphic>
      </p:graphicFrame>
      <p:graphicFrame>
        <p:nvGraphicFramePr>
          <p:cNvPr id="106" name="Table 105">
            <a:extLst>
              <a:ext uri="{FF2B5EF4-FFF2-40B4-BE49-F238E27FC236}">
                <a16:creationId xmlns:a16="http://schemas.microsoft.com/office/drawing/2014/main" id="{E7A295FD-AB3A-4C2F-9484-23B44988F8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3400836"/>
              </p:ext>
            </p:extLst>
          </p:nvPr>
        </p:nvGraphicFramePr>
        <p:xfrm>
          <a:off x="9897758" y="633002"/>
          <a:ext cx="2257298" cy="2535695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758843">
                  <a:extLst>
                    <a:ext uri="{9D8B030D-6E8A-4147-A177-3AD203B41FA5}">
                      <a16:colId xmlns:a16="http://schemas.microsoft.com/office/drawing/2014/main" val="4226717433"/>
                    </a:ext>
                  </a:extLst>
                </a:gridCol>
                <a:gridCol w="559413">
                  <a:extLst>
                    <a:ext uri="{9D8B030D-6E8A-4147-A177-3AD203B41FA5}">
                      <a16:colId xmlns:a16="http://schemas.microsoft.com/office/drawing/2014/main" val="2569481145"/>
                    </a:ext>
                  </a:extLst>
                </a:gridCol>
                <a:gridCol w="473997">
                  <a:extLst>
                    <a:ext uri="{9D8B030D-6E8A-4147-A177-3AD203B41FA5}">
                      <a16:colId xmlns:a16="http://schemas.microsoft.com/office/drawing/2014/main" val="3485704139"/>
                    </a:ext>
                  </a:extLst>
                </a:gridCol>
                <a:gridCol w="465045">
                  <a:extLst>
                    <a:ext uri="{9D8B030D-6E8A-4147-A177-3AD203B41FA5}">
                      <a16:colId xmlns:a16="http://schemas.microsoft.com/office/drawing/2014/main" val="3680190404"/>
                    </a:ext>
                  </a:extLst>
                </a:gridCol>
              </a:tblGrid>
              <a:tr h="301675">
                <a:tc>
                  <a:txBody>
                    <a:bodyPr/>
                    <a:lstStyle/>
                    <a:p>
                      <a:r>
                        <a:rPr lang="en-CA" sz="800" b="1" dirty="0">
                          <a:solidFill>
                            <a:schemeClr val="bg1"/>
                          </a:solidFill>
                        </a:rPr>
                        <a:t>BMP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b="1" dirty="0">
                          <a:solidFill>
                            <a:schemeClr val="bg1"/>
                          </a:solidFill>
                        </a:rPr>
                        <a:t>Count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b="1" dirty="0">
                          <a:solidFill>
                            <a:schemeClr val="bg1"/>
                          </a:solidFill>
                        </a:rPr>
                        <a:t>Area (ha)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b="1" dirty="0">
                          <a:solidFill>
                            <a:schemeClr val="bg1"/>
                          </a:solidFill>
                        </a:rPr>
                        <a:t>Cost</a:t>
                      </a:r>
                    </a:p>
                    <a:p>
                      <a:r>
                        <a:rPr lang="en-CA" sz="800" b="1" dirty="0">
                          <a:solidFill>
                            <a:schemeClr val="bg1"/>
                          </a:solidFill>
                        </a:rPr>
                        <a:t>($/ha)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607"/>
                  </a:ext>
                </a:extLst>
              </a:tr>
              <a:tr h="345210">
                <a:tc>
                  <a:txBody>
                    <a:bodyPr/>
                    <a:lstStyle/>
                    <a:p>
                      <a:r>
                        <a:rPr lang="en-CA" sz="700" dirty="0"/>
                        <a:t>BMP type 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15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132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3,566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527315"/>
                  </a:ext>
                </a:extLst>
              </a:tr>
              <a:tr h="252265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700" dirty="0"/>
                        <a:t>BMP type 3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3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15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8,615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403665"/>
                  </a:ext>
                </a:extLst>
              </a:tr>
              <a:tr h="301675">
                <a:tc>
                  <a:txBody>
                    <a:bodyPr/>
                    <a:lstStyle/>
                    <a:p>
                      <a:r>
                        <a:rPr lang="en-CA" sz="700" dirty="0"/>
                        <a:t>…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6457140"/>
                  </a:ext>
                </a:extLst>
              </a:tr>
              <a:tr h="301675"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9403073"/>
                  </a:ext>
                </a:extLst>
              </a:tr>
              <a:tr h="301675"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1727525"/>
                  </a:ext>
                </a:extLst>
              </a:tr>
              <a:tr h="301675"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0374012"/>
                  </a:ext>
                </a:extLst>
              </a:tr>
              <a:tr h="388100">
                <a:tc>
                  <a:txBody>
                    <a:bodyPr/>
                    <a:lstStyle/>
                    <a:p>
                      <a:pPr algn="ctr"/>
                      <a:r>
                        <a:rPr lang="en-CA" sz="1000" b="1" dirty="0">
                          <a:solidFill>
                            <a:schemeClr val="bg1"/>
                          </a:solidFill>
                        </a:rPr>
                        <a:t>Total cost</a:t>
                      </a:r>
                    </a:p>
                    <a:p>
                      <a:pPr algn="ctr"/>
                      <a:r>
                        <a:rPr lang="en-CA" sz="1000" b="1" dirty="0">
                          <a:solidFill>
                            <a:schemeClr val="bg1"/>
                          </a:solidFill>
                        </a:rPr>
                        <a:t>($/</a:t>
                      </a:r>
                      <a:r>
                        <a:rPr lang="en-CA" sz="1000" b="1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1000" b="1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CA" sz="1200" b="1" dirty="0">
                          <a:solidFill>
                            <a:schemeClr val="bg1"/>
                          </a:solidFill>
                        </a:rPr>
                        <a:t>23,546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CA" sz="7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sz="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050421"/>
                  </a:ext>
                </a:extLst>
              </a:tr>
            </a:tbl>
          </a:graphicData>
        </a:graphic>
      </p:graphicFrame>
      <p:sp>
        <p:nvSpPr>
          <p:cNvPr id="16" name="Flowchart: Extract 15">
            <a:extLst>
              <a:ext uri="{FF2B5EF4-FFF2-40B4-BE49-F238E27FC236}">
                <a16:creationId xmlns:a16="http://schemas.microsoft.com/office/drawing/2014/main" id="{9337D849-34B8-4B17-95F2-D16AAD3E4D24}"/>
              </a:ext>
            </a:extLst>
          </p:cNvPr>
          <p:cNvSpPr/>
          <p:nvPr/>
        </p:nvSpPr>
        <p:spPr>
          <a:xfrm rot="5400000">
            <a:off x="2028313" y="3190366"/>
            <a:ext cx="223026" cy="98385"/>
          </a:xfrm>
          <a:prstGeom prst="flowChartExtra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686D646-B06A-4212-B79B-753EDF1FBD4D}"/>
              </a:ext>
            </a:extLst>
          </p:cNvPr>
          <p:cNvSpPr/>
          <p:nvPr/>
        </p:nvSpPr>
        <p:spPr>
          <a:xfrm>
            <a:off x="9407084" y="3799725"/>
            <a:ext cx="238478" cy="6984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+</a:t>
            </a:r>
          </a:p>
          <a:p>
            <a:pPr algn="ctr"/>
            <a:endParaRPr lang="en-CA" dirty="0"/>
          </a:p>
          <a:p>
            <a:pPr algn="ctr"/>
            <a:r>
              <a:rPr lang="en-CA" dirty="0">
                <a:sym typeface="Symbol" panose="05050102010706020507" pitchFamily="18" charset="2"/>
              </a:rPr>
              <a:t></a:t>
            </a:r>
            <a:endParaRPr lang="en-CA" dirty="0"/>
          </a:p>
        </p:txBody>
      </p:sp>
      <p:pic>
        <p:nvPicPr>
          <p:cNvPr id="23" name="Graphic 22" descr="World">
            <a:extLst>
              <a:ext uri="{FF2B5EF4-FFF2-40B4-BE49-F238E27FC236}">
                <a16:creationId xmlns:a16="http://schemas.microsoft.com/office/drawing/2014/main" id="{9507020A-1811-4735-A2F3-4B68E21537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69582" y="4552351"/>
            <a:ext cx="318011" cy="300740"/>
          </a:xfrm>
          <a:prstGeom prst="rect">
            <a:avLst/>
          </a:prstGeom>
        </p:spPr>
      </p:pic>
      <p:pic>
        <p:nvPicPr>
          <p:cNvPr id="43" name="Graphic 42" descr="Map compass">
            <a:extLst>
              <a:ext uri="{FF2B5EF4-FFF2-40B4-BE49-F238E27FC236}">
                <a16:creationId xmlns:a16="http://schemas.microsoft.com/office/drawing/2014/main" id="{DB381C0F-CC79-4181-B3E6-CE01523AE0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364105" y="3446094"/>
            <a:ext cx="318011" cy="300740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336F726D-84E8-40F9-ADB6-266FB2FA1F71}"/>
              </a:ext>
            </a:extLst>
          </p:cNvPr>
          <p:cNvSpPr txBox="1"/>
          <p:nvPr/>
        </p:nvSpPr>
        <p:spPr>
          <a:xfrm>
            <a:off x="9345185" y="3076126"/>
            <a:ext cx="294819" cy="3085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chemeClr val="accent1"/>
                </a:solidFill>
              </a:rPr>
              <a:t>N</a:t>
            </a:r>
          </a:p>
        </p:txBody>
      </p:sp>
      <p:graphicFrame>
        <p:nvGraphicFramePr>
          <p:cNvPr id="53" name="Table 52">
            <a:extLst>
              <a:ext uri="{FF2B5EF4-FFF2-40B4-BE49-F238E27FC236}">
                <a16:creationId xmlns:a16="http://schemas.microsoft.com/office/drawing/2014/main" id="{41F11B86-9BCB-4C23-9E2B-33A2AADA43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9915848"/>
              </p:ext>
            </p:extLst>
          </p:nvPr>
        </p:nvGraphicFramePr>
        <p:xfrm>
          <a:off x="2090632" y="4907313"/>
          <a:ext cx="7769732" cy="1961464"/>
        </p:xfrm>
        <a:graphic>
          <a:graphicData uri="http://schemas.openxmlformats.org/drawingml/2006/table">
            <a:tbl>
              <a:tblPr firstRow="1">
                <a:tableStyleId>{8799B23B-EC83-4686-B30A-512413B5E67A}</a:tableStyleId>
              </a:tblPr>
              <a:tblGrid>
                <a:gridCol w="759843">
                  <a:extLst>
                    <a:ext uri="{9D8B030D-6E8A-4147-A177-3AD203B41FA5}">
                      <a16:colId xmlns:a16="http://schemas.microsoft.com/office/drawing/2014/main" val="1196878192"/>
                    </a:ext>
                  </a:extLst>
                </a:gridCol>
                <a:gridCol w="2862484">
                  <a:extLst>
                    <a:ext uri="{9D8B030D-6E8A-4147-A177-3AD203B41FA5}">
                      <a16:colId xmlns:a16="http://schemas.microsoft.com/office/drawing/2014/main" val="4058391018"/>
                    </a:ext>
                  </a:extLst>
                </a:gridCol>
                <a:gridCol w="2849150">
                  <a:extLst>
                    <a:ext uri="{9D8B030D-6E8A-4147-A177-3AD203B41FA5}">
                      <a16:colId xmlns:a16="http://schemas.microsoft.com/office/drawing/2014/main" val="2407327584"/>
                    </a:ext>
                  </a:extLst>
                </a:gridCol>
                <a:gridCol w="1298255">
                  <a:extLst>
                    <a:ext uri="{9D8B030D-6E8A-4147-A177-3AD203B41FA5}">
                      <a16:colId xmlns:a16="http://schemas.microsoft.com/office/drawing/2014/main" val="3116716651"/>
                    </a:ext>
                  </a:extLst>
                </a:gridCol>
              </a:tblGrid>
              <a:tr h="383686">
                <a:tc>
                  <a:txBody>
                    <a:bodyPr/>
                    <a:lstStyle/>
                    <a:p>
                      <a:r>
                        <a:rPr lang="en-CA" sz="1100" dirty="0">
                          <a:solidFill>
                            <a:schemeClr val="bg1"/>
                          </a:solidFill>
                        </a:rPr>
                        <a:t>LSD or Parcel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100" dirty="0">
                          <a:solidFill>
                            <a:schemeClr val="bg1"/>
                          </a:solidFill>
                        </a:rPr>
                        <a:t>LSD or Parcel BMP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100" dirty="0">
                          <a:solidFill>
                            <a:schemeClr val="bg1"/>
                          </a:solidFill>
                        </a:rPr>
                        <a:t>Structural BMP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100" dirty="0">
                          <a:solidFill>
                            <a:schemeClr val="bg1"/>
                          </a:solidFill>
                        </a:rPr>
                        <a:t>Cost ($)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0991502"/>
                  </a:ext>
                </a:extLst>
              </a:tr>
              <a:tr h="383686">
                <a:tc>
                  <a:txBody>
                    <a:bodyPr/>
                    <a:lstStyle/>
                    <a:p>
                      <a:r>
                        <a:rPr lang="en-CA" sz="1100" dirty="0"/>
                        <a:t>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100" dirty="0"/>
                        <a:t>BMP type 1, BMP type 2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100" dirty="0"/>
                        <a:t>None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100" dirty="0"/>
                        <a:t>850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5274275"/>
                  </a:ext>
                </a:extLst>
              </a:tr>
              <a:tr h="383686">
                <a:tc>
                  <a:txBody>
                    <a:bodyPr/>
                    <a:lstStyle/>
                    <a:p>
                      <a:r>
                        <a:rPr lang="en-CA" sz="1100" dirty="0"/>
                        <a:t>2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100" dirty="0"/>
                        <a:t>BMP type 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100" dirty="0"/>
                        <a:t>BMP type 3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100" dirty="0"/>
                        <a:t>1,260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2186654"/>
                  </a:ext>
                </a:extLst>
              </a:tr>
              <a:tr h="38368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100" dirty="0"/>
                        <a:t>3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100" dirty="0"/>
                        <a:t>BMP type 1 (baseline)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100" dirty="0"/>
                        <a:t>None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100" dirty="0"/>
                        <a:t>0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4765558"/>
                  </a:ext>
                </a:extLst>
              </a:tr>
              <a:tr h="38368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100" dirty="0"/>
                        <a:t>…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1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1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1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4712126"/>
                  </a:ext>
                </a:extLst>
              </a:tr>
            </a:tbl>
          </a:graphicData>
        </a:graphic>
      </p:graphicFrame>
      <p:sp>
        <p:nvSpPr>
          <p:cNvPr id="62" name="Flowchart: Extract 61">
            <a:extLst>
              <a:ext uri="{FF2B5EF4-FFF2-40B4-BE49-F238E27FC236}">
                <a16:creationId xmlns:a16="http://schemas.microsoft.com/office/drawing/2014/main" id="{7607E503-7C4E-4B9D-93A9-509E2108790B}"/>
              </a:ext>
            </a:extLst>
          </p:cNvPr>
          <p:cNvSpPr/>
          <p:nvPr/>
        </p:nvSpPr>
        <p:spPr>
          <a:xfrm rot="16200000">
            <a:off x="9681013" y="3191254"/>
            <a:ext cx="268556" cy="96607"/>
          </a:xfrm>
          <a:prstGeom prst="flowChartExtra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35EBD7FE-FD8A-4246-B9EE-C210AFE20AC2}"/>
              </a:ext>
            </a:extLst>
          </p:cNvPr>
          <p:cNvSpPr txBox="1"/>
          <p:nvPr/>
        </p:nvSpPr>
        <p:spPr>
          <a:xfrm>
            <a:off x="9873157" y="3841278"/>
            <a:ext cx="18751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/>
              <a:t>Effectiveness summary</a:t>
            </a:r>
            <a:r>
              <a:rPr lang="en-CA" sz="1100" b="1" baseline="30000" dirty="0"/>
              <a:t>(?)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4F8B3CD7-6DDC-48E9-8ADA-8297DD73B024}"/>
              </a:ext>
            </a:extLst>
          </p:cNvPr>
          <p:cNvSpPr txBox="1"/>
          <p:nvPr/>
        </p:nvSpPr>
        <p:spPr>
          <a:xfrm>
            <a:off x="9860364" y="390756"/>
            <a:ext cx="18004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/>
              <a:t>BMP summary </a:t>
            </a:r>
            <a:r>
              <a:rPr lang="en-CA" sz="1100" b="1" baseline="30000" dirty="0"/>
              <a:t>(?)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2AE91D97-143C-4431-9625-18B5850C5D2A}"/>
              </a:ext>
            </a:extLst>
          </p:cNvPr>
          <p:cNvSpPr txBox="1"/>
          <p:nvPr/>
        </p:nvSpPr>
        <p:spPr>
          <a:xfrm>
            <a:off x="584805" y="769356"/>
            <a:ext cx="1555021" cy="16927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lstStyle/>
          <a:p>
            <a:r>
              <a:rPr lang="en-CA" sz="1100" dirty="0"/>
              <a:t>Ray’s farm</a:t>
            </a:r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6295ABE3-E73E-49CF-A065-8BE7C4B55E02}"/>
              </a:ext>
            </a:extLst>
          </p:cNvPr>
          <p:cNvGrpSpPr/>
          <p:nvPr/>
        </p:nvGrpSpPr>
        <p:grpSpPr>
          <a:xfrm>
            <a:off x="2972" y="-31959"/>
            <a:ext cx="12192001" cy="430887"/>
            <a:chOff x="0" y="2909500"/>
            <a:chExt cx="12192001" cy="430887"/>
          </a:xfrm>
        </p:grpSpPr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8D5BD3F6-2D74-4063-B10E-540114A998EE}"/>
                </a:ext>
              </a:extLst>
            </p:cNvPr>
            <p:cNvSpPr/>
            <p:nvPr/>
          </p:nvSpPr>
          <p:spPr>
            <a:xfrm>
              <a:off x="0" y="2939749"/>
              <a:ext cx="12192001" cy="36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93" name="Picture 2" descr="Related image">
              <a:extLst>
                <a:ext uri="{FF2B5EF4-FFF2-40B4-BE49-F238E27FC236}">
                  <a16:creationId xmlns:a16="http://schemas.microsoft.com/office/drawing/2014/main" id="{9012132D-3AF5-4409-B508-B500AC96F4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70182" y="2939749"/>
              <a:ext cx="381187" cy="3811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B45079A4-C082-48F7-8103-5A0960BF47B8}"/>
                </a:ext>
              </a:extLst>
            </p:cNvPr>
            <p:cNvSpPr txBox="1"/>
            <p:nvPr/>
          </p:nvSpPr>
          <p:spPr>
            <a:xfrm>
              <a:off x="9050284" y="2909500"/>
              <a:ext cx="275240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CA" sz="1100" dirty="0">
                  <a:solidFill>
                    <a:schemeClr val="bg1"/>
                  </a:solidFill>
                  <a:hlinkClick r:id="rId8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shawn-uoguelph@email.ca</a:t>
              </a:r>
              <a:r>
                <a:rPr lang="en-CA" sz="1100" dirty="0">
                  <a:solidFill>
                    <a:schemeClr val="bg1"/>
                  </a:solidFill>
                </a:rPr>
                <a:t> (admin)</a:t>
              </a:r>
            </a:p>
            <a:p>
              <a:pPr algn="r"/>
              <a:r>
                <a:rPr lang="en-CA" sz="1100" dirty="0">
                  <a:solidFill>
                    <a:schemeClr val="bg1"/>
                  </a:solidFill>
                </a:rPr>
                <a:t>UNIVERSITY OF GUELPH</a:t>
              </a:r>
            </a:p>
          </p:txBody>
        </p:sp>
        <p:pic>
          <p:nvPicPr>
            <p:cNvPr id="95" name="Graphic 94" descr="Smiling face with no fill">
              <a:extLst>
                <a:ext uri="{FF2B5EF4-FFF2-40B4-BE49-F238E27FC236}">
                  <a16:creationId xmlns:a16="http://schemas.microsoft.com/office/drawing/2014/main" id="{E62F91EE-339C-4843-8CA2-C1CD563F17D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232138" y="2951232"/>
              <a:ext cx="288000" cy="288000"/>
            </a:xfrm>
            <a:prstGeom prst="rect">
              <a:avLst/>
            </a:prstGeom>
          </p:spPr>
        </p:pic>
        <p:pic>
          <p:nvPicPr>
            <p:cNvPr id="96" name="Graphic 95" descr="Question mark">
              <a:extLst>
                <a:ext uri="{FF2B5EF4-FFF2-40B4-BE49-F238E27FC236}">
                  <a16:creationId xmlns:a16="http://schemas.microsoft.com/office/drawing/2014/main" id="{CD57FEE1-E177-44E3-B44A-246F80B5DF9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8760798" y="2962471"/>
              <a:ext cx="288000" cy="288000"/>
            </a:xfrm>
            <a:prstGeom prst="rect">
              <a:avLst/>
            </a:prstGeom>
          </p:spPr>
        </p:pic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65476391-437B-4289-A3A7-832D286EF9E1}"/>
                </a:ext>
              </a:extLst>
            </p:cNvPr>
            <p:cNvSpPr/>
            <p:nvPr/>
          </p:nvSpPr>
          <p:spPr>
            <a:xfrm>
              <a:off x="101210" y="2962472"/>
              <a:ext cx="288000" cy="288000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CA" sz="700" dirty="0"/>
                <a:t>Logo</a:t>
              </a:r>
              <a:endParaRPr lang="en-CA" sz="600" dirty="0"/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80A99E68-5D11-414D-92E9-E793E3340E0B}"/>
                </a:ext>
              </a:extLst>
            </p:cNvPr>
            <p:cNvSpPr txBox="1"/>
            <p:nvPr/>
          </p:nvSpPr>
          <p:spPr>
            <a:xfrm>
              <a:off x="383364" y="2983448"/>
              <a:ext cx="26078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200" dirty="0">
                  <a:solidFill>
                    <a:schemeClr val="bg1"/>
                  </a:solidFill>
                </a:rPr>
                <a:t>University of Guelph ESAT</a:t>
              </a:r>
            </a:p>
          </p:txBody>
        </p:sp>
      </p:grp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FA4214D8-4B56-4877-9691-968CDCA9730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904" y="747788"/>
            <a:ext cx="288000" cy="216000"/>
          </a:xfrm>
          <a:prstGeom prst="rect">
            <a:avLst/>
          </a:prstGeom>
        </p:spPr>
      </p:pic>
      <p:sp>
        <p:nvSpPr>
          <p:cNvPr id="11" name="Arrow: Chevron 10">
            <a:extLst>
              <a:ext uri="{FF2B5EF4-FFF2-40B4-BE49-F238E27FC236}">
                <a16:creationId xmlns:a16="http://schemas.microsoft.com/office/drawing/2014/main" id="{42D71B7B-51CF-4B20-A62C-05BDD7912EC6}"/>
              </a:ext>
            </a:extLst>
          </p:cNvPr>
          <p:cNvSpPr/>
          <p:nvPr/>
        </p:nvSpPr>
        <p:spPr>
          <a:xfrm>
            <a:off x="81997" y="794843"/>
            <a:ext cx="80962" cy="116681"/>
          </a:xfrm>
          <a:prstGeom prst="chevron">
            <a:avLst>
              <a:gd name="adj" fmla="val 5588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FA79F018-751B-4582-BD80-D7C5A2F5177F}"/>
              </a:ext>
            </a:extLst>
          </p:cNvPr>
          <p:cNvGrpSpPr/>
          <p:nvPr/>
        </p:nvGrpSpPr>
        <p:grpSpPr>
          <a:xfrm>
            <a:off x="3572343" y="1095315"/>
            <a:ext cx="3437456" cy="3489079"/>
            <a:chOff x="3572343" y="1095315"/>
            <a:chExt cx="3437456" cy="3489079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7FA3ECCB-EAD4-4CEC-9AA3-23E6992DCE8D}"/>
                </a:ext>
              </a:extLst>
            </p:cNvPr>
            <p:cNvSpPr/>
            <p:nvPr/>
          </p:nvSpPr>
          <p:spPr>
            <a:xfrm>
              <a:off x="3572343" y="1095315"/>
              <a:ext cx="3437456" cy="3489079"/>
            </a:xfrm>
            <a:custGeom>
              <a:avLst/>
              <a:gdLst>
                <a:gd name="connsiteX0" fmla="*/ 2118266 w 3643907"/>
                <a:gd name="connsiteY0" fmla="*/ 87427 h 4033235"/>
                <a:gd name="connsiteX1" fmla="*/ 1691546 w 3643907"/>
                <a:gd name="connsiteY1" fmla="*/ 122261 h 4033235"/>
                <a:gd name="connsiteX2" fmla="*/ 1447706 w 3643907"/>
                <a:gd name="connsiteY2" fmla="*/ 200638 h 4033235"/>
                <a:gd name="connsiteX3" fmla="*/ 1108071 w 3643907"/>
                <a:gd name="connsiteY3" fmla="*/ 305141 h 4033235"/>
                <a:gd name="connsiteX4" fmla="*/ 925191 w 3643907"/>
                <a:gd name="connsiteY4" fmla="*/ 575107 h 4033235"/>
                <a:gd name="connsiteX5" fmla="*/ 925191 w 3643907"/>
                <a:gd name="connsiteY5" fmla="*/ 879907 h 4033235"/>
                <a:gd name="connsiteX6" fmla="*/ 881648 w 3643907"/>
                <a:gd name="connsiteY6" fmla="*/ 1263084 h 4033235"/>
                <a:gd name="connsiteX7" fmla="*/ 794563 w 3643907"/>
                <a:gd name="connsiteY7" fmla="*/ 1332752 h 4033235"/>
                <a:gd name="connsiteX8" fmla="*/ 585557 w 3643907"/>
                <a:gd name="connsiteY8" fmla="*/ 1393712 h 4033235"/>
                <a:gd name="connsiteX9" fmla="*/ 454928 w 3643907"/>
                <a:gd name="connsiteY9" fmla="*/ 1524341 h 4033235"/>
                <a:gd name="connsiteX10" fmla="*/ 385260 w 3643907"/>
                <a:gd name="connsiteY10" fmla="*/ 1715930 h 4033235"/>
                <a:gd name="connsiteX11" fmla="*/ 428803 w 3643907"/>
                <a:gd name="connsiteY11" fmla="*/ 2064272 h 4033235"/>
                <a:gd name="connsiteX12" fmla="*/ 515888 w 3643907"/>
                <a:gd name="connsiteY12" fmla="*/ 2203610 h 4033235"/>
                <a:gd name="connsiteX13" fmla="*/ 838106 w 3643907"/>
                <a:gd name="connsiteY13" fmla="*/ 2395198 h 4033235"/>
                <a:gd name="connsiteX14" fmla="*/ 1020986 w 3643907"/>
                <a:gd name="connsiteY14" fmla="*/ 2560661 h 4033235"/>
                <a:gd name="connsiteX15" fmla="*/ 1055820 w 3643907"/>
                <a:gd name="connsiteY15" fmla="*/ 2708707 h 4033235"/>
                <a:gd name="connsiteX16" fmla="*/ 1038403 w 3643907"/>
                <a:gd name="connsiteY16" fmla="*/ 2865461 h 4033235"/>
                <a:gd name="connsiteX17" fmla="*/ 751020 w 3643907"/>
                <a:gd name="connsiteY17" fmla="*/ 3118010 h 4033235"/>
                <a:gd name="connsiteX18" fmla="*/ 454928 w 3643907"/>
                <a:gd name="connsiteY18" fmla="*/ 3318307 h 4033235"/>
                <a:gd name="connsiteX19" fmla="*/ 176254 w 3643907"/>
                <a:gd name="connsiteY19" fmla="*/ 3466352 h 4033235"/>
                <a:gd name="connsiteX20" fmla="*/ 89168 w 3643907"/>
                <a:gd name="connsiteY20" fmla="*/ 3596981 h 4033235"/>
                <a:gd name="connsiteX21" fmla="*/ 36917 w 3643907"/>
                <a:gd name="connsiteY21" fmla="*/ 3823404 h 4033235"/>
                <a:gd name="connsiteX22" fmla="*/ 97877 w 3643907"/>
                <a:gd name="connsiteY22" fmla="*/ 3971450 h 4033235"/>
                <a:gd name="connsiteX23" fmla="*/ 1099363 w 3643907"/>
                <a:gd name="connsiteY23" fmla="*/ 4032410 h 4033235"/>
                <a:gd name="connsiteX24" fmla="*/ 1648003 w 3643907"/>
                <a:gd name="connsiteY24" fmla="*/ 3997575 h 4033235"/>
                <a:gd name="connsiteX25" fmla="*/ 2248894 w 3643907"/>
                <a:gd name="connsiteY25" fmla="*/ 3875655 h 4033235"/>
                <a:gd name="connsiteX26" fmla="*/ 2562403 w 3643907"/>
                <a:gd name="connsiteY26" fmla="*/ 3605690 h 4033235"/>
                <a:gd name="connsiteX27" fmla="*/ 3137168 w 3643907"/>
                <a:gd name="connsiteY27" fmla="*/ 3248638 h 4033235"/>
                <a:gd name="connsiteX28" fmla="*/ 3407134 w 3643907"/>
                <a:gd name="connsiteY28" fmla="*/ 2734832 h 4033235"/>
                <a:gd name="connsiteX29" fmla="*/ 3642266 w 3643907"/>
                <a:gd name="connsiteY29" fmla="*/ 2116524 h 4033235"/>
                <a:gd name="connsiteX30" fmla="*/ 3502928 w 3643907"/>
                <a:gd name="connsiteY30" fmla="*/ 1637552 h 4033235"/>
                <a:gd name="connsiteX31" fmla="*/ 3337466 w 3643907"/>
                <a:gd name="connsiteY31" fmla="*/ 1210832 h 4033235"/>
                <a:gd name="connsiteX32" fmla="*/ 3598723 w 3643907"/>
                <a:gd name="connsiteY32" fmla="*/ 827655 h 4033235"/>
                <a:gd name="connsiteX33" fmla="*/ 3520346 w 3643907"/>
                <a:gd name="connsiteY33" fmla="*/ 322558 h 4033235"/>
                <a:gd name="connsiteX34" fmla="*/ 3172003 w 3643907"/>
                <a:gd name="connsiteY34" fmla="*/ 87427 h 4033235"/>
                <a:gd name="connsiteX35" fmla="*/ 2423066 w 3643907"/>
                <a:gd name="connsiteY35" fmla="*/ 341 h 4033235"/>
                <a:gd name="connsiteX36" fmla="*/ 2118266 w 3643907"/>
                <a:gd name="connsiteY36" fmla="*/ 87427 h 4033235"/>
                <a:gd name="connsiteX0" fmla="*/ 2093566 w 3619207"/>
                <a:gd name="connsiteY0" fmla="*/ 87427 h 4054379"/>
                <a:gd name="connsiteX1" fmla="*/ 1666846 w 3619207"/>
                <a:gd name="connsiteY1" fmla="*/ 122261 h 4054379"/>
                <a:gd name="connsiteX2" fmla="*/ 1423006 w 3619207"/>
                <a:gd name="connsiteY2" fmla="*/ 200638 h 4054379"/>
                <a:gd name="connsiteX3" fmla="*/ 1083371 w 3619207"/>
                <a:gd name="connsiteY3" fmla="*/ 305141 h 4054379"/>
                <a:gd name="connsiteX4" fmla="*/ 900491 w 3619207"/>
                <a:gd name="connsiteY4" fmla="*/ 575107 h 4054379"/>
                <a:gd name="connsiteX5" fmla="*/ 900491 w 3619207"/>
                <a:gd name="connsiteY5" fmla="*/ 879907 h 4054379"/>
                <a:gd name="connsiteX6" fmla="*/ 856948 w 3619207"/>
                <a:gd name="connsiteY6" fmla="*/ 1263084 h 4054379"/>
                <a:gd name="connsiteX7" fmla="*/ 769863 w 3619207"/>
                <a:gd name="connsiteY7" fmla="*/ 1332752 h 4054379"/>
                <a:gd name="connsiteX8" fmla="*/ 560857 w 3619207"/>
                <a:gd name="connsiteY8" fmla="*/ 1393712 h 4054379"/>
                <a:gd name="connsiteX9" fmla="*/ 430228 w 3619207"/>
                <a:gd name="connsiteY9" fmla="*/ 1524341 h 4054379"/>
                <a:gd name="connsiteX10" fmla="*/ 360560 w 3619207"/>
                <a:gd name="connsiteY10" fmla="*/ 1715930 h 4054379"/>
                <a:gd name="connsiteX11" fmla="*/ 404103 w 3619207"/>
                <a:gd name="connsiteY11" fmla="*/ 2064272 h 4054379"/>
                <a:gd name="connsiteX12" fmla="*/ 491188 w 3619207"/>
                <a:gd name="connsiteY12" fmla="*/ 2203610 h 4054379"/>
                <a:gd name="connsiteX13" fmla="*/ 813406 w 3619207"/>
                <a:gd name="connsiteY13" fmla="*/ 2395198 h 4054379"/>
                <a:gd name="connsiteX14" fmla="*/ 996286 w 3619207"/>
                <a:gd name="connsiteY14" fmla="*/ 2560661 h 4054379"/>
                <a:gd name="connsiteX15" fmla="*/ 1031120 w 3619207"/>
                <a:gd name="connsiteY15" fmla="*/ 2708707 h 4054379"/>
                <a:gd name="connsiteX16" fmla="*/ 1013703 w 3619207"/>
                <a:gd name="connsiteY16" fmla="*/ 2865461 h 4054379"/>
                <a:gd name="connsiteX17" fmla="*/ 726320 w 3619207"/>
                <a:gd name="connsiteY17" fmla="*/ 3118010 h 4054379"/>
                <a:gd name="connsiteX18" fmla="*/ 430228 w 3619207"/>
                <a:gd name="connsiteY18" fmla="*/ 3318307 h 4054379"/>
                <a:gd name="connsiteX19" fmla="*/ 151554 w 3619207"/>
                <a:gd name="connsiteY19" fmla="*/ 3466352 h 4054379"/>
                <a:gd name="connsiteX20" fmla="*/ 64468 w 3619207"/>
                <a:gd name="connsiteY20" fmla="*/ 3596981 h 4054379"/>
                <a:gd name="connsiteX21" fmla="*/ 12217 w 3619207"/>
                <a:gd name="connsiteY21" fmla="*/ 3823404 h 4054379"/>
                <a:gd name="connsiteX22" fmla="*/ 114751 w 3619207"/>
                <a:gd name="connsiteY22" fmla="*/ 4039081 h 4054379"/>
                <a:gd name="connsiteX23" fmla="*/ 1074663 w 3619207"/>
                <a:gd name="connsiteY23" fmla="*/ 4032410 h 4054379"/>
                <a:gd name="connsiteX24" fmla="*/ 1623303 w 3619207"/>
                <a:gd name="connsiteY24" fmla="*/ 3997575 h 4054379"/>
                <a:gd name="connsiteX25" fmla="*/ 2224194 w 3619207"/>
                <a:gd name="connsiteY25" fmla="*/ 3875655 h 4054379"/>
                <a:gd name="connsiteX26" fmla="*/ 2537703 w 3619207"/>
                <a:gd name="connsiteY26" fmla="*/ 3605690 h 4054379"/>
                <a:gd name="connsiteX27" fmla="*/ 3112468 w 3619207"/>
                <a:gd name="connsiteY27" fmla="*/ 3248638 h 4054379"/>
                <a:gd name="connsiteX28" fmla="*/ 3382434 w 3619207"/>
                <a:gd name="connsiteY28" fmla="*/ 2734832 h 4054379"/>
                <a:gd name="connsiteX29" fmla="*/ 3617566 w 3619207"/>
                <a:gd name="connsiteY29" fmla="*/ 2116524 h 4054379"/>
                <a:gd name="connsiteX30" fmla="*/ 3478228 w 3619207"/>
                <a:gd name="connsiteY30" fmla="*/ 1637552 h 4054379"/>
                <a:gd name="connsiteX31" fmla="*/ 3312766 w 3619207"/>
                <a:gd name="connsiteY31" fmla="*/ 1210832 h 4054379"/>
                <a:gd name="connsiteX32" fmla="*/ 3574023 w 3619207"/>
                <a:gd name="connsiteY32" fmla="*/ 827655 h 4054379"/>
                <a:gd name="connsiteX33" fmla="*/ 3495646 w 3619207"/>
                <a:gd name="connsiteY33" fmla="*/ 322558 h 4054379"/>
                <a:gd name="connsiteX34" fmla="*/ 3147303 w 3619207"/>
                <a:gd name="connsiteY34" fmla="*/ 87427 h 4054379"/>
                <a:gd name="connsiteX35" fmla="*/ 2398366 w 3619207"/>
                <a:gd name="connsiteY35" fmla="*/ 341 h 4054379"/>
                <a:gd name="connsiteX36" fmla="*/ 2093566 w 3619207"/>
                <a:gd name="connsiteY36" fmla="*/ 87427 h 4054379"/>
                <a:gd name="connsiteX0" fmla="*/ 2093566 w 3618850"/>
                <a:gd name="connsiteY0" fmla="*/ 87427 h 4054379"/>
                <a:gd name="connsiteX1" fmla="*/ 1666846 w 3618850"/>
                <a:gd name="connsiteY1" fmla="*/ 122261 h 4054379"/>
                <a:gd name="connsiteX2" fmla="*/ 1423006 w 3618850"/>
                <a:gd name="connsiteY2" fmla="*/ 200638 h 4054379"/>
                <a:gd name="connsiteX3" fmla="*/ 1083371 w 3618850"/>
                <a:gd name="connsiteY3" fmla="*/ 305141 h 4054379"/>
                <a:gd name="connsiteX4" fmla="*/ 900491 w 3618850"/>
                <a:gd name="connsiteY4" fmla="*/ 575107 h 4054379"/>
                <a:gd name="connsiteX5" fmla="*/ 900491 w 3618850"/>
                <a:gd name="connsiteY5" fmla="*/ 879907 h 4054379"/>
                <a:gd name="connsiteX6" fmla="*/ 856948 w 3618850"/>
                <a:gd name="connsiteY6" fmla="*/ 1263084 h 4054379"/>
                <a:gd name="connsiteX7" fmla="*/ 769863 w 3618850"/>
                <a:gd name="connsiteY7" fmla="*/ 1332752 h 4054379"/>
                <a:gd name="connsiteX8" fmla="*/ 560857 w 3618850"/>
                <a:gd name="connsiteY8" fmla="*/ 1393712 h 4054379"/>
                <a:gd name="connsiteX9" fmla="*/ 430228 w 3618850"/>
                <a:gd name="connsiteY9" fmla="*/ 1524341 h 4054379"/>
                <a:gd name="connsiteX10" fmla="*/ 360560 w 3618850"/>
                <a:gd name="connsiteY10" fmla="*/ 1715930 h 4054379"/>
                <a:gd name="connsiteX11" fmla="*/ 404103 w 3618850"/>
                <a:gd name="connsiteY11" fmla="*/ 2064272 h 4054379"/>
                <a:gd name="connsiteX12" fmla="*/ 491188 w 3618850"/>
                <a:gd name="connsiteY12" fmla="*/ 2203610 h 4054379"/>
                <a:gd name="connsiteX13" fmla="*/ 813406 w 3618850"/>
                <a:gd name="connsiteY13" fmla="*/ 2395198 h 4054379"/>
                <a:gd name="connsiteX14" fmla="*/ 996286 w 3618850"/>
                <a:gd name="connsiteY14" fmla="*/ 2560661 h 4054379"/>
                <a:gd name="connsiteX15" fmla="*/ 1031120 w 3618850"/>
                <a:gd name="connsiteY15" fmla="*/ 2708707 h 4054379"/>
                <a:gd name="connsiteX16" fmla="*/ 1013703 w 3618850"/>
                <a:gd name="connsiteY16" fmla="*/ 2865461 h 4054379"/>
                <a:gd name="connsiteX17" fmla="*/ 726320 w 3618850"/>
                <a:gd name="connsiteY17" fmla="*/ 3118010 h 4054379"/>
                <a:gd name="connsiteX18" fmla="*/ 430228 w 3618850"/>
                <a:gd name="connsiteY18" fmla="*/ 3318307 h 4054379"/>
                <a:gd name="connsiteX19" fmla="*/ 151554 w 3618850"/>
                <a:gd name="connsiteY19" fmla="*/ 3466352 h 4054379"/>
                <a:gd name="connsiteX20" fmla="*/ 64468 w 3618850"/>
                <a:gd name="connsiteY20" fmla="*/ 3596981 h 4054379"/>
                <a:gd name="connsiteX21" fmla="*/ 12217 w 3618850"/>
                <a:gd name="connsiteY21" fmla="*/ 3823404 h 4054379"/>
                <a:gd name="connsiteX22" fmla="*/ 114751 w 3618850"/>
                <a:gd name="connsiteY22" fmla="*/ 4039081 h 4054379"/>
                <a:gd name="connsiteX23" fmla="*/ 1074663 w 3618850"/>
                <a:gd name="connsiteY23" fmla="*/ 4032410 h 4054379"/>
                <a:gd name="connsiteX24" fmla="*/ 1623303 w 3618850"/>
                <a:gd name="connsiteY24" fmla="*/ 3997575 h 4054379"/>
                <a:gd name="connsiteX25" fmla="*/ 2224194 w 3618850"/>
                <a:gd name="connsiteY25" fmla="*/ 3875655 h 4054379"/>
                <a:gd name="connsiteX26" fmla="*/ 2537703 w 3618850"/>
                <a:gd name="connsiteY26" fmla="*/ 3605690 h 4054379"/>
                <a:gd name="connsiteX27" fmla="*/ 3112468 w 3618850"/>
                <a:gd name="connsiteY27" fmla="*/ 3248638 h 4054379"/>
                <a:gd name="connsiteX28" fmla="*/ 3382434 w 3618850"/>
                <a:gd name="connsiteY28" fmla="*/ 2734832 h 4054379"/>
                <a:gd name="connsiteX29" fmla="*/ 3617566 w 3618850"/>
                <a:gd name="connsiteY29" fmla="*/ 2116524 h 4054379"/>
                <a:gd name="connsiteX30" fmla="*/ 3478228 w 3618850"/>
                <a:gd name="connsiteY30" fmla="*/ 1637552 h 4054379"/>
                <a:gd name="connsiteX31" fmla="*/ 3512323 w 3618850"/>
                <a:gd name="connsiteY31" fmla="*/ 1219287 h 4054379"/>
                <a:gd name="connsiteX32" fmla="*/ 3574023 w 3618850"/>
                <a:gd name="connsiteY32" fmla="*/ 827655 h 4054379"/>
                <a:gd name="connsiteX33" fmla="*/ 3495646 w 3618850"/>
                <a:gd name="connsiteY33" fmla="*/ 322558 h 4054379"/>
                <a:gd name="connsiteX34" fmla="*/ 3147303 w 3618850"/>
                <a:gd name="connsiteY34" fmla="*/ 87427 h 4054379"/>
                <a:gd name="connsiteX35" fmla="*/ 2398366 w 3618850"/>
                <a:gd name="connsiteY35" fmla="*/ 341 h 4054379"/>
                <a:gd name="connsiteX36" fmla="*/ 2093566 w 3618850"/>
                <a:gd name="connsiteY36" fmla="*/ 87427 h 4054379"/>
                <a:gd name="connsiteX0" fmla="*/ 2093566 w 3715411"/>
                <a:gd name="connsiteY0" fmla="*/ 87427 h 4054379"/>
                <a:gd name="connsiteX1" fmla="*/ 1666846 w 3715411"/>
                <a:gd name="connsiteY1" fmla="*/ 122261 h 4054379"/>
                <a:gd name="connsiteX2" fmla="*/ 1423006 w 3715411"/>
                <a:gd name="connsiteY2" fmla="*/ 200638 h 4054379"/>
                <a:gd name="connsiteX3" fmla="*/ 1083371 w 3715411"/>
                <a:gd name="connsiteY3" fmla="*/ 305141 h 4054379"/>
                <a:gd name="connsiteX4" fmla="*/ 900491 w 3715411"/>
                <a:gd name="connsiteY4" fmla="*/ 575107 h 4054379"/>
                <a:gd name="connsiteX5" fmla="*/ 900491 w 3715411"/>
                <a:gd name="connsiteY5" fmla="*/ 879907 h 4054379"/>
                <a:gd name="connsiteX6" fmla="*/ 856948 w 3715411"/>
                <a:gd name="connsiteY6" fmla="*/ 1263084 h 4054379"/>
                <a:gd name="connsiteX7" fmla="*/ 769863 w 3715411"/>
                <a:gd name="connsiteY7" fmla="*/ 1332752 h 4054379"/>
                <a:gd name="connsiteX8" fmla="*/ 560857 w 3715411"/>
                <a:gd name="connsiteY8" fmla="*/ 1393712 h 4054379"/>
                <a:gd name="connsiteX9" fmla="*/ 430228 w 3715411"/>
                <a:gd name="connsiteY9" fmla="*/ 1524341 h 4054379"/>
                <a:gd name="connsiteX10" fmla="*/ 360560 w 3715411"/>
                <a:gd name="connsiteY10" fmla="*/ 1715930 h 4054379"/>
                <a:gd name="connsiteX11" fmla="*/ 404103 w 3715411"/>
                <a:gd name="connsiteY11" fmla="*/ 2064272 h 4054379"/>
                <a:gd name="connsiteX12" fmla="*/ 491188 w 3715411"/>
                <a:gd name="connsiteY12" fmla="*/ 2203610 h 4054379"/>
                <a:gd name="connsiteX13" fmla="*/ 813406 w 3715411"/>
                <a:gd name="connsiteY13" fmla="*/ 2395198 h 4054379"/>
                <a:gd name="connsiteX14" fmla="*/ 996286 w 3715411"/>
                <a:gd name="connsiteY14" fmla="*/ 2560661 h 4054379"/>
                <a:gd name="connsiteX15" fmla="*/ 1031120 w 3715411"/>
                <a:gd name="connsiteY15" fmla="*/ 2708707 h 4054379"/>
                <a:gd name="connsiteX16" fmla="*/ 1013703 w 3715411"/>
                <a:gd name="connsiteY16" fmla="*/ 2865461 h 4054379"/>
                <a:gd name="connsiteX17" fmla="*/ 726320 w 3715411"/>
                <a:gd name="connsiteY17" fmla="*/ 3118010 h 4054379"/>
                <a:gd name="connsiteX18" fmla="*/ 430228 w 3715411"/>
                <a:gd name="connsiteY18" fmla="*/ 3318307 h 4054379"/>
                <a:gd name="connsiteX19" fmla="*/ 151554 w 3715411"/>
                <a:gd name="connsiteY19" fmla="*/ 3466352 h 4054379"/>
                <a:gd name="connsiteX20" fmla="*/ 64468 w 3715411"/>
                <a:gd name="connsiteY20" fmla="*/ 3596981 h 4054379"/>
                <a:gd name="connsiteX21" fmla="*/ 12217 w 3715411"/>
                <a:gd name="connsiteY21" fmla="*/ 3823404 h 4054379"/>
                <a:gd name="connsiteX22" fmla="*/ 114751 w 3715411"/>
                <a:gd name="connsiteY22" fmla="*/ 4039081 h 4054379"/>
                <a:gd name="connsiteX23" fmla="*/ 1074663 w 3715411"/>
                <a:gd name="connsiteY23" fmla="*/ 4032410 h 4054379"/>
                <a:gd name="connsiteX24" fmla="*/ 1623303 w 3715411"/>
                <a:gd name="connsiteY24" fmla="*/ 3997575 h 4054379"/>
                <a:gd name="connsiteX25" fmla="*/ 2224194 w 3715411"/>
                <a:gd name="connsiteY25" fmla="*/ 3875655 h 4054379"/>
                <a:gd name="connsiteX26" fmla="*/ 2537703 w 3715411"/>
                <a:gd name="connsiteY26" fmla="*/ 3605690 h 4054379"/>
                <a:gd name="connsiteX27" fmla="*/ 3112468 w 3715411"/>
                <a:gd name="connsiteY27" fmla="*/ 3248638 h 4054379"/>
                <a:gd name="connsiteX28" fmla="*/ 3382434 w 3715411"/>
                <a:gd name="connsiteY28" fmla="*/ 2734832 h 4054379"/>
                <a:gd name="connsiteX29" fmla="*/ 3617566 w 3715411"/>
                <a:gd name="connsiteY29" fmla="*/ 2116524 h 4054379"/>
                <a:gd name="connsiteX30" fmla="*/ 3478228 w 3715411"/>
                <a:gd name="connsiteY30" fmla="*/ 1637552 h 4054379"/>
                <a:gd name="connsiteX31" fmla="*/ 3512323 w 3715411"/>
                <a:gd name="connsiteY31" fmla="*/ 1219287 h 4054379"/>
                <a:gd name="connsiteX32" fmla="*/ 3715377 w 3715411"/>
                <a:gd name="connsiteY32" fmla="*/ 785386 h 4054379"/>
                <a:gd name="connsiteX33" fmla="*/ 3495646 w 3715411"/>
                <a:gd name="connsiteY33" fmla="*/ 322558 h 4054379"/>
                <a:gd name="connsiteX34" fmla="*/ 3147303 w 3715411"/>
                <a:gd name="connsiteY34" fmla="*/ 87427 h 4054379"/>
                <a:gd name="connsiteX35" fmla="*/ 2398366 w 3715411"/>
                <a:gd name="connsiteY35" fmla="*/ 341 h 4054379"/>
                <a:gd name="connsiteX36" fmla="*/ 2093566 w 3715411"/>
                <a:gd name="connsiteY36" fmla="*/ 87427 h 4054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3715411" h="4054379">
                  <a:moveTo>
                    <a:pt x="2093566" y="87427"/>
                  </a:moveTo>
                  <a:cubicBezTo>
                    <a:pt x="1971646" y="107747"/>
                    <a:pt x="1778606" y="103393"/>
                    <a:pt x="1666846" y="122261"/>
                  </a:cubicBezTo>
                  <a:cubicBezTo>
                    <a:pt x="1555086" y="141129"/>
                    <a:pt x="1423006" y="200638"/>
                    <a:pt x="1423006" y="200638"/>
                  </a:cubicBezTo>
                  <a:cubicBezTo>
                    <a:pt x="1325760" y="231118"/>
                    <a:pt x="1170457" y="242729"/>
                    <a:pt x="1083371" y="305141"/>
                  </a:cubicBezTo>
                  <a:cubicBezTo>
                    <a:pt x="996285" y="367553"/>
                    <a:pt x="930971" y="479313"/>
                    <a:pt x="900491" y="575107"/>
                  </a:cubicBezTo>
                  <a:cubicBezTo>
                    <a:pt x="870011" y="670901"/>
                    <a:pt x="907748" y="765244"/>
                    <a:pt x="900491" y="879907"/>
                  </a:cubicBezTo>
                  <a:cubicBezTo>
                    <a:pt x="893234" y="994570"/>
                    <a:pt x="878719" y="1187610"/>
                    <a:pt x="856948" y="1263084"/>
                  </a:cubicBezTo>
                  <a:cubicBezTo>
                    <a:pt x="835177" y="1338558"/>
                    <a:pt x="819211" y="1310981"/>
                    <a:pt x="769863" y="1332752"/>
                  </a:cubicBezTo>
                  <a:cubicBezTo>
                    <a:pt x="720515" y="1354523"/>
                    <a:pt x="617463" y="1361781"/>
                    <a:pt x="560857" y="1393712"/>
                  </a:cubicBezTo>
                  <a:cubicBezTo>
                    <a:pt x="504251" y="1425643"/>
                    <a:pt x="463611" y="1470638"/>
                    <a:pt x="430228" y="1524341"/>
                  </a:cubicBezTo>
                  <a:cubicBezTo>
                    <a:pt x="396845" y="1578044"/>
                    <a:pt x="364914" y="1625942"/>
                    <a:pt x="360560" y="1715930"/>
                  </a:cubicBezTo>
                  <a:cubicBezTo>
                    <a:pt x="356206" y="1805919"/>
                    <a:pt x="382332" y="1982992"/>
                    <a:pt x="404103" y="2064272"/>
                  </a:cubicBezTo>
                  <a:cubicBezTo>
                    <a:pt x="425874" y="2145552"/>
                    <a:pt x="422971" y="2148456"/>
                    <a:pt x="491188" y="2203610"/>
                  </a:cubicBezTo>
                  <a:cubicBezTo>
                    <a:pt x="559405" y="2258764"/>
                    <a:pt x="729223" y="2335690"/>
                    <a:pt x="813406" y="2395198"/>
                  </a:cubicBezTo>
                  <a:cubicBezTo>
                    <a:pt x="897589" y="2454706"/>
                    <a:pt x="960000" y="2508410"/>
                    <a:pt x="996286" y="2560661"/>
                  </a:cubicBezTo>
                  <a:cubicBezTo>
                    <a:pt x="1032572" y="2612912"/>
                    <a:pt x="1028217" y="2657907"/>
                    <a:pt x="1031120" y="2708707"/>
                  </a:cubicBezTo>
                  <a:cubicBezTo>
                    <a:pt x="1034023" y="2759507"/>
                    <a:pt x="1064503" y="2797244"/>
                    <a:pt x="1013703" y="2865461"/>
                  </a:cubicBezTo>
                  <a:cubicBezTo>
                    <a:pt x="962903" y="2933678"/>
                    <a:pt x="823566" y="3042536"/>
                    <a:pt x="726320" y="3118010"/>
                  </a:cubicBezTo>
                  <a:cubicBezTo>
                    <a:pt x="629074" y="3193484"/>
                    <a:pt x="526022" y="3260250"/>
                    <a:pt x="430228" y="3318307"/>
                  </a:cubicBezTo>
                  <a:cubicBezTo>
                    <a:pt x="334434" y="3376364"/>
                    <a:pt x="212514" y="3419906"/>
                    <a:pt x="151554" y="3466352"/>
                  </a:cubicBezTo>
                  <a:cubicBezTo>
                    <a:pt x="90594" y="3512798"/>
                    <a:pt x="87691" y="3537472"/>
                    <a:pt x="64468" y="3596981"/>
                  </a:cubicBezTo>
                  <a:cubicBezTo>
                    <a:pt x="41245" y="3656490"/>
                    <a:pt x="3837" y="3749721"/>
                    <a:pt x="12217" y="3823404"/>
                  </a:cubicBezTo>
                  <a:cubicBezTo>
                    <a:pt x="20597" y="3897087"/>
                    <a:pt x="-62323" y="4004247"/>
                    <a:pt x="114751" y="4039081"/>
                  </a:cubicBezTo>
                  <a:cubicBezTo>
                    <a:pt x="291825" y="4073915"/>
                    <a:pt x="823238" y="4039328"/>
                    <a:pt x="1074663" y="4032410"/>
                  </a:cubicBezTo>
                  <a:cubicBezTo>
                    <a:pt x="1326088" y="4025492"/>
                    <a:pt x="1431715" y="4023701"/>
                    <a:pt x="1623303" y="3997575"/>
                  </a:cubicBezTo>
                  <a:cubicBezTo>
                    <a:pt x="1814891" y="3971449"/>
                    <a:pt x="2071794" y="3940969"/>
                    <a:pt x="2224194" y="3875655"/>
                  </a:cubicBezTo>
                  <a:cubicBezTo>
                    <a:pt x="2376594" y="3810341"/>
                    <a:pt x="2389657" y="3710193"/>
                    <a:pt x="2537703" y="3605690"/>
                  </a:cubicBezTo>
                  <a:cubicBezTo>
                    <a:pt x="2685749" y="3501187"/>
                    <a:pt x="2971679" y="3393781"/>
                    <a:pt x="3112468" y="3248638"/>
                  </a:cubicBezTo>
                  <a:cubicBezTo>
                    <a:pt x="3253257" y="3103495"/>
                    <a:pt x="3298251" y="2923518"/>
                    <a:pt x="3382434" y="2734832"/>
                  </a:cubicBezTo>
                  <a:cubicBezTo>
                    <a:pt x="3466617" y="2546146"/>
                    <a:pt x="3601600" y="2299404"/>
                    <a:pt x="3617566" y="2116524"/>
                  </a:cubicBezTo>
                  <a:cubicBezTo>
                    <a:pt x="3633532" y="1933644"/>
                    <a:pt x="3495769" y="1787092"/>
                    <a:pt x="3478228" y="1637552"/>
                  </a:cubicBezTo>
                  <a:cubicBezTo>
                    <a:pt x="3460688" y="1488013"/>
                    <a:pt x="3472798" y="1361315"/>
                    <a:pt x="3512323" y="1219287"/>
                  </a:cubicBezTo>
                  <a:cubicBezTo>
                    <a:pt x="3551848" y="1077259"/>
                    <a:pt x="3718156" y="934841"/>
                    <a:pt x="3715377" y="785386"/>
                  </a:cubicBezTo>
                  <a:cubicBezTo>
                    <a:pt x="3712598" y="635931"/>
                    <a:pt x="3590325" y="438885"/>
                    <a:pt x="3495646" y="322558"/>
                  </a:cubicBezTo>
                  <a:cubicBezTo>
                    <a:pt x="3400967" y="206231"/>
                    <a:pt x="3330183" y="141130"/>
                    <a:pt x="3147303" y="87427"/>
                  </a:cubicBezTo>
                  <a:cubicBezTo>
                    <a:pt x="2964423" y="33724"/>
                    <a:pt x="2571086" y="-4013"/>
                    <a:pt x="2398366" y="341"/>
                  </a:cubicBezTo>
                  <a:cubicBezTo>
                    <a:pt x="2225646" y="4695"/>
                    <a:pt x="2215486" y="67107"/>
                    <a:pt x="2093566" y="87427"/>
                  </a:cubicBezTo>
                  <a:close/>
                </a:path>
              </a:pathLst>
            </a:cu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3C2930C-9841-4384-A6F7-1099148C4B61}"/>
                </a:ext>
              </a:extLst>
            </p:cNvPr>
            <p:cNvSpPr/>
            <p:nvPr/>
          </p:nvSpPr>
          <p:spPr>
            <a:xfrm>
              <a:off x="3928279" y="1264432"/>
              <a:ext cx="2470662" cy="3062792"/>
            </a:xfrm>
            <a:custGeom>
              <a:avLst/>
              <a:gdLst>
                <a:gd name="connsiteX0" fmla="*/ 0 w 2796880"/>
                <a:gd name="connsiteY0" fmla="*/ 3666309 h 3666309"/>
                <a:gd name="connsiteX1" fmla="*/ 1018903 w 2796880"/>
                <a:gd name="connsiteY1" fmla="*/ 3483429 h 3666309"/>
                <a:gd name="connsiteX2" fmla="*/ 1820091 w 2796880"/>
                <a:gd name="connsiteY2" fmla="*/ 3204755 h 3666309"/>
                <a:gd name="connsiteX3" fmla="*/ 2386149 w 2796880"/>
                <a:gd name="connsiteY3" fmla="*/ 2647406 h 3666309"/>
                <a:gd name="connsiteX4" fmla="*/ 2717074 w 2796880"/>
                <a:gd name="connsiteY4" fmla="*/ 1933303 h 3666309"/>
                <a:gd name="connsiteX5" fmla="*/ 2786743 w 2796880"/>
                <a:gd name="connsiteY5" fmla="*/ 1314995 h 3666309"/>
                <a:gd name="connsiteX6" fmla="*/ 2551611 w 2796880"/>
                <a:gd name="connsiteY6" fmla="*/ 766355 h 3666309"/>
                <a:gd name="connsiteX7" fmla="*/ 1837509 w 2796880"/>
                <a:gd name="connsiteY7" fmla="*/ 365760 h 3666309"/>
                <a:gd name="connsiteX8" fmla="*/ 1419497 w 2796880"/>
                <a:gd name="connsiteY8" fmla="*/ 313509 h 3666309"/>
                <a:gd name="connsiteX9" fmla="*/ 1210491 w 2796880"/>
                <a:gd name="connsiteY9" fmla="*/ 156755 h 3666309"/>
                <a:gd name="connsiteX10" fmla="*/ 1140823 w 2796880"/>
                <a:gd name="connsiteY10" fmla="*/ 0 h 3666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96880" h="3666309">
                  <a:moveTo>
                    <a:pt x="0" y="3666309"/>
                  </a:moveTo>
                  <a:cubicBezTo>
                    <a:pt x="357777" y="3613332"/>
                    <a:pt x="715555" y="3560355"/>
                    <a:pt x="1018903" y="3483429"/>
                  </a:cubicBezTo>
                  <a:cubicBezTo>
                    <a:pt x="1322251" y="3406503"/>
                    <a:pt x="1592217" y="3344092"/>
                    <a:pt x="1820091" y="3204755"/>
                  </a:cubicBezTo>
                  <a:cubicBezTo>
                    <a:pt x="2047965" y="3065418"/>
                    <a:pt x="2236652" y="2859315"/>
                    <a:pt x="2386149" y="2647406"/>
                  </a:cubicBezTo>
                  <a:cubicBezTo>
                    <a:pt x="2535646" y="2435497"/>
                    <a:pt x="2650308" y="2155371"/>
                    <a:pt x="2717074" y="1933303"/>
                  </a:cubicBezTo>
                  <a:cubicBezTo>
                    <a:pt x="2783840" y="1711234"/>
                    <a:pt x="2814320" y="1509486"/>
                    <a:pt x="2786743" y="1314995"/>
                  </a:cubicBezTo>
                  <a:cubicBezTo>
                    <a:pt x="2759166" y="1120504"/>
                    <a:pt x="2709817" y="924561"/>
                    <a:pt x="2551611" y="766355"/>
                  </a:cubicBezTo>
                  <a:cubicBezTo>
                    <a:pt x="2393405" y="608149"/>
                    <a:pt x="2026195" y="441234"/>
                    <a:pt x="1837509" y="365760"/>
                  </a:cubicBezTo>
                  <a:cubicBezTo>
                    <a:pt x="1648823" y="290286"/>
                    <a:pt x="1524000" y="348343"/>
                    <a:pt x="1419497" y="313509"/>
                  </a:cubicBezTo>
                  <a:cubicBezTo>
                    <a:pt x="1314994" y="278675"/>
                    <a:pt x="1256937" y="209006"/>
                    <a:pt x="1210491" y="156755"/>
                  </a:cubicBezTo>
                  <a:cubicBezTo>
                    <a:pt x="1164045" y="104504"/>
                    <a:pt x="1152434" y="52252"/>
                    <a:pt x="1140823" y="0"/>
                  </a:cubicBezTo>
                </a:path>
              </a:pathLst>
            </a:custGeom>
            <a:ln>
              <a:solidFill>
                <a:schemeClr val="accent1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BD9891C9-34F5-481D-AA44-7FA79998EBEB}"/>
                </a:ext>
              </a:extLst>
            </p:cNvPr>
            <p:cNvSpPr/>
            <p:nvPr/>
          </p:nvSpPr>
          <p:spPr>
            <a:xfrm>
              <a:off x="4428313" y="1373558"/>
              <a:ext cx="538498" cy="1498658"/>
            </a:xfrm>
            <a:custGeom>
              <a:avLst/>
              <a:gdLst>
                <a:gd name="connsiteX0" fmla="*/ 0 w 609600"/>
                <a:gd name="connsiteY0" fmla="*/ 1793966 h 1793966"/>
                <a:gd name="connsiteX1" fmla="*/ 435429 w 609600"/>
                <a:gd name="connsiteY1" fmla="*/ 1402080 h 1793966"/>
                <a:gd name="connsiteX2" fmla="*/ 531223 w 609600"/>
                <a:gd name="connsiteY2" fmla="*/ 940526 h 1793966"/>
                <a:gd name="connsiteX3" fmla="*/ 269966 w 609600"/>
                <a:gd name="connsiteY3" fmla="*/ 452846 h 1793966"/>
                <a:gd name="connsiteX4" fmla="*/ 261257 w 609600"/>
                <a:gd name="connsiteY4" fmla="*/ 174171 h 1793966"/>
                <a:gd name="connsiteX5" fmla="*/ 418012 w 609600"/>
                <a:gd name="connsiteY5" fmla="*/ 60960 h 1793966"/>
                <a:gd name="connsiteX6" fmla="*/ 609600 w 609600"/>
                <a:gd name="connsiteY6" fmla="*/ 0 h 1793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600" h="1793966">
                  <a:moveTo>
                    <a:pt x="0" y="1793966"/>
                  </a:moveTo>
                  <a:cubicBezTo>
                    <a:pt x="173446" y="1669143"/>
                    <a:pt x="346892" y="1544320"/>
                    <a:pt x="435429" y="1402080"/>
                  </a:cubicBezTo>
                  <a:cubicBezTo>
                    <a:pt x="523966" y="1259840"/>
                    <a:pt x="558800" y="1098732"/>
                    <a:pt x="531223" y="940526"/>
                  </a:cubicBezTo>
                  <a:cubicBezTo>
                    <a:pt x="503646" y="782320"/>
                    <a:pt x="314960" y="580572"/>
                    <a:pt x="269966" y="452846"/>
                  </a:cubicBezTo>
                  <a:cubicBezTo>
                    <a:pt x="224972" y="325120"/>
                    <a:pt x="236583" y="239485"/>
                    <a:pt x="261257" y="174171"/>
                  </a:cubicBezTo>
                  <a:cubicBezTo>
                    <a:pt x="285931" y="108857"/>
                    <a:pt x="359955" y="89988"/>
                    <a:pt x="418012" y="60960"/>
                  </a:cubicBezTo>
                  <a:cubicBezTo>
                    <a:pt x="476069" y="31931"/>
                    <a:pt x="542834" y="15965"/>
                    <a:pt x="609600" y="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64D09754-FF45-496B-B963-0F641EA504E6}"/>
                </a:ext>
              </a:extLst>
            </p:cNvPr>
            <p:cNvSpPr/>
            <p:nvPr/>
          </p:nvSpPr>
          <p:spPr>
            <a:xfrm>
              <a:off x="5236061" y="1577259"/>
              <a:ext cx="338485" cy="1374982"/>
            </a:xfrm>
            <a:custGeom>
              <a:avLst/>
              <a:gdLst>
                <a:gd name="connsiteX0" fmla="*/ 383177 w 383177"/>
                <a:gd name="connsiteY0" fmla="*/ 0 h 1645920"/>
                <a:gd name="connsiteX1" fmla="*/ 130629 w 383177"/>
                <a:gd name="connsiteY1" fmla="*/ 461555 h 1645920"/>
                <a:gd name="connsiteX2" fmla="*/ 60960 w 383177"/>
                <a:gd name="connsiteY2" fmla="*/ 896983 h 1645920"/>
                <a:gd name="connsiteX3" fmla="*/ 182880 w 383177"/>
                <a:gd name="connsiteY3" fmla="*/ 1245326 h 1645920"/>
                <a:gd name="connsiteX4" fmla="*/ 0 w 383177"/>
                <a:gd name="connsiteY4" fmla="*/ 1645920 h 1645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177" h="1645920">
                  <a:moveTo>
                    <a:pt x="383177" y="0"/>
                  </a:moveTo>
                  <a:cubicBezTo>
                    <a:pt x="283754" y="156029"/>
                    <a:pt x="184332" y="312058"/>
                    <a:pt x="130629" y="461555"/>
                  </a:cubicBezTo>
                  <a:cubicBezTo>
                    <a:pt x="76926" y="611052"/>
                    <a:pt x="52251" y="766355"/>
                    <a:pt x="60960" y="896983"/>
                  </a:cubicBezTo>
                  <a:cubicBezTo>
                    <a:pt x="69668" y="1027612"/>
                    <a:pt x="193040" y="1120503"/>
                    <a:pt x="182880" y="1245326"/>
                  </a:cubicBezTo>
                  <a:cubicBezTo>
                    <a:pt x="172720" y="1370149"/>
                    <a:pt x="86360" y="1508034"/>
                    <a:pt x="0" y="164592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C2104EAD-ACCE-4D1B-9B80-26151070F9BD}"/>
                </a:ext>
              </a:extLst>
            </p:cNvPr>
            <p:cNvSpPr/>
            <p:nvPr/>
          </p:nvSpPr>
          <p:spPr>
            <a:xfrm>
              <a:off x="6089964" y="1788235"/>
              <a:ext cx="753898" cy="110398"/>
            </a:xfrm>
            <a:custGeom>
              <a:avLst/>
              <a:gdLst>
                <a:gd name="connsiteX0" fmla="*/ 0 w 853440"/>
                <a:gd name="connsiteY0" fmla="*/ 43542 h 132152"/>
                <a:gd name="connsiteX1" fmla="*/ 400595 w 853440"/>
                <a:gd name="connsiteY1" fmla="*/ 69668 h 132152"/>
                <a:gd name="connsiteX2" fmla="*/ 670560 w 853440"/>
                <a:gd name="connsiteY2" fmla="*/ 130628 h 132152"/>
                <a:gd name="connsiteX3" fmla="*/ 853440 w 853440"/>
                <a:gd name="connsiteY3" fmla="*/ 0 h 132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3440" h="132152">
                  <a:moveTo>
                    <a:pt x="0" y="43542"/>
                  </a:moveTo>
                  <a:cubicBezTo>
                    <a:pt x="144417" y="49348"/>
                    <a:pt x="288835" y="55154"/>
                    <a:pt x="400595" y="69668"/>
                  </a:cubicBezTo>
                  <a:cubicBezTo>
                    <a:pt x="512355" y="84182"/>
                    <a:pt x="595086" y="142239"/>
                    <a:pt x="670560" y="130628"/>
                  </a:cubicBezTo>
                  <a:cubicBezTo>
                    <a:pt x="746034" y="119017"/>
                    <a:pt x="799737" y="59508"/>
                    <a:pt x="853440" y="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03FECCC-F547-4632-A124-B08F0855933C}"/>
                </a:ext>
              </a:extLst>
            </p:cNvPr>
            <p:cNvSpPr/>
            <p:nvPr/>
          </p:nvSpPr>
          <p:spPr>
            <a:xfrm>
              <a:off x="4689870" y="3345094"/>
              <a:ext cx="538498" cy="29838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CE4C7D31-5F10-470D-95B7-6CCA40DB4F8C}"/>
                </a:ext>
              </a:extLst>
            </p:cNvPr>
            <p:cNvSpPr/>
            <p:nvPr/>
          </p:nvSpPr>
          <p:spPr>
            <a:xfrm>
              <a:off x="5291071" y="3345094"/>
              <a:ext cx="538498" cy="29838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56F936F4-34A2-4354-AE79-F990479CB648}"/>
                </a:ext>
              </a:extLst>
            </p:cNvPr>
            <p:cNvSpPr/>
            <p:nvPr/>
          </p:nvSpPr>
          <p:spPr>
            <a:xfrm>
              <a:off x="5893849" y="3345094"/>
              <a:ext cx="538498" cy="298386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dirty="0"/>
                <a:t>M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4725590-8737-4AE7-87CB-A0CA97002BA8}"/>
                </a:ext>
              </a:extLst>
            </p:cNvPr>
            <p:cNvSpPr/>
            <p:nvPr/>
          </p:nvSpPr>
          <p:spPr>
            <a:xfrm>
              <a:off x="4689870" y="2991462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14BD57B-8D09-42C3-A53B-62B9C3F24445}"/>
                </a:ext>
              </a:extLst>
            </p:cNvPr>
            <p:cNvSpPr/>
            <p:nvPr/>
          </p:nvSpPr>
          <p:spPr>
            <a:xfrm>
              <a:off x="5291071" y="2991462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C85A9AE-2647-40E0-A622-DE17B095DD5D}"/>
                </a:ext>
              </a:extLst>
            </p:cNvPr>
            <p:cNvSpPr/>
            <p:nvPr/>
          </p:nvSpPr>
          <p:spPr>
            <a:xfrm>
              <a:off x="5893849" y="2991462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8C98FCEF-1DA8-4F05-B0EB-0D0BA673CE5D}"/>
                </a:ext>
              </a:extLst>
            </p:cNvPr>
            <p:cNvSpPr/>
            <p:nvPr/>
          </p:nvSpPr>
          <p:spPr>
            <a:xfrm>
              <a:off x="5291071" y="2613051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4DC85686-894C-4D6E-8B99-6AE65AB117F3}"/>
                </a:ext>
              </a:extLst>
            </p:cNvPr>
            <p:cNvSpPr/>
            <p:nvPr/>
          </p:nvSpPr>
          <p:spPr>
            <a:xfrm>
              <a:off x="5893849" y="2613051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13825CAA-4CBE-48AA-8E1B-106F38C8FC76}"/>
                </a:ext>
              </a:extLst>
            </p:cNvPr>
            <p:cNvSpPr/>
            <p:nvPr/>
          </p:nvSpPr>
          <p:spPr>
            <a:xfrm>
              <a:off x="5614947" y="2695789"/>
              <a:ext cx="144000" cy="144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001180A8-DFFB-46A5-857C-ECAE4A40FEFC}"/>
                </a:ext>
              </a:extLst>
            </p:cNvPr>
            <p:cNvSpPr/>
            <p:nvPr/>
          </p:nvSpPr>
          <p:spPr>
            <a:xfrm>
              <a:off x="5039699" y="3116536"/>
              <a:ext cx="144000" cy="1440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48" name="Rectangle 47">
            <a:extLst>
              <a:ext uri="{FF2B5EF4-FFF2-40B4-BE49-F238E27FC236}">
                <a16:creationId xmlns:a16="http://schemas.microsoft.com/office/drawing/2014/main" id="{04636A1C-FB64-4318-8613-729911A2CC02}"/>
              </a:ext>
            </a:extLst>
          </p:cNvPr>
          <p:cNvSpPr/>
          <p:nvPr/>
        </p:nvSpPr>
        <p:spPr>
          <a:xfrm>
            <a:off x="9628698" y="5292436"/>
            <a:ext cx="231665" cy="1533307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47431F72-E228-415C-8239-58BB698306F2}"/>
              </a:ext>
            </a:extLst>
          </p:cNvPr>
          <p:cNvSpPr/>
          <p:nvPr/>
        </p:nvSpPr>
        <p:spPr>
          <a:xfrm>
            <a:off x="9634311" y="5595687"/>
            <a:ext cx="231665" cy="27091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118" name="Table 117">
            <a:extLst>
              <a:ext uri="{FF2B5EF4-FFF2-40B4-BE49-F238E27FC236}">
                <a16:creationId xmlns:a16="http://schemas.microsoft.com/office/drawing/2014/main" id="{6C111F5F-A9AD-461C-AE47-AD07F519F1A2}"/>
              </a:ext>
            </a:extLst>
          </p:cNvPr>
          <p:cNvGraphicFramePr>
            <a:graphicFrameLocks noGrp="1"/>
          </p:cNvGraphicFramePr>
          <p:nvPr/>
        </p:nvGraphicFramePr>
        <p:xfrm>
          <a:off x="8277225" y="429469"/>
          <a:ext cx="1538066" cy="228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9033">
                  <a:extLst>
                    <a:ext uri="{9D8B030D-6E8A-4147-A177-3AD203B41FA5}">
                      <a16:colId xmlns:a16="http://schemas.microsoft.com/office/drawing/2014/main" val="1294337786"/>
                    </a:ext>
                  </a:extLst>
                </a:gridCol>
                <a:gridCol w="769033">
                  <a:extLst>
                    <a:ext uri="{9D8B030D-6E8A-4147-A177-3AD203B41FA5}">
                      <a16:colId xmlns:a16="http://schemas.microsoft.com/office/drawing/2014/main" val="2005279972"/>
                    </a:ext>
                  </a:extLst>
                </a:gridCol>
              </a:tblGrid>
              <a:tr h="186890"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Map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Satellite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041495"/>
                  </a:ext>
                </a:extLst>
              </a:tr>
            </a:tbl>
          </a:graphicData>
        </a:graphic>
      </p:graphicFrame>
      <p:grpSp>
        <p:nvGrpSpPr>
          <p:cNvPr id="72" name="Group 71">
            <a:extLst>
              <a:ext uri="{FF2B5EF4-FFF2-40B4-BE49-F238E27FC236}">
                <a16:creationId xmlns:a16="http://schemas.microsoft.com/office/drawing/2014/main" id="{5949FC4A-9481-44A0-B029-FDF82039A449}"/>
              </a:ext>
            </a:extLst>
          </p:cNvPr>
          <p:cNvGrpSpPr/>
          <p:nvPr/>
        </p:nvGrpSpPr>
        <p:grpSpPr>
          <a:xfrm>
            <a:off x="67266" y="1081664"/>
            <a:ext cx="1943121" cy="1249128"/>
            <a:chOff x="67266" y="1596014"/>
            <a:chExt cx="1943121" cy="1249128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6166D419-6EEF-44F0-B878-FBCC89959FB2}"/>
                </a:ext>
              </a:extLst>
            </p:cNvPr>
            <p:cNvSpPr txBox="1"/>
            <p:nvPr/>
          </p:nvSpPr>
          <p:spPr>
            <a:xfrm>
              <a:off x="583873" y="1648989"/>
              <a:ext cx="1426514" cy="1692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100" b="1" dirty="0">
                  <a:solidFill>
                    <a:schemeClr val="accent1"/>
                  </a:solidFill>
                </a:rPr>
                <a:t>BMP selection overview</a:t>
              </a:r>
            </a:p>
          </p:txBody>
        </p:sp>
        <p:sp>
          <p:nvSpPr>
            <p:cNvPr id="74" name="Arrow: Chevron 73">
              <a:extLst>
                <a:ext uri="{FF2B5EF4-FFF2-40B4-BE49-F238E27FC236}">
                  <a16:creationId xmlns:a16="http://schemas.microsoft.com/office/drawing/2014/main" id="{97321EF1-79E3-4578-9825-6EA6B28916C5}"/>
                </a:ext>
              </a:extLst>
            </p:cNvPr>
            <p:cNvSpPr/>
            <p:nvPr/>
          </p:nvSpPr>
          <p:spPr>
            <a:xfrm rot="5400000">
              <a:off x="85126" y="1667864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75" name="Graphic 74" descr="List">
              <a:extLst>
                <a:ext uri="{FF2B5EF4-FFF2-40B4-BE49-F238E27FC236}">
                  <a16:creationId xmlns:a16="http://schemas.microsoft.com/office/drawing/2014/main" id="{8F25C585-5121-4376-92D4-F80993FA93A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229904" y="1596014"/>
              <a:ext cx="288000" cy="288000"/>
            </a:xfrm>
            <a:prstGeom prst="rect">
              <a:avLst/>
            </a:prstGeom>
          </p:spPr>
        </p:pic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CD8CBDE4-392F-40CD-8C62-9BDD8083F513}"/>
                </a:ext>
              </a:extLst>
            </p:cNvPr>
            <p:cNvGrpSpPr/>
            <p:nvPr/>
          </p:nvGrpSpPr>
          <p:grpSpPr>
            <a:xfrm>
              <a:off x="352424" y="2020063"/>
              <a:ext cx="1530025" cy="180000"/>
              <a:chOff x="352424" y="1962913"/>
              <a:chExt cx="1530025" cy="180000"/>
            </a:xfrm>
          </p:grpSpPr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EE1DC48D-C789-49B5-9F5F-5E19F23EA343}"/>
                  </a:ext>
                </a:extLst>
              </p:cNvPr>
              <p:cNvSpPr txBox="1"/>
              <p:nvPr/>
            </p:nvSpPr>
            <p:spPr>
              <a:xfrm>
                <a:off x="689431" y="1962914"/>
                <a:ext cx="1193018" cy="16927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1100"/>
                </a:lvl1pPr>
              </a:lstStyle>
              <a:p>
                <a:r>
                  <a:rPr lang="en-CA" dirty="0">
                    <a:solidFill>
                      <a:schemeClr val="tx1"/>
                    </a:solidFill>
                  </a:rPr>
                  <a:t>BMP Type 1</a:t>
                </a:r>
              </a:p>
            </p:txBody>
          </p:sp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71CDB534-E5C3-4272-9C14-F872739E3113}"/>
                  </a:ext>
                </a:extLst>
              </p:cNvPr>
              <p:cNvSpPr/>
              <p:nvPr/>
            </p:nvSpPr>
            <p:spPr>
              <a:xfrm>
                <a:off x="352424" y="1962913"/>
                <a:ext cx="252000" cy="1800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3330F25E-4B0B-41DD-A797-638D19E38C60}"/>
                </a:ext>
              </a:extLst>
            </p:cNvPr>
            <p:cNvGrpSpPr/>
            <p:nvPr/>
          </p:nvGrpSpPr>
          <p:grpSpPr>
            <a:xfrm>
              <a:off x="352424" y="2341719"/>
              <a:ext cx="1653932" cy="192137"/>
              <a:chOff x="352424" y="2313144"/>
              <a:chExt cx="1653932" cy="192137"/>
            </a:xfrm>
          </p:grpSpPr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495B624A-F0AA-4133-81EA-189DE45C6C84}"/>
                  </a:ext>
                </a:extLst>
              </p:cNvPr>
              <p:cNvSpPr txBox="1"/>
              <p:nvPr/>
            </p:nvSpPr>
            <p:spPr>
              <a:xfrm>
                <a:off x="685400" y="2313144"/>
                <a:ext cx="1320956" cy="16927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1100">
                    <a:solidFill>
                      <a:schemeClr val="dk1"/>
                    </a:solidFill>
                  </a:defRPr>
                </a:lvl1pPr>
                <a:lvl2pPr>
                  <a:defRPr>
                    <a:solidFill>
                      <a:schemeClr val="dk1"/>
                    </a:solidFill>
                  </a:defRPr>
                </a:lvl2pPr>
                <a:lvl3pPr>
                  <a:defRPr>
                    <a:solidFill>
                      <a:schemeClr val="dk1"/>
                    </a:solidFill>
                  </a:defRPr>
                </a:lvl3pPr>
                <a:lvl4pPr>
                  <a:defRPr>
                    <a:solidFill>
                      <a:schemeClr val="dk1"/>
                    </a:solidFill>
                  </a:defRPr>
                </a:lvl4pPr>
                <a:lvl5pPr>
                  <a:defRPr>
                    <a:solidFill>
                      <a:schemeClr val="dk1"/>
                    </a:solidFill>
                  </a:defRPr>
                </a:lvl5pPr>
                <a:lvl6pPr>
                  <a:defRPr>
                    <a:solidFill>
                      <a:schemeClr val="dk1"/>
                    </a:solidFill>
                  </a:defRPr>
                </a:lvl6pPr>
                <a:lvl7pPr>
                  <a:defRPr>
                    <a:solidFill>
                      <a:schemeClr val="dk1"/>
                    </a:solidFill>
                  </a:defRPr>
                </a:lvl7pPr>
                <a:lvl8pPr>
                  <a:defRPr>
                    <a:solidFill>
                      <a:schemeClr val="dk1"/>
                    </a:solidFill>
                  </a:defRPr>
                </a:lvl8pPr>
                <a:lvl9pPr>
                  <a:defRPr>
                    <a:solidFill>
                      <a:schemeClr val="dk1"/>
                    </a:solidFill>
                  </a:defRPr>
                </a:lvl9pPr>
              </a:lstStyle>
              <a:p>
                <a:r>
                  <a:rPr lang="en-CA" dirty="0">
                    <a:solidFill>
                      <a:schemeClr val="tx1"/>
                    </a:solidFill>
                  </a:rPr>
                  <a:t>BMP Type 2</a:t>
                </a:r>
              </a:p>
            </p:txBody>
          </p:sp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9BC82112-A17F-4BB3-A1A8-DFFCCA52F9A7}"/>
                  </a:ext>
                </a:extLst>
              </p:cNvPr>
              <p:cNvSpPr/>
              <p:nvPr/>
            </p:nvSpPr>
            <p:spPr>
              <a:xfrm>
                <a:off x="352424" y="2325281"/>
                <a:ext cx="252000" cy="180000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AFFA8F22-F9DA-46E1-8233-E58CD0323078}"/>
                </a:ext>
              </a:extLst>
            </p:cNvPr>
            <p:cNvGrpSpPr/>
            <p:nvPr/>
          </p:nvGrpSpPr>
          <p:grpSpPr>
            <a:xfrm>
              <a:off x="411358" y="2675865"/>
              <a:ext cx="1599029" cy="169277"/>
              <a:chOff x="411358" y="2647290"/>
              <a:chExt cx="1599029" cy="169277"/>
            </a:xfrm>
          </p:grpSpPr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B7DB7B0B-2AD8-49B2-9354-D346B867E575}"/>
                  </a:ext>
                </a:extLst>
              </p:cNvPr>
              <p:cNvSpPr txBox="1"/>
              <p:nvPr/>
            </p:nvSpPr>
            <p:spPr>
              <a:xfrm>
                <a:off x="689431" y="2647290"/>
                <a:ext cx="1320956" cy="16927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1100">
                    <a:solidFill>
                      <a:schemeClr val="dk1"/>
                    </a:solidFill>
                  </a:defRPr>
                </a:lvl1pPr>
                <a:lvl2pPr>
                  <a:defRPr>
                    <a:solidFill>
                      <a:schemeClr val="dk1"/>
                    </a:solidFill>
                  </a:defRPr>
                </a:lvl2pPr>
                <a:lvl3pPr>
                  <a:defRPr>
                    <a:solidFill>
                      <a:schemeClr val="dk1"/>
                    </a:solidFill>
                  </a:defRPr>
                </a:lvl3pPr>
                <a:lvl4pPr>
                  <a:defRPr>
                    <a:solidFill>
                      <a:schemeClr val="dk1"/>
                    </a:solidFill>
                  </a:defRPr>
                </a:lvl4pPr>
                <a:lvl5pPr>
                  <a:defRPr>
                    <a:solidFill>
                      <a:schemeClr val="dk1"/>
                    </a:solidFill>
                  </a:defRPr>
                </a:lvl5pPr>
                <a:lvl6pPr>
                  <a:defRPr>
                    <a:solidFill>
                      <a:schemeClr val="dk1"/>
                    </a:solidFill>
                  </a:defRPr>
                </a:lvl6pPr>
                <a:lvl7pPr>
                  <a:defRPr>
                    <a:solidFill>
                      <a:schemeClr val="dk1"/>
                    </a:solidFill>
                  </a:defRPr>
                </a:lvl7pPr>
                <a:lvl8pPr>
                  <a:defRPr>
                    <a:solidFill>
                      <a:schemeClr val="dk1"/>
                    </a:solidFill>
                  </a:defRPr>
                </a:lvl8pPr>
                <a:lvl9pPr>
                  <a:defRPr>
                    <a:solidFill>
                      <a:schemeClr val="dk1"/>
                    </a:solidFill>
                  </a:defRPr>
                </a:lvl9pPr>
              </a:lstStyle>
              <a:p>
                <a:r>
                  <a:rPr lang="en-CA" dirty="0"/>
                  <a:t>BMP Type 3</a:t>
                </a:r>
              </a:p>
            </p:txBody>
          </p:sp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2C4083DB-D9A7-4713-8E0C-AF99D2D3D4D0}"/>
                  </a:ext>
                </a:extLst>
              </p:cNvPr>
              <p:cNvSpPr/>
              <p:nvPr/>
            </p:nvSpPr>
            <p:spPr>
              <a:xfrm>
                <a:off x="411358" y="2662948"/>
                <a:ext cx="144000" cy="144000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</p:grpSp>
      <p:sp>
        <p:nvSpPr>
          <p:cNvPr id="115" name="Rectangle 114">
            <a:extLst>
              <a:ext uri="{FF2B5EF4-FFF2-40B4-BE49-F238E27FC236}">
                <a16:creationId xmlns:a16="http://schemas.microsoft.com/office/drawing/2014/main" id="{E02599C6-D2D4-4C49-BF54-54D6FE8B5B15}"/>
              </a:ext>
            </a:extLst>
          </p:cNvPr>
          <p:cNvSpPr/>
          <p:nvPr/>
        </p:nvSpPr>
        <p:spPr>
          <a:xfrm>
            <a:off x="9975274" y="6523688"/>
            <a:ext cx="2095626" cy="21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dirty="0"/>
              <a:t>Report </a:t>
            </a:r>
            <a:r>
              <a:rPr lang="en-CA" sz="1200" baseline="30000" dirty="0"/>
              <a:t>(?)</a:t>
            </a:r>
          </a:p>
        </p:txBody>
      </p:sp>
      <p:graphicFrame>
        <p:nvGraphicFramePr>
          <p:cNvPr id="99" name="Table 98">
            <a:extLst>
              <a:ext uri="{FF2B5EF4-FFF2-40B4-BE49-F238E27FC236}">
                <a16:creationId xmlns:a16="http://schemas.microsoft.com/office/drawing/2014/main" id="{F08B63BB-7C5E-40E3-8411-B1A3ECE1BD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0360862"/>
              </p:ext>
            </p:extLst>
          </p:nvPr>
        </p:nvGraphicFramePr>
        <p:xfrm>
          <a:off x="7021606" y="642463"/>
          <a:ext cx="1218677" cy="2027568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240110">
                  <a:extLst>
                    <a:ext uri="{9D8B030D-6E8A-4147-A177-3AD203B41FA5}">
                      <a16:colId xmlns:a16="http://schemas.microsoft.com/office/drawing/2014/main" val="2586563298"/>
                    </a:ext>
                  </a:extLst>
                </a:gridCol>
                <a:gridCol w="978567">
                  <a:extLst>
                    <a:ext uri="{9D8B030D-6E8A-4147-A177-3AD203B41FA5}">
                      <a16:colId xmlns:a16="http://schemas.microsoft.com/office/drawing/2014/main" val="1007114525"/>
                    </a:ext>
                  </a:extLst>
                </a:gridCol>
              </a:tblGrid>
              <a:tr h="271180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Boundary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9325452"/>
                  </a:ext>
                </a:extLst>
              </a:tr>
              <a:tr h="23808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Stream 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8218344"/>
                  </a:ext>
                </a:extLst>
              </a:tr>
              <a:tr h="299102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/>
                        <a:t>LSD or Parcel</a:t>
                      </a:r>
                    </a:p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/>
                        <a:t>BMP type 1</a:t>
                      </a:r>
                    </a:p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/>
                        <a:t>BMP type 2</a:t>
                      </a:r>
                    </a:p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/>
                        <a:t>Multiple BMP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7544534"/>
                  </a:ext>
                </a:extLst>
              </a:tr>
              <a:tr h="299102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BMP type 3</a:t>
                      </a:r>
                    </a:p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Selected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723172"/>
                  </a:ext>
                </a:extLst>
              </a:tr>
              <a:tr h="299102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…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6047010"/>
                  </a:ext>
                </a:extLst>
              </a:tr>
            </a:tbl>
          </a:graphicData>
        </a:graphic>
      </p:graphicFrame>
      <p:grpSp>
        <p:nvGrpSpPr>
          <p:cNvPr id="104" name="Group 103">
            <a:extLst>
              <a:ext uri="{FF2B5EF4-FFF2-40B4-BE49-F238E27FC236}">
                <a16:creationId xmlns:a16="http://schemas.microsoft.com/office/drawing/2014/main" id="{A64FB207-1E17-49EF-A0AA-3E3728D051E5}"/>
              </a:ext>
            </a:extLst>
          </p:cNvPr>
          <p:cNvGrpSpPr/>
          <p:nvPr/>
        </p:nvGrpSpPr>
        <p:grpSpPr>
          <a:xfrm>
            <a:off x="7018629" y="437025"/>
            <a:ext cx="1218677" cy="1874807"/>
            <a:chOff x="6889233" y="429469"/>
            <a:chExt cx="1218677" cy="1874807"/>
          </a:xfrm>
        </p:grpSpPr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id="{EAB6AC6F-C6AB-4F9B-892F-2A8677B305D1}"/>
                </a:ext>
              </a:extLst>
            </p:cNvPr>
            <p:cNvGrpSpPr/>
            <p:nvPr/>
          </p:nvGrpSpPr>
          <p:grpSpPr>
            <a:xfrm>
              <a:off x="6889233" y="429469"/>
              <a:ext cx="1218677" cy="205437"/>
              <a:chOff x="6528872" y="1807230"/>
              <a:chExt cx="1795701" cy="449218"/>
            </a:xfrm>
          </p:grpSpPr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id="{EA1931E6-0A6E-4167-8060-4F4084567EC8}"/>
                  </a:ext>
                </a:extLst>
              </p:cNvPr>
              <p:cNvSpPr/>
              <p:nvPr/>
            </p:nvSpPr>
            <p:spPr>
              <a:xfrm>
                <a:off x="6528872" y="1807230"/>
                <a:ext cx="1795701" cy="44921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sz="900" dirty="0"/>
                  <a:t>Legend</a:t>
                </a:r>
              </a:p>
            </p:txBody>
          </p:sp>
          <p:sp>
            <p:nvSpPr>
              <p:cNvPr id="128" name="Isosceles Triangle 127">
                <a:extLst>
                  <a:ext uri="{FF2B5EF4-FFF2-40B4-BE49-F238E27FC236}">
                    <a16:creationId xmlns:a16="http://schemas.microsoft.com/office/drawing/2014/main" id="{C24468B9-88DB-41E4-87AB-0EE08C7E34F2}"/>
                  </a:ext>
                </a:extLst>
              </p:cNvPr>
              <p:cNvSpPr/>
              <p:nvPr/>
            </p:nvSpPr>
            <p:spPr>
              <a:xfrm rot="10800000">
                <a:off x="7958571" y="1950338"/>
                <a:ext cx="144000" cy="14399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</p:grp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125813CC-0135-44D1-A421-88087EBE7BA2}"/>
                </a:ext>
              </a:extLst>
            </p:cNvPr>
            <p:cNvSpPr/>
            <p:nvPr/>
          </p:nvSpPr>
          <p:spPr>
            <a:xfrm>
              <a:off x="7202201" y="1196673"/>
              <a:ext cx="180000" cy="108000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dk1"/>
                </a:solidFill>
              </a:endParaRPr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A7292BC5-B71C-469C-8A43-6A3D3776A511}"/>
                </a:ext>
              </a:extLst>
            </p:cNvPr>
            <p:cNvSpPr/>
            <p:nvPr/>
          </p:nvSpPr>
          <p:spPr>
            <a:xfrm>
              <a:off x="7219926" y="970881"/>
              <a:ext cx="180000" cy="72000"/>
            </a:xfrm>
            <a:custGeom>
              <a:avLst/>
              <a:gdLst>
                <a:gd name="connsiteX0" fmla="*/ 0 w 192882"/>
                <a:gd name="connsiteY0" fmla="*/ 83344 h 85725"/>
                <a:gd name="connsiteX1" fmla="*/ 76200 w 192882"/>
                <a:gd name="connsiteY1" fmla="*/ 0 h 85725"/>
                <a:gd name="connsiteX2" fmla="*/ 123825 w 192882"/>
                <a:gd name="connsiteY2" fmla="*/ 85725 h 85725"/>
                <a:gd name="connsiteX3" fmla="*/ 192882 w 192882"/>
                <a:gd name="connsiteY3" fmla="*/ 9525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882" h="85725">
                  <a:moveTo>
                    <a:pt x="0" y="83344"/>
                  </a:moveTo>
                  <a:lnTo>
                    <a:pt x="76200" y="0"/>
                  </a:lnTo>
                  <a:lnTo>
                    <a:pt x="123825" y="85725"/>
                  </a:lnTo>
                  <a:lnTo>
                    <a:pt x="192882" y="9525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4C053C44-0CC7-402E-890F-806ED4B5BB1E}"/>
                </a:ext>
              </a:extLst>
            </p:cNvPr>
            <p:cNvSpPr/>
            <p:nvPr/>
          </p:nvSpPr>
          <p:spPr>
            <a:xfrm>
              <a:off x="7225483" y="665248"/>
              <a:ext cx="180000" cy="144000"/>
            </a:xfrm>
            <a:custGeom>
              <a:avLst/>
              <a:gdLst>
                <a:gd name="connsiteX0" fmla="*/ 9525 w 187325"/>
                <a:gd name="connsiteY0" fmla="*/ 149225 h 196850"/>
                <a:gd name="connsiteX1" fmla="*/ 0 w 187325"/>
                <a:gd name="connsiteY1" fmla="*/ 53975 h 196850"/>
                <a:gd name="connsiteX2" fmla="*/ 31750 w 187325"/>
                <a:gd name="connsiteY2" fmla="*/ 15875 h 196850"/>
                <a:gd name="connsiteX3" fmla="*/ 101600 w 187325"/>
                <a:gd name="connsiteY3" fmla="*/ 0 h 196850"/>
                <a:gd name="connsiteX4" fmla="*/ 155575 w 187325"/>
                <a:gd name="connsiteY4" fmla="*/ 57150 h 196850"/>
                <a:gd name="connsiteX5" fmla="*/ 187325 w 187325"/>
                <a:gd name="connsiteY5" fmla="*/ 123825 h 196850"/>
                <a:gd name="connsiteX6" fmla="*/ 114300 w 187325"/>
                <a:gd name="connsiteY6" fmla="*/ 168275 h 196850"/>
                <a:gd name="connsiteX7" fmla="*/ 53975 w 187325"/>
                <a:gd name="connsiteY7" fmla="*/ 196850 h 196850"/>
                <a:gd name="connsiteX8" fmla="*/ 9525 w 187325"/>
                <a:gd name="connsiteY8" fmla="*/ 149225 h 19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7325" h="196850">
                  <a:moveTo>
                    <a:pt x="9525" y="149225"/>
                  </a:moveTo>
                  <a:lnTo>
                    <a:pt x="0" y="53975"/>
                  </a:lnTo>
                  <a:lnTo>
                    <a:pt x="31750" y="15875"/>
                  </a:lnTo>
                  <a:lnTo>
                    <a:pt x="101600" y="0"/>
                  </a:lnTo>
                  <a:lnTo>
                    <a:pt x="155575" y="57150"/>
                  </a:lnTo>
                  <a:lnTo>
                    <a:pt x="187325" y="123825"/>
                  </a:lnTo>
                  <a:lnTo>
                    <a:pt x="114300" y="168275"/>
                  </a:lnTo>
                  <a:lnTo>
                    <a:pt x="53975" y="196850"/>
                  </a:lnTo>
                  <a:lnTo>
                    <a:pt x="9525" y="149225"/>
                  </a:lnTo>
                  <a:close/>
                </a:path>
              </a:pathLst>
            </a:cu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>
                <a:solidFill>
                  <a:schemeClr val="dk1"/>
                </a:solidFill>
              </a:endParaRPr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B639F592-90E9-487C-87DB-64D789BF30AD}"/>
                </a:ext>
              </a:extLst>
            </p:cNvPr>
            <p:cNvSpPr/>
            <p:nvPr/>
          </p:nvSpPr>
          <p:spPr>
            <a:xfrm>
              <a:off x="7249311" y="1994011"/>
              <a:ext cx="108000" cy="1080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21F47E4E-2E23-4CB0-AFD7-5789FECFD7F4}"/>
                </a:ext>
              </a:extLst>
            </p:cNvPr>
            <p:cNvSpPr/>
            <p:nvPr/>
          </p:nvSpPr>
          <p:spPr>
            <a:xfrm>
              <a:off x="7203263" y="1381915"/>
              <a:ext cx="180000" cy="108000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dk1"/>
                </a:solidFill>
              </a:endParaRPr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92FF194A-4242-4E9D-B95A-B101437FF1E3}"/>
                </a:ext>
              </a:extLst>
            </p:cNvPr>
            <p:cNvSpPr/>
            <p:nvPr/>
          </p:nvSpPr>
          <p:spPr>
            <a:xfrm>
              <a:off x="7202234" y="1590960"/>
              <a:ext cx="180000" cy="108000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dk1"/>
                </a:solidFill>
              </a:endParaRPr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4B484CE9-680A-4799-AA46-B0B3D07CD106}"/>
                </a:ext>
              </a:extLst>
            </p:cNvPr>
            <p:cNvSpPr/>
            <p:nvPr/>
          </p:nvSpPr>
          <p:spPr>
            <a:xfrm>
              <a:off x="7202201" y="1797906"/>
              <a:ext cx="180000" cy="108000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CA" sz="900" dirty="0">
                  <a:solidFill>
                    <a:schemeClr val="bg1"/>
                  </a:solidFill>
                </a:rPr>
                <a:t>M</a:t>
              </a:r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4ED005BA-61ED-424F-8E57-E1E4167B577E}"/>
                </a:ext>
              </a:extLst>
            </p:cNvPr>
            <p:cNvSpPr/>
            <p:nvPr/>
          </p:nvSpPr>
          <p:spPr>
            <a:xfrm>
              <a:off x="7249311" y="2196276"/>
              <a:ext cx="108000" cy="108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</p:spTree>
    <p:extLst>
      <p:ext uri="{BB962C8B-B14F-4D97-AF65-F5344CB8AC3E}">
        <p14:creationId xmlns:p14="http://schemas.microsoft.com/office/powerpoint/2010/main" val="328066808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1A7129-638B-4E35-9784-DEBD945F5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End of design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758B90-E7E1-4121-B670-28D027C3B6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800970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background">
            <a:hlinkClick r:id="" action="ppaction://media"/>
            <a:extLst>
              <a:ext uri="{FF2B5EF4-FFF2-40B4-BE49-F238E27FC236}">
                <a16:creationId xmlns:a16="http://schemas.microsoft.com/office/drawing/2014/main" id="{F5288039-E01C-4227-B30B-9521AB84C6D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lum bright="40000" contrast="-4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9E5F057A-86F9-4E33-845C-C2E6E96166AB}"/>
              </a:ext>
            </a:extLst>
          </p:cNvPr>
          <p:cNvGrpSpPr/>
          <p:nvPr/>
        </p:nvGrpSpPr>
        <p:grpSpPr>
          <a:xfrm>
            <a:off x="4452937" y="0"/>
            <a:ext cx="3286126" cy="6858000"/>
            <a:chOff x="4371975" y="203200"/>
            <a:chExt cx="3286126" cy="6648159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C6E571C-EEE0-4D69-B06B-951DD15A33B0}"/>
                </a:ext>
              </a:extLst>
            </p:cNvPr>
            <p:cNvSpPr/>
            <p:nvPr/>
          </p:nvSpPr>
          <p:spPr>
            <a:xfrm>
              <a:off x="4371975" y="203200"/>
              <a:ext cx="3286126" cy="6648159"/>
            </a:xfrm>
            <a:prstGeom prst="rect">
              <a:avLst/>
            </a:prstGeom>
            <a:solidFill>
              <a:schemeClr val="lt1">
                <a:alpha val="40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4CD602D-56C1-4AE3-B717-475E8CFDF309}"/>
                </a:ext>
              </a:extLst>
            </p:cNvPr>
            <p:cNvSpPr txBox="1"/>
            <p:nvPr/>
          </p:nvSpPr>
          <p:spPr>
            <a:xfrm>
              <a:off x="4615917" y="2572563"/>
              <a:ext cx="24585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400" b="1" dirty="0"/>
                <a:t>Email address</a:t>
              </a:r>
              <a:endParaRPr lang="en-CA" sz="1400" b="1" baseline="30000" dirty="0"/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6DD06D4B-E3F2-4AB9-B6C4-D9BA5311B306}"/>
                </a:ext>
              </a:extLst>
            </p:cNvPr>
            <p:cNvSpPr/>
            <p:nvPr/>
          </p:nvSpPr>
          <p:spPr>
            <a:xfrm>
              <a:off x="4648995" y="2889298"/>
              <a:ext cx="2736000" cy="281157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340ABF2-7731-4975-BA1D-7E728EFA30A4}"/>
                </a:ext>
              </a:extLst>
            </p:cNvPr>
            <p:cNvSpPr txBox="1"/>
            <p:nvPr/>
          </p:nvSpPr>
          <p:spPr>
            <a:xfrm>
              <a:off x="4632457" y="3282529"/>
              <a:ext cx="129238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400" b="1" dirty="0"/>
                <a:t>Password</a:t>
              </a:r>
              <a:endParaRPr lang="en-CA" sz="1400" b="1" baseline="30000" dirty="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1020ECDB-EE70-47BF-9B90-59D57C451532}"/>
                </a:ext>
              </a:extLst>
            </p:cNvPr>
            <p:cNvSpPr/>
            <p:nvPr/>
          </p:nvSpPr>
          <p:spPr>
            <a:xfrm>
              <a:off x="4650812" y="3593594"/>
              <a:ext cx="2734183" cy="281157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04BDA7F-657E-4EF1-B6CF-44DC6F3FDE0C}"/>
                </a:ext>
              </a:extLst>
            </p:cNvPr>
            <p:cNvSpPr/>
            <p:nvPr/>
          </p:nvSpPr>
          <p:spPr>
            <a:xfrm>
              <a:off x="4648995" y="4112691"/>
              <a:ext cx="2736000" cy="28115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400" dirty="0"/>
                <a:t>Sign in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0FF486F-C7E9-4812-AB20-E0F09BF5BA03}"/>
                </a:ext>
              </a:extLst>
            </p:cNvPr>
            <p:cNvSpPr txBox="1"/>
            <p:nvPr/>
          </p:nvSpPr>
          <p:spPr>
            <a:xfrm>
              <a:off x="5029851" y="1899114"/>
              <a:ext cx="19240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Sign in to ESAT 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56C3540-4BFD-4676-BFAC-C937B2632470}"/>
                </a:ext>
              </a:extLst>
            </p:cNvPr>
            <p:cNvSpPr txBox="1"/>
            <p:nvPr/>
          </p:nvSpPr>
          <p:spPr>
            <a:xfrm>
              <a:off x="4625387" y="4631787"/>
              <a:ext cx="138965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CA" sz="1000" dirty="0"/>
                <a:t>Forget password?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106863C-F66E-46AC-BFFC-9DB932C47301}"/>
                </a:ext>
              </a:extLst>
            </p:cNvPr>
            <p:cNvSpPr/>
            <p:nvPr/>
          </p:nvSpPr>
          <p:spPr>
            <a:xfrm>
              <a:off x="6015038" y="4631787"/>
              <a:ext cx="1362886" cy="246221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100" dirty="0"/>
                <a:t>Contact admin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E8BD65E7-B522-4DE3-B1E0-E84B9E6B5107}"/>
                </a:ext>
              </a:extLst>
            </p:cNvPr>
            <p:cNvSpPr/>
            <p:nvPr/>
          </p:nvSpPr>
          <p:spPr>
            <a:xfrm>
              <a:off x="5451876" y="691371"/>
              <a:ext cx="1080000" cy="108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dirty="0"/>
                <a:t>ESAT logo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25699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165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background">
            <a:hlinkClick r:id="" action="ppaction://media"/>
            <a:extLst>
              <a:ext uri="{FF2B5EF4-FFF2-40B4-BE49-F238E27FC236}">
                <a16:creationId xmlns:a16="http://schemas.microsoft.com/office/drawing/2014/main" id="{F5288039-E01C-4227-B30B-9521AB84C6D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lum bright="40000" contrast="-4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EB20E141-E820-46FE-950A-F79C59E0D441}"/>
              </a:ext>
            </a:extLst>
          </p:cNvPr>
          <p:cNvGrpSpPr/>
          <p:nvPr/>
        </p:nvGrpSpPr>
        <p:grpSpPr>
          <a:xfrm>
            <a:off x="4452937" y="0"/>
            <a:ext cx="3286126" cy="6858000"/>
            <a:chOff x="4098174" y="0"/>
            <a:chExt cx="3286126" cy="685800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8024253-3069-498B-9536-371D16D92CF6}"/>
                </a:ext>
              </a:extLst>
            </p:cNvPr>
            <p:cNvSpPr/>
            <p:nvPr/>
          </p:nvSpPr>
          <p:spPr>
            <a:xfrm>
              <a:off x="4098174" y="0"/>
              <a:ext cx="3286126" cy="6858000"/>
            </a:xfrm>
            <a:prstGeom prst="rect">
              <a:avLst/>
            </a:prstGeom>
            <a:solidFill>
              <a:schemeClr val="lt1">
                <a:alpha val="60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B2211DF1-A10A-4534-BC41-EAD3C59A6F0D}"/>
                </a:ext>
              </a:extLst>
            </p:cNvPr>
            <p:cNvSpPr/>
            <p:nvPr/>
          </p:nvSpPr>
          <p:spPr>
            <a:xfrm>
              <a:off x="5386402" y="118835"/>
              <a:ext cx="720000" cy="72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000" dirty="0"/>
                <a:t>ESAT logo</a:t>
              </a:r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ACCD21E-B94E-48B0-9E4F-F7587E6546FA}"/>
                </a:ext>
              </a:extLst>
            </p:cNvPr>
            <p:cNvCxnSpPr>
              <a:cxnSpLocks/>
            </p:cNvCxnSpPr>
            <p:nvPr/>
          </p:nvCxnSpPr>
          <p:spPr>
            <a:xfrm>
              <a:off x="7384300" y="792160"/>
              <a:ext cx="0" cy="5543985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DAACA12-AE38-4E57-BB7E-E147AEC6FC81}"/>
                </a:ext>
              </a:extLst>
            </p:cNvPr>
            <p:cNvSpPr txBox="1"/>
            <p:nvPr/>
          </p:nvSpPr>
          <p:spPr>
            <a:xfrm>
              <a:off x="4527804" y="1043865"/>
              <a:ext cx="249381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400" b="1" dirty="0"/>
                <a:t>Contact Us</a:t>
              </a:r>
              <a:endParaRPr lang="en-CA" sz="1400" b="1" baseline="30000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12DDF9D-B3AA-443D-8ADD-61C0BE618F9E}"/>
                </a:ext>
              </a:extLst>
            </p:cNvPr>
            <p:cNvSpPr txBox="1"/>
            <p:nvPr/>
          </p:nvSpPr>
          <p:spPr>
            <a:xfrm>
              <a:off x="4245708" y="1847222"/>
              <a:ext cx="2971938" cy="246221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endParaRPr lang="en-CA" sz="1000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50D932F-56FA-4780-8C90-770B8B634529}"/>
                </a:ext>
              </a:extLst>
            </p:cNvPr>
            <p:cNvSpPr txBox="1"/>
            <p:nvPr/>
          </p:nvSpPr>
          <p:spPr>
            <a:xfrm>
              <a:off x="4245708" y="2603143"/>
              <a:ext cx="2971938" cy="246221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endParaRPr lang="en-CA" sz="1000" dirty="0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847BE388-E035-4E77-B713-33A7C55A8E32}"/>
                </a:ext>
              </a:extLst>
            </p:cNvPr>
            <p:cNvSpPr txBox="1"/>
            <p:nvPr/>
          </p:nvSpPr>
          <p:spPr>
            <a:xfrm>
              <a:off x="4217340" y="1556672"/>
              <a:ext cx="247650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100" b="1" dirty="0"/>
                <a:t>Name *</a:t>
              </a:r>
              <a:endParaRPr lang="en-CA" sz="1100" b="1" baseline="30000" dirty="0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5AEEA7F2-FBC7-4109-A890-63F62F8065D1}"/>
                </a:ext>
              </a:extLst>
            </p:cNvPr>
            <p:cNvSpPr/>
            <p:nvPr/>
          </p:nvSpPr>
          <p:spPr>
            <a:xfrm>
              <a:off x="4950662" y="6416844"/>
              <a:ext cx="1581150" cy="24622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200" dirty="0"/>
                <a:t>Send Message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45A76CAD-9097-4CE9-9957-CD4F52940A38}"/>
                </a:ext>
              </a:extLst>
            </p:cNvPr>
            <p:cNvSpPr txBox="1"/>
            <p:nvPr/>
          </p:nvSpPr>
          <p:spPr>
            <a:xfrm>
              <a:off x="4217339" y="2335756"/>
              <a:ext cx="247650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100" b="1" dirty="0"/>
                <a:t>Email address *</a:t>
              </a:r>
              <a:endParaRPr lang="en-CA" sz="1100" b="1" baseline="30000" dirty="0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9E9B97DE-DB09-4911-BF5D-EF8640DB4627}"/>
                </a:ext>
              </a:extLst>
            </p:cNvPr>
            <p:cNvSpPr txBox="1"/>
            <p:nvPr/>
          </p:nvSpPr>
          <p:spPr>
            <a:xfrm>
              <a:off x="4217338" y="3042322"/>
              <a:ext cx="247650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100" b="1" dirty="0"/>
                <a:t>Message</a:t>
              </a:r>
              <a:endParaRPr lang="en-CA" sz="1100" b="1" baseline="30000" dirty="0"/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7744787-1E64-4C21-B850-AEE744310F32}"/>
                </a:ext>
              </a:extLst>
            </p:cNvPr>
            <p:cNvSpPr/>
            <p:nvPr/>
          </p:nvSpPr>
          <p:spPr>
            <a:xfrm>
              <a:off x="4255268" y="3317483"/>
              <a:ext cx="2971938" cy="1664319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A3D8791-EC29-436C-9E94-0EE349F2F4F2}"/>
              </a:ext>
            </a:extLst>
          </p:cNvPr>
          <p:cNvGrpSpPr>
            <a:grpSpLocks noChangeAspect="1"/>
          </p:cNvGrpSpPr>
          <p:nvPr/>
        </p:nvGrpSpPr>
        <p:grpSpPr>
          <a:xfrm>
            <a:off x="4533932" y="62729"/>
            <a:ext cx="216000" cy="216000"/>
            <a:chOff x="4502030" y="80481"/>
            <a:chExt cx="216000" cy="216000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FB1B2601-E76D-4ABB-92EE-ECFFB0B9D0E6}"/>
                </a:ext>
              </a:extLst>
            </p:cNvPr>
            <p:cNvSpPr/>
            <p:nvPr/>
          </p:nvSpPr>
          <p:spPr>
            <a:xfrm>
              <a:off x="4502030" y="80481"/>
              <a:ext cx="216000" cy="216000"/>
            </a:xfrm>
            <a:prstGeom prst="ellipse">
              <a:avLst/>
            </a:prstGeom>
            <a:solidFill>
              <a:srgbClr val="00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600" dirty="0"/>
            </a:p>
          </p:txBody>
        </p:sp>
        <p:sp>
          <p:nvSpPr>
            <p:cNvPr id="10" name="Multiplication Sign 9">
              <a:extLst>
                <a:ext uri="{FF2B5EF4-FFF2-40B4-BE49-F238E27FC236}">
                  <a16:creationId xmlns:a16="http://schemas.microsoft.com/office/drawing/2014/main" id="{E6BEC2B5-B78D-4222-8545-2E6DA3D363F4}"/>
                </a:ext>
              </a:extLst>
            </p:cNvPr>
            <p:cNvSpPr/>
            <p:nvPr/>
          </p:nvSpPr>
          <p:spPr>
            <a:xfrm>
              <a:off x="4520030" y="98481"/>
              <a:ext cx="180000" cy="180000"/>
            </a:xfrm>
            <a:prstGeom prst="mathMultiply">
              <a:avLst>
                <a:gd name="adj1" fmla="val 1140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</p:spTree>
    <p:extLst>
      <p:ext uri="{BB962C8B-B14F-4D97-AF65-F5344CB8AC3E}">
        <p14:creationId xmlns:p14="http://schemas.microsoft.com/office/powerpoint/2010/main" val="688041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165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background">
            <a:hlinkClick r:id="" action="ppaction://media"/>
            <a:extLst>
              <a:ext uri="{FF2B5EF4-FFF2-40B4-BE49-F238E27FC236}">
                <a16:creationId xmlns:a16="http://schemas.microsoft.com/office/drawing/2014/main" id="{F5288039-E01C-4227-B30B-9521AB84C6D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lum bright="40000" contrast="-4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74A4C22D-A1A1-49C4-BA16-0A0804633C9B}"/>
              </a:ext>
            </a:extLst>
          </p:cNvPr>
          <p:cNvGrpSpPr/>
          <p:nvPr/>
        </p:nvGrpSpPr>
        <p:grpSpPr>
          <a:xfrm>
            <a:off x="4452937" y="0"/>
            <a:ext cx="3286126" cy="6858000"/>
            <a:chOff x="4098174" y="0"/>
            <a:chExt cx="3286126" cy="685800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8024253-3069-498B-9536-371D16D92CF6}"/>
                </a:ext>
              </a:extLst>
            </p:cNvPr>
            <p:cNvSpPr/>
            <p:nvPr/>
          </p:nvSpPr>
          <p:spPr>
            <a:xfrm>
              <a:off x="4098174" y="0"/>
              <a:ext cx="3286126" cy="6858000"/>
            </a:xfrm>
            <a:prstGeom prst="rect">
              <a:avLst/>
            </a:prstGeom>
            <a:solidFill>
              <a:schemeClr val="lt1">
                <a:alpha val="60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B2211DF1-A10A-4534-BC41-EAD3C59A6F0D}"/>
                </a:ext>
              </a:extLst>
            </p:cNvPr>
            <p:cNvSpPr/>
            <p:nvPr/>
          </p:nvSpPr>
          <p:spPr>
            <a:xfrm>
              <a:off x="5386402" y="118835"/>
              <a:ext cx="720000" cy="72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000" dirty="0"/>
                <a:t>ESAT logo</a:t>
              </a:r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ACCD21E-B94E-48B0-9E4F-F7587E6546FA}"/>
                </a:ext>
              </a:extLst>
            </p:cNvPr>
            <p:cNvCxnSpPr>
              <a:cxnSpLocks/>
            </p:cNvCxnSpPr>
            <p:nvPr/>
          </p:nvCxnSpPr>
          <p:spPr>
            <a:xfrm>
              <a:off x="7384300" y="792160"/>
              <a:ext cx="0" cy="5543985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DAACA12-AE38-4E57-BB7E-E147AEC6FC81}"/>
                </a:ext>
              </a:extLst>
            </p:cNvPr>
            <p:cNvSpPr txBox="1"/>
            <p:nvPr/>
          </p:nvSpPr>
          <p:spPr>
            <a:xfrm>
              <a:off x="4527804" y="1043865"/>
              <a:ext cx="249381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400" b="1" dirty="0"/>
                <a:t>Contact Us</a:t>
              </a:r>
              <a:endParaRPr lang="en-CA" sz="1400" b="1" baseline="30000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12DDF9D-B3AA-443D-8ADD-61C0BE618F9E}"/>
                </a:ext>
              </a:extLst>
            </p:cNvPr>
            <p:cNvSpPr txBox="1"/>
            <p:nvPr/>
          </p:nvSpPr>
          <p:spPr>
            <a:xfrm>
              <a:off x="4245708" y="1847222"/>
              <a:ext cx="2971938" cy="246221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endParaRPr lang="en-CA" sz="1000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50D932F-56FA-4780-8C90-770B8B634529}"/>
                </a:ext>
              </a:extLst>
            </p:cNvPr>
            <p:cNvSpPr txBox="1"/>
            <p:nvPr/>
          </p:nvSpPr>
          <p:spPr>
            <a:xfrm>
              <a:off x="4245708" y="2603143"/>
              <a:ext cx="2971938" cy="246221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endParaRPr lang="en-CA" sz="1000" dirty="0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847BE388-E035-4E77-B713-33A7C55A8E32}"/>
                </a:ext>
              </a:extLst>
            </p:cNvPr>
            <p:cNvSpPr txBox="1"/>
            <p:nvPr/>
          </p:nvSpPr>
          <p:spPr>
            <a:xfrm>
              <a:off x="4217340" y="1556672"/>
              <a:ext cx="247650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100" b="1" dirty="0"/>
                <a:t>Name *</a:t>
              </a:r>
              <a:endParaRPr lang="en-CA" sz="1100" b="1" baseline="30000" dirty="0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5AEEA7F2-FBC7-4109-A890-63F62F8065D1}"/>
                </a:ext>
              </a:extLst>
            </p:cNvPr>
            <p:cNvSpPr/>
            <p:nvPr/>
          </p:nvSpPr>
          <p:spPr>
            <a:xfrm>
              <a:off x="4950662" y="6416844"/>
              <a:ext cx="1581150" cy="24622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200" dirty="0"/>
                <a:t>Send Message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45A76CAD-9097-4CE9-9957-CD4F52940A38}"/>
                </a:ext>
              </a:extLst>
            </p:cNvPr>
            <p:cNvSpPr txBox="1"/>
            <p:nvPr/>
          </p:nvSpPr>
          <p:spPr>
            <a:xfrm>
              <a:off x="4217339" y="2335756"/>
              <a:ext cx="247650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100" b="1" dirty="0"/>
                <a:t>Email address *</a:t>
              </a:r>
              <a:endParaRPr lang="en-CA" sz="1100" b="1" baseline="30000" dirty="0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9E9B97DE-DB09-4911-BF5D-EF8640DB4627}"/>
                </a:ext>
              </a:extLst>
            </p:cNvPr>
            <p:cNvSpPr txBox="1"/>
            <p:nvPr/>
          </p:nvSpPr>
          <p:spPr>
            <a:xfrm>
              <a:off x="4217338" y="3042322"/>
              <a:ext cx="247650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100" b="1" dirty="0"/>
                <a:t>Message</a:t>
              </a:r>
              <a:endParaRPr lang="en-CA" sz="1100" b="1" baseline="30000" dirty="0"/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7744787-1E64-4C21-B850-AEE744310F32}"/>
                </a:ext>
              </a:extLst>
            </p:cNvPr>
            <p:cNvSpPr/>
            <p:nvPr/>
          </p:nvSpPr>
          <p:spPr>
            <a:xfrm>
              <a:off x="4255268" y="3317483"/>
              <a:ext cx="2971938" cy="1664319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B121EEC-7359-4322-957F-8C52EE57ACBD}"/>
              </a:ext>
            </a:extLst>
          </p:cNvPr>
          <p:cNvGrpSpPr>
            <a:grpSpLocks noChangeAspect="1"/>
          </p:cNvGrpSpPr>
          <p:nvPr/>
        </p:nvGrpSpPr>
        <p:grpSpPr>
          <a:xfrm>
            <a:off x="4533932" y="62729"/>
            <a:ext cx="216000" cy="216000"/>
            <a:chOff x="4502030" y="80481"/>
            <a:chExt cx="216000" cy="216000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C8057BA2-336C-4E2E-B1D1-52CC793922CD}"/>
                </a:ext>
              </a:extLst>
            </p:cNvPr>
            <p:cNvSpPr/>
            <p:nvPr/>
          </p:nvSpPr>
          <p:spPr>
            <a:xfrm>
              <a:off x="4502030" y="80481"/>
              <a:ext cx="216000" cy="216000"/>
            </a:xfrm>
            <a:prstGeom prst="ellipse">
              <a:avLst/>
            </a:prstGeom>
            <a:solidFill>
              <a:srgbClr val="00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600" dirty="0"/>
            </a:p>
          </p:txBody>
        </p:sp>
        <p:sp>
          <p:nvSpPr>
            <p:cNvPr id="29" name="Multiplication Sign 28">
              <a:extLst>
                <a:ext uri="{FF2B5EF4-FFF2-40B4-BE49-F238E27FC236}">
                  <a16:creationId xmlns:a16="http://schemas.microsoft.com/office/drawing/2014/main" id="{9BB33A45-47B4-464C-8D03-4E886EB20802}"/>
                </a:ext>
              </a:extLst>
            </p:cNvPr>
            <p:cNvSpPr/>
            <p:nvPr/>
          </p:nvSpPr>
          <p:spPr>
            <a:xfrm>
              <a:off x="4520030" y="98481"/>
              <a:ext cx="180000" cy="180000"/>
            </a:xfrm>
            <a:prstGeom prst="mathMultiply">
              <a:avLst>
                <a:gd name="adj1" fmla="val 1140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1DC03ADD-A69E-40BA-BA7D-E534E3FDD70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D699152-4031-40D5-BBB3-ECB48259E42B}"/>
              </a:ext>
            </a:extLst>
          </p:cNvPr>
          <p:cNvGrpSpPr/>
          <p:nvPr/>
        </p:nvGrpSpPr>
        <p:grpSpPr>
          <a:xfrm>
            <a:off x="3638432" y="653503"/>
            <a:ext cx="4915136" cy="1267748"/>
            <a:chOff x="2326280" y="2409803"/>
            <a:chExt cx="7466321" cy="2038391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91E6118-EDAA-41FF-9E6D-F689A52AF63E}"/>
                </a:ext>
              </a:extLst>
            </p:cNvPr>
            <p:cNvSpPr/>
            <p:nvPr/>
          </p:nvSpPr>
          <p:spPr>
            <a:xfrm>
              <a:off x="2326281" y="2411084"/>
              <a:ext cx="7453788" cy="20371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tIns="0" rtlCol="0" anchor="t" anchorCtr="0"/>
            <a:lstStyle/>
            <a:p>
              <a:endParaRPr lang="en-CA" dirty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F513EEC6-0630-41D8-9B29-4B7556C67F04}"/>
                </a:ext>
              </a:extLst>
            </p:cNvPr>
            <p:cNvSpPr/>
            <p:nvPr/>
          </p:nvSpPr>
          <p:spPr>
            <a:xfrm>
              <a:off x="2326280" y="2409803"/>
              <a:ext cx="7453788" cy="32033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CA" sz="1100" dirty="0"/>
                <a:t>Message sent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EFDB4602-1E68-4BBF-AAFB-5ABEA39AF1FD}"/>
                </a:ext>
              </a:extLst>
            </p:cNvPr>
            <p:cNvSpPr/>
            <p:nvPr/>
          </p:nvSpPr>
          <p:spPr>
            <a:xfrm>
              <a:off x="9413622" y="2409805"/>
              <a:ext cx="378979" cy="320329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000" dirty="0"/>
                <a:t>X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F66E793-F2A1-403C-9A90-17890F59C340}"/>
                </a:ext>
              </a:extLst>
            </p:cNvPr>
            <p:cNvSpPr txBox="1"/>
            <p:nvPr/>
          </p:nvSpPr>
          <p:spPr>
            <a:xfrm>
              <a:off x="2524189" y="2829575"/>
              <a:ext cx="7057969" cy="9649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100" dirty="0"/>
                <a:t>Your message has been sent to ESAT team.</a:t>
              </a:r>
            </a:p>
            <a:p>
              <a:endParaRPr lang="en-CA" sz="1100" dirty="0"/>
            </a:p>
            <a:p>
              <a:r>
                <a:rPr lang="en-CA" sz="1100" dirty="0"/>
                <a:t>We will respond as soon as possible. </a:t>
              </a:r>
              <a:endParaRPr lang="en-CA" sz="1600" dirty="0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94138BC4-85C3-4944-B35B-D0BE12F81A70}"/>
                </a:ext>
              </a:extLst>
            </p:cNvPr>
            <p:cNvSpPr/>
            <p:nvPr/>
          </p:nvSpPr>
          <p:spPr>
            <a:xfrm>
              <a:off x="8393380" y="3986076"/>
              <a:ext cx="1238992" cy="38135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050" dirty="0"/>
                <a:t>Dismiss</a:t>
              </a:r>
              <a:endParaRPr lang="en-CA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829500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165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background">
            <a:hlinkClick r:id="" action="ppaction://media"/>
            <a:extLst>
              <a:ext uri="{FF2B5EF4-FFF2-40B4-BE49-F238E27FC236}">
                <a16:creationId xmlns:a16="http://schemas.microsoft.com/office/drawing/2014/main" id="{F5288039-E01C-4227-B30B-9521AB84C6D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lum bright="40000" contrast="-4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C6E571C-EEE0-4D69-B06B-951DD15A33B0}"/>
              </a:ext>
            </a:extLst>
          </p:cNvPr>
          <p:cNvSpPr/>
          <p:nvPr/>
        </p:nvSpPr>
        <p:spPr>
          <a:xfrm>
            <a:off x="-1639" y="0"/>
            <a:ext cx="3286126" cy="6858000"/>
          </a:xfrm>
          <a:prstGeom prst="rect">
            <a:avLst/>
          </a:prstGeom>
          <a:solidFill>
            <a:schemeClr val="lt1">
              <a:alpha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2366256-9D84-467E-BD77-20A5087F27C3}"/>
              </a:ext>
            </a:extLst>
          </p:cNvPr>
          <p:cNvSpPr/>
          <p:nvPr/>
        </p:nvSpPr>
        <p:spPr>
          <a:xfrm>
            <a:off x="283109" y="1587449"/>
            <a:ext cx="2719908" cy="2811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600" dirty="0"/>
              <a:t>Add Project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9788AD7F-8E05-41BF-993D-36779D3C6F1E}"/>
              </a:ext>
            </a:extLst>
          </p:cNvPr>
          <p:cNvSpPr/>
          <p:nvPr/>
        </p:nvSpPr>
        <p:spPr>
          <a:xfrm>
            <a:off x="1288228" y="118835"/>
            <a:ext cx="720000" cy="72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ESAT logo</a:t>
            </a:r>
          </a:p>
        </p:txBody>
      </p:sp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265CA4C0-8662-40EB-9CF5-EFBB91D8EE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3225974"/>
              </p:ext>
            </p:extLst>
          </p:nvPr>
        </p:nvGraphicFramePr>
        <p:xfrm>
          <a:off x="283108" y="2302000"/>
          <a:ext cx="2786863" cy="3427057"/>
        </p:xfrm>
        <a:graphic>
          <a:graphicData uri="http://schemas.openxmlformats.org/drawingml/2006/table">
            <a:tbl>
              <a:tblPr firstRow="1">
                <a:tableStyleId>{3B4B98B0-60AC-42C2-AFA5-B58CD77FA1E5}</a:tableStyleId>
              </a:tblPr>
              <a:tblGrid>
                <a:gridCol w="710667">
                  <a:extLst>
                    <a:ext uri="{9D8B030D-6E8A-4147-A177-3AD203B41FA5}">
                      <a16:colId xmlns:a16="http://schemas.microsoft.com/office/drawing/2014/main" val="1196878192"/>
                    </a:ext>
                  </a:extLst>
                </a:gridCol>
                <a:gridCol w="1165225">
                  <a:extLst>
                    <a:ext uri="{9D8B030D-6E8A-4147-A177-3AD203B41FA5}">
                      <a16:colId xmlns:a16="http://schemas.microsoft.com/office/drawing/2014/main" val="4058391018"/>
                    </a:ext>
                  </a:extLst>
                </a:gridCol>
                <a:gridCol w="910971">
                  <a:extLst>
                    <a:ext uri="{9D8B030D-6E8A-4147-A177-3AD203B41FA5}">
                      <a16:colId xmlns:a16="http://schemas.microsoft.com/office/drawing/2014/main" val="3248556887"/>
                    </a:ext>
                  </a:extLst>
                </a:gridCol>
              </a:tblGrid>
              <a:tr h="456942">
                <a:tc>
                  <a:txBody>
                    <a:bodyPr/>
                    <a:lstStyle/>
                    <a:p>
                      <a:r>
                        <a:rPr lang="en-CA" sz="800" dirty="0"/>
                        <a:t>Date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99FF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/>
                        <a:t>Title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99FF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99FF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0991502"/>
                  </a:ext>
                </a:extLst>
              </a:tr>
              <a:tr h="594023">
                <a:tc>
                  <a:txBody>
                    <a:bodyPr/>
                    <a:lstStyle/>
                    <a:p>
                      <a:endParaRPr lang="en-CA" sz="800" dirty="0"/>
                    </a:p>
                  </a:txBody>
                  <a:tcPr anchor="ctr">
                    <a:lnT w="12700" cmpd="sng">
                      <a:noFill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800" dirty="0"/>
                    </a:p>
                  </a:txBody>
                  <a:tcPr anchor="ctr">
                    <a:lnT w="12700" cmpd="sng">
                      <a:noFill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800" dirty="0"/>
                    </a:p>
                  </a:txBody>
                  <a:tcPr>
                    <a:lnT w="12700" cmpd="sng">
                      <a:noFill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5274275"/>
                  </a:ext>
                </a:extLst>
              </a:tr>
              <a:tr h="594023">
                <a:tc>
                  <a:txBody>
                    <a:bodyPr/>
                    <a:lstStyle/>
                    <a:p>
                      <a:endParaRPr lang="en-CA" sz="800" dirty="0"/>
                    </a:p>
                  </a:txBody>
                  <a:tcPr anchor="ctr"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800" dirty="0"/>
                    </a:p>
                  </a:txBody>
                  <a:tcPr anchor="ctr"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800" dirty="0"/>
                    </a:p>
                  </a:txBody>
                  <a:tcP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2186654"/>
                  </a:ext>
                </a:extLst>
              </a:tr>
              <a:tr h="594023">
                <a:tc>
                  <a:txBody>
                    <a:bodyPr/>
                    <a:lstStyle/>
                    <a:p>
                      <a:endParaRPr lang="en-CA" sz="800" dirty="0"/>
                    </a:p>
                  </a:txBody>
                  <a:tcPr anchor="ctr"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800" dirty="0"/>
                    </a:p>
                  </a:txBody>
                  <a:tcPr anchor="ctr"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800" dirty="0"/>
                    </a:p>
                  </a:txBody>
                  <a:tcP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4765558"/>
                  </a:ext>
                </a:extLst>
              </a:tr>
              <a:tr h="594023">
                <a:tc>
                  <a:txBody>
                    <a:bodyPr/>
                    <a:lstStyle/>
                    <a:p>
                      <a:endParaRPr lang="en-CA" sz="800" dirty="0"/>
                    </a:p>
                  </a:txBody>
                  <a:tcPr anchor="ctr"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800" dirty="0"/>
                    </a:p>
                  </a:txBody>
                  <a:tcPr anchor="ctr"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800" dirty="0"/>
                    </a:p>
                  </a:txBody>
                  <a:tcP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6253203"/>
                  </a:ext>
                </a:extLst>
              </a:tr>
              <a:tr h="594023">
                <a:tc>
                  <a:txBody>
                    <a:bodyPr/>
                    <a:lstStyle/>
                    <a:p>
                      <a:endParaRPr lang="en-CA" sz="800" dirty="0"/>
                    </a:p>
                  </a:txBody>
                  <a:tcPr anchor="ctr"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800" dirty="0"/>
                    </a:p>
                  </a:txBody>
                  <a:tcPr anchor="ctr"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800" dirty="0"/>
                    </a:p>
                  </a:txBody>
                  <a:tcP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69705338"/>
                  </a:ext>
                </a:extLst>
              </a:tr>
            </a:tbl>
          </a:graphicData>
        </a:graphic>
      </p:graphicFrame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92DC9EA-7765-49D6-AA1E-C89DCC2993FB}"/>
              </a:ext>
            </a:extLst>
          </p:cNvPr>
          <p:cNvCxnSpPr/>
          <p:nvPr/>
        </p:nvCxnSpPr>
        <p:spPr>
          <a:xfrm>
            <a:off x="698331" y="2448861"/>
            <a:ext cx="0" cy="193242"/>
          </a:xfrm>
          <a:prstGeom prst="straightConnector1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EF810BD2-523D-457A-B33C-508EE79DDD18}"/>
              </a:ext>
            </a:extLst>
          </p:cNvPr>
          <p:cNvSpPr txBox="1"/>
          <p:nvPr/>
        </p:nvSpPr>
        <p:spPr>
          <a:xfrm>
            <a:off x="719740" y="1543361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chemeClr val="bg1"/>
                </a:solidFill>
              </a:rPr>
              <a:t>+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7FB20BEC-7F6D-4302-942A-F1C9E2F5D3C6}"/>
              </a:ext>
            </a:extLst>
          </p:cNvPr>
          <p:cNvCxnSpPr/>
          <p:nvPr/>
        </p:nvCxnSpPr>
        <p:spPr>
          <a:xfrm>
            <a:off x="1839496" y="2448861"/>
            <a:ext cx="0" cy="193242"/>
          </a:xfrm>
          <a:prstGeom prst="straightConnector1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4" name="Chart 33">
            <a:extLst>
              <a:ext uri="{FF2B5EF4-FFF2-40B4-BE49-F238E27FC236}">
                <a16:creationId xmlns:a16="http://schemas.microsoft.com/office/drawing/2014/main" id="{00D1F201-72AB-417C-824A-BC3C7B31CEC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20258820"/>
              </p:ext>
            </p:extLst>
          </p:nvPr>
        </p:nvGraphicFramePr>
        <p:xfrm>
          <a:off x="3286126" y="0"/>
          <a:ext cx="8905875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pSp>
        <p:nvGrpSpPr>
          <p:cNvPr id="35" name="Group 34">
            <a:extLst>
              <a:ext uri="{FF2B5EF4-FFF2-40B4-BE49-F238E27FC236}">
                <a16:creationId xmlns:a16="http://schemas.microsoft.com/office/drawing/2014/main" id="{A9F695F2-3F9E-4720-8C26-A92FD7D7E77C}"/>
              </a:ext>
            </a:extLst>
          </p:cNvPr>
          <p:cNvGrpSpPr/>
          <p:nvPr/>
        </p:nvGrpSpPr>
        <p:grpSpPr>
          <a:xfrm>
            <a:off x="6888471" y="5877794"/>
            <a:ext cx="2891602" cy="283147"/>
            <a:chOff x="5401504" y="1758699"/>
            <a:chExt cx="3078377" cy="424692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2481B71F-B08F-48E2-8282-28E3C7A7C2CA}"/>
                </a:ext>
              </a:extLst>
            </p:cNvPr>
            <p:cNvSpPr/>
            <p:nvPr/>
          </p:nvSpPr>
          <p:spPr>
            <a:xfrm>
              <a:off x="5401504" y="1758699"/>
              <a:ext cx="3078377" cy="42469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100" b="1" dirty="0"/>
                <a:t>TP Off-site Effectiveness (kg/</a:t>
              </a:r>
              <a:r>
                <a:rPr lang="en-CA" sz="1100" b="1" dirty="0" err="1"/>
                <a:t>yr</a:t>
              </a:r>
              <a:r>
                <a:rPr lang="en-CA" sz="1100" b="1" dirty="0"/>
                <a:t>)</a:t>
              </a:r>
            </a:p>
          </p:txBody>
        </p:sp>
        <p:sp>
          <p:nvSpPr>
            <p:cNvPr id="37" name="Isosceles Triangle 36">
              <a:extLst>
                <a:ext uri="{FF2B5EF4-FFF2-40B4-BE49-F238E27FC236}">
                  <a16:creationId xmlns:a16="http://schemas.microsoft.com/office/drawing/2014/main" id="{ABF0E0C0-ED7A-4D25-B52F-0B97ADD42E37}"/>
                </a:ext>
              </a:extLst>
            </p:cNvPr>
            <p:cNvSpPr/>
            <p:nvPr/>
          </p:nvSpPr>
          <p:spPr>
            <a:xfrm rot="10800000">
              <a:off x="8105341" y="1870031"/>
              <a:ext cx="217492" cy="20890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D904323F-2A2D-4A98-8AC1-CB208161A38D}"/>
              </a:ext>
            </a:extLst>
          </p:cNvPr>
          <p:cNvGrpSpPr/>
          <p:nvPr/>
        </p:nvGrpSpPr>
        <p:grpSpPr>
          <a:xfrm>
            <a:off x="8188082" y="305177"/>
            <a:ext cx="1850913" cy="283147"/>
            <a:chOff x="5802488" y="1758699"/>
            <a:chExt cx="2677390" cy="424692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B1AE1C4B-6301-46B1-945B-DEEAA8931FEB}"/>
                </a:ext>
              </a:extLst>
            </p:cNvPr>
            <p:cNvSpPr/>
            <p:nvPr/>
          </p:nvSpPr>
          <p:spPr>
            <a:xfrm>
              <a:off x="5802488" y="1758699"/>
              <a:ext cx="2677390" cy="42469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200" b="1" dirty="0"/>
                <a:t>Watershed drop list</a:t>
              </a:r>
            </a:p>
          </p:txBody>
        </p:sp>
        <p:sp>
          <p:nvSpPr>
            <p:cNvPr id="40" name="Isosceles Triangle 39">
              <a:extLst>
                <a:ext uri="{FF2B5EF4-FFF2-40B4-BE49-F238E27FC236}">
                  <a16:creationId xmlns:a16="http://schemas.microsoft.com/office/drawing/2014/main" id="{4BF65DC4-EB47-4F4E-BDCC-9F168C1C6699}"/>
                </a:ext>
              </a:extLst>
            </p:cNvPr>
            <p:cNvSpPr/>
            <p:nvPr/>
          </p:nvSpPr>
          <p:spPr>
            <a:xfrm rot="10800000">
              <a:off x="8105341" y="1870031"/>
              <a:ext cx="217492" cy="20890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3DD17FA1-0C97-433F-8BC1-E34D74F8796A}"/>
              </a:ext>
            </a:extLst>
          </p:cNvPr>
          <p:cNvGrpSpPr/>
          <p:nvPr/>
        </p:nvGrpSpPr>
        <p:grpSpPr>
          <a:xfrm>
            <a:off x="10343549" y="305177"/>
            <a:ext cx="1729553" cy="283147"/>
            <a:chOff x="5978038" y="1758699"/>
            <a:chExt cx="2501840" cy="424692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59F54DE1-17A5-456E-BC5D-6A28439283D4}"/>
                </a:ext>
              </a:extLst>
            </p:cNvPr>
            <p:cNvSpPr/>
            <p:nvPr/>
          </p:nvSpPr>
          <p:spPr>
            <a:xfrm>
              <a:off x="5978038" y="1758699"/>
              <a:ext cx="2501840" cy="42469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200" b="1" dirty="0"/>
                <a:t>Baseline drop list</a:t>
              </a:r>
            </a:p>
          </p:txBody>
        </p:sp>
        <p:sp>
          <p:nvSpPr>
            <p:cNvPr id="43" name="Isosceles Triangle 42">
              <a:extLst>
                <a:ext uri="{FF2B5EF4-FFF2-40B4-BE49-F238E27FC236}">
                  <a16:creationId xmlns:a16="http://schemas.microsoft.com/office/drawing/2014/main" id="{B49F4BC9-B479-41CE-9C92-E36F6060B90B}"/>
                </a:ext>
              </a:extLst>
            </p:cNvPr>
            <p:cNvSpPr/>
            <p:nvPr/>
          </p:nvSpPr>
          <p:spPr>
            <a:xfrm rot="10800000">
              <a:off x="8185224" y="1867790"/>
              <a:ext cx="217492" cy="20890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13CF522-D538-4D2F-9605-3877579D42C4}"/>
              </a:ext>
            </a:extLst>
          </p:cNvPr>
          <p:cNvCxnSpPr>
            <a:cxnSpLocks/>
          </p:cNvCxnSpPr>
          <p:nvPr/>
        </p:nvCxnSpPr>
        <p:spPr>
          <a:xfrm>
            <a:off x="3286126" y="792160"/>
            <a:ext cx="0" cy="5543985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4D77ABD3-8466-4513-8045-472A1ADE7D8B}"/>
              </a:ext>
            </a:extLst>
          </p:cNvPr>
          <p:cNvSpPr txBox="1"/>
          <p:nvPr/>
        </p:nvSpPr>
        <p:spPr>
          <a:xfrm>
            <a:off x="429630" y="1043865"/>
            <a:ext cx="24938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600" b="1" dirty="0"/>
              <a:t>Add or Open project </a:t>
            </a:r>
            <a:r>
              <a:rPr lang="en-CA" sz="1600" b="1" baseline="30000" dirty="0"/>
              <a:t>(?)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30C11E5-2134-456C-8FA3-B027CA93780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E669B18-4C47-46B9-8960-ACD7173491EE}"/>
              </a:ext>
            </a:extLst>
          </p:cNvPr>
          <p:cNvGrpSpPr/>
          <p:nvPr/>
        </p:nvGrpSpPr>
        <p:grpSpPr>
          <a:xfrm>
            <a:off x="3638432" y="653503"/>
            <a:ext cx="4915136" cy="1267748"/>
            <a:chOff x="2326280" y="2409803"/>
            <a:chExt cx="7466321" cy="2038391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59B5488D-7BCA-4684-936A-EB1F2ED45020}"/>
                </a:ext>
              </a:extLst>
            </p:cNvPr>
            <p:cNvSpPr/>
            <p:nvPr/>
          </p:nvSpPr>
          <p:spPr>
            <a:xfrm>
              <a:off x="2326281" y="2411084"/>
              <a:ext cx="7453788" cy="20371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tIns="0" rtlCol="0" anchor="t" anchorCtr="0"/>
            <a:lstStyle/>
            <a:p>
              <a:endParaRPr lang="en-CA" dirty="0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26BC2C41-CC0A-4090-B815-7D857390F94A}"/>
                </a:ext>
              </a:extLst>
            </p:cNvPr>
            <p:cNvSpPr/>
            <p:nvPr/>
          </p:nvSpPr>
          <p:spPr>
            <a:xfrm>
              <a:off x="2326280" y="2409803"/>
              <a:ext cx="7453788" cy="32033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CA" sz="1100" dirty="0"/>
                <a:t>Reminder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2B0FC9BA-D5A6-49F7-8FD0-388CBE82FB56}"/>
                </a:ext>
              </a:extLst>
            </p:cNvPr>
            <p:cNvSpPr/>
            <p:nvPr/>
          </p:nvSpPr>
          <p:spPr>
            <a:xfrm>
              <a:off x="9413622" y="2409805"/>
              <a:ext cx="378979" cy="320329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000" dirty="0"/>
                <a:t>X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0838769B-A28C-471E-98CE-AAC1DEBC03E3}"/>
                </a:ext>
              </a:extLst>
            </p:cNvPr>
            <p:cNvSpPr txBox="1"/>
            <p:nvPr/>
          </p:nvSpPr>
          <p:spPr>
            <a:xfrm>
              <a:off x="2524189" y="2829575"/>
              <a:ext cx="7057969" cy="9649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100" dirty="0"/>
                <a:t>You haven’t create any project yet.</a:t>
              </a:r>
            </a:p>
            <a:p>
              <a:endParaRPr lang="en-CA" sz="1100" dirty="0"/>
            </a:p>
            <a:p>
              <a:r>
                <a:rPr lang="en-CA" sz="1100" dirty="0"/>
                <a:t>Press OK to create a new project</a:t>
              </a:r>
              <a:endParaRPr lang="en-CA" sz="1600" dirty="0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36A7DA90-B521-4324-B962-8B1562324BF3}"/>
                </a:ext>
              </a:extLst>
            </p:cNvPr>
            <p:cNvSpPr/>
            <p:nvPr/>
          </p:nvSpPr>
          <p:spPr>
            <a:xfrm>
              <a:off x="8393380" y="3986076"/>
              <a:ext cx="1238992" cy="38135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050" dirty="0"/>
                <a:t>OK</a:t>
              </a:r>
              <a:endParaRPr lang="en-CA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576321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165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background">
            <a:hlinkClick r:id="" action="ppaction://media"/>
            <a:extLst>
              <a:ext uri="{FF2B5EF4-FFF2-40B4-BE49-F238E27FC236}">
                <a16:creationId xmlns:a16="http://schemas.microsoft.com/office/drawing/2014/main" id="{F5288039-E01C-4227-B30B-9521AB84C6D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lum bright="40000" contrast="-4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C6E571C-EEE0-4D69-B06B-951DD15A33B0}"/>
              </a:ext>
            </a:extLst>
          </p:cNvPr>
          <p:cNvSpPr/>
          <p:nvPr/>
        </p:nvSpPr>
        <p:spPr>
          <a:xfrm>
            <a:off x="0" y="0"/>
            <a:ext cx="3286126" cy="6858000"/>
          </a:xfrm>
          <a:prstGeom prst="rect">
            <a:avLst/>
          </a:prstGeom>
          <a:solidFill>
            <a:schemeClr val="lt1">
              <a:alpha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2366256-9D84-467E-BD77-20A5087F27C3}"/>
              </a:ext>
            </a:extLst>
          </p:cNvPr>
          <p:cNvSpPr/>
          <p:nvPr/>
        </p:nvSpPr>
        <p:spPr>
          <a:xfrm>
            <a:off x="283109" y="1587449"/>
            <a:ext cx="2719908" cy="2811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600" dirty="0"/>
              <a:t>Add Project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9788AD7F-8E05-41BF-993D-36779D3C6F1E}"/>
              </a:ext>
            </a:extLst>
          </p:cNvPr>
          <p:cNvSpPr/>
          <p:nvPr/>
        </p:nvSpPr>
        <p:spPr>
          <a:xfrm>
            <a:off x="1288228" y="118835"/>
            <a:ext cx="720000" cy="72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ESAT logo</a:t>
            </a:r>
          </a:p>
        </p:txBody>
      </p:sp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265CA4C0-8662-40EB-9CF5-EFBB91D8EE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1856436"/>
              </p:ext>
            </p:extLst>
          </p:nvPr>
        </p:nvGraphicFramePr>
        <p:xfrm>
          <a:off x="283108" y="2302000"/>
          <a:ext cx="2786863" cy="3821708"/>
        </p:xfrm>
        <a:graphic>
          <a:graphicData uri="http://schemas.openxmlformats.org/drawingml/2006/table">
            <a:tbl>
              <a:tblPr firstRow="1">
                <a:tableStyleId>{3B4B98B0-60AC-42C2-AFA5-B58CD77FA1E5}</a:tableStyleId>
              </a:tblPr>
              <a:tblGrid>
                <a:gridCol w="710667">
                  <a:extLst>
                    <a:ext uri="{9D8B030D-6E8A-4147-A177-3AD203B41FA5}">
                      <a16:colId xmlns:a16="http://schemas.microsoft.com/office/drawing/2014/main" val="1196878192"/>
                    </a:ext>
                  </a:extLst>
                </a:gridCol>
                <a:gridCol w="1165225">
                  <a:extLst>
                    <a:ext uri="{9D8B030D-6E8A-4147-A177-3AD203B41FA5}">
                      <a16:colId xmlns:a16="http://schemas.microsoft.com/office/drawing/2014/main" val="4058391018"/>
                    </a:ext>
                  </a:extLst>
                </a:gridCol>
                <a:gridCol w="910971">
                  <a:extLst>
                    <a:ext uri="{9D8B030D-6E8A-4147-A177-3AD203B41FA5}">
                      <a16:colId xmlns:a16="http://schemas.microsoft.com/office/drawing/2014/main" val="3248556887"/>
                    </a:ext>
                  </a:extLst>
                </a:gridCol>
              </a:tblGrid>
              <a:tr h="456942">
                <a:tc>
                  <a:txBody>
                    <a:bodyPr/>
                    <a:lstStyle/>
                    <a:p>
                      <a:r>
                        <a:rPr lang="en-CA" sz="800" dirty="0"/>
                        <a:t>Date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99FF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/>
                        <a:t>Title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99FF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99FF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0991502"/>
                  </a:ext>
                </a:extLst>
              </a:tr>
              <a:tr h="594023">
                <a:tc>
                  <a:txBody>
                    <a:bodyPr/>
                    <a:lstStyle/>
                    <a:p>
                      <a:r>
                        <a:rPr lang="en-CA" sz="800" dirty="0"/>
                        <a:t>2019-07-05</a:t>
                      </a:r>
                    </a:p>
                  </a:txBody>
                  <a:tcPr anchor="ctr">
                    <a:lnT w="12700" cmpd="sng">
                      <a:noFill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 err="1"/>
                        <a:t>Modeste</a:t>
                      </a:r>
                      <a:r>
                        <a:rPr lang="en-CA" sz="800" dirty="0"/>
                        <a:t> exploration 1</a:t>
                      </a:r>
                    </a:p>
                  </a:txBody>
                  <a:tcPr anchor="ctr">
                    <a:lnT w="12700" cmpd="sng">
                      <a:noFill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800" dirty="0"/>
                    </a:p>
                  </a:txBody>
                  <a:tcPr>
                    <a:lnT w="12700" cmpd="sng">
                      <a:noFill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5274275"/>
                  </a:ext>
                </a:extLst>
              </a:tr>
              <a:tr h="594023">
                <a:tc>
                  <a:txBody>
                    <a:bodyPr/>
                    <a:lstStyle/>
                    <a:p>
                      <a:r>
                        <a:rPr lang="en-CA" sz="800" dirty="0"/>
                        <a:t>2019-06-21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/>
                        <a:t>Test eco 2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800" dirty="0"/>
                    </a:p>
                  </a:txBody>
                  <a:tcP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2186654"/>
                  </a:ext>
                </a:extLst>
              </a:tr>
              <a:tr h="594023">
                <a:tc>
                  <a:txBody>
                    <a:bodyPr/>
                    <a:lstStyle/>
                    <a:p>
                      <a:r>
                        <a:rPr lang="en-CA" sz="800" dirty="0"/>
                        <a:t>2019-06-20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 err="1"/>
                        <a:t>Indianfarm</a:t>
                      </a:r>
                      <a:r>
                        <a:rPr lang="en-CA" sz="800" dirty="0"/>
                        <a:t> budget 1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800" dirty="0"/>
                    </a:p>
                  </a:txBody>
                  <a:tcP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4765558"/>
                  </a:ext>
                </a:extLst>
              </a:tr>
              <a:tr h="594023">
                <a:tc>
                  <a:txBody>
                    <a:bodyPr/>
                    <a:lstStyle/>
                    <a:p>
                      <a:r>
                        <a:rPr lang="en-CA" sz="800" dirty="0"/>
                        <a:t>2019-05-15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/>
                        <a:t>Broughton budget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800" dirty="0"/>
                    </a:p>
                  </a:txBody>
                  <a:tcP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6253203"/>
                  </a:ext>
                </a:extLst>
              </a:tr>
              <a:tr h="594023">
                <a:tc>
                  <a:txBody>
                    <a:bodyPr/>
                    <a:lstStyle/>
                    <a:p>
                      <a:r>
                        <a:rPr lang="en-CA" sz="800" dirty="0"/>
                        <a:t>2018-02-11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/>
                        <a:t>Gully eco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800" dirty="0"/>
                    </a:p>
                  </a:txBody>
                  <a:tcP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69705338"/>
                  </a:ext>
                </a:extLst>
              </a:tr>
              <a:tr h="394651">
                <a:tc>
                  <a:txBody>
                    <a:bodyPr/>
                    <a:lstStyle/>
                    <a:p>
                      <a:r>
                        <a:rPr lang="en-CA" sz="800" dirty="0"/>
                        <a:t>…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800" dirty="0"/>
                    </a:p>
                  </a:txBody>
                  <a:tcPr anchor="ctr"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800" dirty="0"/>
                    </a:p>
                  </a:txBody>
                  <a:tcP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6941215"/>
                  </a:ext>
                </a:extLst>
              </a:tr>
            </a:tbl>
          </a:graphicData>
        </a:graphic>
      </p:graphicFrame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92DC9EA-7765-49D6-AA1E-C89DCC2993FB}"/>
              </a:ext>
            </a:extLst>
          </p:cNvPr>
          <p:cNvCxnSpPr/>
          <p:nvPr/>
        </p:nvCxnSpPr>
        <p:spPr>
          <a:xfrm>
            <a:off x="698331" y="2448861"/>
            <a:ext cx="0" cy="193242"/>
          </a:xfrm>
          <a:prstGeom prst="straightConnector1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EF810BD2-523D-457A-B33C-508EE79DDD18}"/>
              </a:ext>
            </a:extLst>
          </p:cNvPr>
          <p:cNvSpPr txBox="1"/>
          <p:nvPr/>
        </p:nvSpPr>
        <p:spPr>
          <a:xfrm>
            <a:off x="719740" y="1543361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chemeClr val="bg1"/>
                </a:solidFill>
              </a:rPr>
              <a:t>+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7FB20BEC-7F6D-4302-942A-F1C9E2F5D3C6}"/>
              </a:ext>
            </a:extLst>
          </p:cNvPr>
          <p:cNvCxnSpPr/>
          <p:nvPr/>
        </p:nvCxnSpPr>
        <p:spPr>
          <a:xfrm>
            <a:off x="1839496" y="2448861"/>
            <a:ext cx="0" cy="193242"/>
          </a:xfrm>
          <a:prstGeom prst="straightConnector1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4" name="Chart 33">
            <a:extLst>
              <a:ext uri="{FF2B5EF4-FFF2-40B4-BE49-F238E27FC236}">
                <a16:creationId xmlns:a16="http://schemas.microsoft.com/office/drawing/2014/main" id="{00D1F201-72AB-417C-824A-BC3C7B31CEC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47123053"/>
              </p:ext>
            </p:extLst>
          </p:nvPr>
        </p:nvGraphicFramePr>
        <p:xfrm>
          <a:off x="3286126" y="0"/>
          <a:ext cx="8905875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pSp>
        <p:nvGrpSpPr>
          <p:cNvPr id="35" name="Group 34">
            <a:extLst>
              <a:ext uri="{FF2B5EF4-FFF2-40B4-BE49-F238E27FC236}">
                <a16:creationId xmlns:a16="http://schemas.microsoft.com/office/drawing/2014/main" id="{A9F695F2-3F9E-4720-8C26-A92FD7D7E77C}"/>
              </a:ext>
            </a:extLst>
          </p:cNvPr>
          <p:cNvGrpSpPr/>
          <p:nvPr/>
        </p:nvGrpSpPr>
        <p:grpSpPr>
          <a:xfrm>
            <a:off x="6888471" y="5877794"/>
            <a:ext cx="2891602" cy="283147"/>
            <a:chOff x="5401504" y="1758699"/>
            <a:chExt cx="3078377" cy="424692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2481B71F-B08F-48E2-8282-28E3C7A7C2CA}"/>
                </a:ext>
              </a:extLst>
            </p:cNvPr>
            <p:cNvSpPr/>
            <p:nvPr/>
          </p:nvSpPr>
          <p:spPr>
            <a:xfrm>
              <a:off x="5401504" y="1758699"/>
              <a:ext cx="3078377" cy="42469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100" b="1" dirty="0"/>
                <a:t>TP Off-site Effectiveness (kg/</a:t>
              </a:r>
              <a:r>
                <a:rPr lang="en-CA" sz="1100" b="1" dirty="0" err="1"/>
                <a:t>yr</a:t>
              </a:r>
              <a:r>
                <a:rPr lang="en-CA" sz="1100" b="1" dirty="0"/>
                <a:t>)</a:t>
              </a:r>
            </a:p>
          </p:txBody>
        </p:sp>
        <p:sp>
          <p:nvSpPr>
            <p:cNvPr id="37" name="Isosceles Triangle 36">
              <a:extLst>
                <a:ext uri="{FF2B5EF4-FFF2-40B4-BE49-F238E27FC236}">
                  <a16:creationId xmlns:a16="http://schemas.microsoft.com/office/drawing/2014/main" id="{ABF0E0C0-ED7A-4D25-B52F-0B97ADD42E37}"/>
                </a:ext>
              </a:extLst>
            </p:cNvPr>
            <p:cNvSpPr/>
            <p:nvPr/>
          </p:nvSpPr>
          <p:spPr>
            <a:xfrm rot="10800000">
              <a:off x="8105341" y="1870031"/>
              <a:ext cx="217492" cy="20890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D904323F-2A2D-4A98-8AC1-CB208161A38D}"/>
              </a:ext>
            </a:extLst>
          </p:cNvPr>
          <p:cNvGrpSpPr/>
          <p:nvPr/>
        </p:nvGrpSpPr>
        <p:grpSpPr>
          <a:xfrm>
            <a:off x="8188082" y="305177"/>
            <a:ext cx="1850913" cy="283147"/>
            <a:chOff x="5802488" y="1758699"/>
            <a:chExt cx="2677390" cy="424692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B1AE1C4B-6301-46B1-945B-DEEAA8931FEB}"/>
                </a:ext>
              </a:extLst>
            </p:cNvPr>
            <p:cNvSpPr/>
            <p:nvPr/>
          </p:nvSpPr>
          <p:spPr>
            <a:xfrm>
              <a:off x="5802488" y="1758699"/>
              <a:ext cx="2677390" cy="42469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200" b="1" dirty="0"/>
                <a:t>Watershed drop list</a:t>
              </a:r>
            </a:p>
          </p:txBody>
        </p:sp>
        <p:sp>
          <p:nvSpPr>
            <p:cNvPr id="40" name="Isosceles Triangle 39">
              <a:extLst>
                <a:ext uri="{FF2B5EF4-FFF2-40B4-BE49-F238E27FC236}">
                  <a16:creationId xmlns:a16="http://schemas.microsoft.com/office/drawing/2014/main" id="{4BF65DC4-EB47-4F4E-BDCC-9F168C1C6699}"/>
                </a:ext>
              </a:extLst>
            </p:cNvPr>
            <p:cNvSpPr/>
            <p:nvPr/>
          </p:nvSpPr>
          <p:spPr>
            <a:xfrm rot="10800000">
              <a:off x="8105341" y="1870031"/>
              <a:ext cx="217492" cy="20890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3DD17FA1-0C97-433F-8BC1-E34D74F8796A}"/>
              </a:ext>
            </a:extLst>
          </p:cNvPr>
          <p:cNvGrpSpPr/>
          <p:nvPr/>
        </p:nvGrpSpPr>
        <p:grpSpPr>
          <a:xfrm>
            <a:off x="10343549" y="305177"/>
            <a:ext cx="1729553" cy="283147"/>
            <a:chOff x="5978038" y="1758699"/>
            <a:chExt cx="2501840" cy="424692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59F54DE1-17A5-456E-BC5D-6A28439283D4}"/>
                </a:ext>
              </a:extLst>
            </p:cNvPr>
            <p:cNvSpPr/>
            <p:nvPr/>
          </p:nvSpPr>
          <p:spPr>
            <a:xfrm>
              <a:off x="5978038" y="1758699"/>
              <a:ext cx="2501840" cy="42469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200" b="1" dirty="0"/>
                <a:t>Baseline drop list</a:t>
              </a:r>
            </a:p>
          </p:txBody>
        </p:sp>
        <p:sp>
          <p:nvSpPr>
            <p:cNvPr id="43" name="Isosceles Triangle 42">
              <a:extLst>
                <a:ext uri="{FF2B5EF4-FFF2-40B4-BE49-F238E27FC236}">
                  <a16:creationId xmlns:a16="http://schemas.microsoft.com/office/drawing/2014/main" id="{B49F4BC9-B479-41CE-9C92-E36F6060B90B}"/>
                </a:ext>
              </a:extLst>
            </p:cNvPr>
            <p:cNvSpPr/>
            <p:nvPr/>
          </p:nvSpPr>
          <p:spPr>
            <a:xfrm rot="10800000">
              <a:off x="8185224" y="1867790"/>
              <a:ext cx="217492" cy="20890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13CF522-D538-4D2F-9605-3877579D42C4}"/>
              </a:ext>
            </a:extLst>
          </p:cNvPr>
          <p:cNvCxnSpPr>
            <a:cxnSpLocks/>
          </p:cNvCxnSpPr>
          <p:nvPr/>
        </p:nvCxnSpPr>
        <p:spPr>
          <a:xfrm>
            <a:off x="3286126" y="792160"/>
            <a:ext cx="0" cy="5543985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Graphic 44" descr="Checkmark">
            <a:extLst>
              <a:ext uri="{FF2B5EF4-FFF2-40B4-BE49-F238E27FC236}">
                <a16:creationId xmlns:a16="http://schemas.microsoft.com/office/drawing/2014/main" id="{8AE485C5-9993-4E55-AEE8-1E264236DF2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354823" y="2953061"/>
            <a:ext cx="252000" cy="252000"/>
          </a:xfrm>
          <a:prstGeom prst="rect">
            <a:avLst/>
          </a:prstGeom>
        </p:spPr>
      </p:pic>
      <p:pic>
        <p:nvPicPr>
          <p:cNvPr id="1032" name="Picture 8" descr="Related image">
            <a:extLst>
              <a:ext uri="{FF2B5EF4-FFF2-40B4-BE49-F238E27FC236}">
                <a16:creationId xmlns:a16="http://schemas.microsoft.com/office/drawing/2014/main" id="{5A6A7D99-CB93-43A0-879C-3D6779ED50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6834" y="2955547"/>
            <a:ext cx="252000" cy="25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Graphic 49" descr="Checkmark">
            <a:extLst>
              <a:ext uri="{FF2B5EF4-FFF2-40B4-BE49-F238E27FC236}">
                <a16:creationId xmlns:a16="http://schemas.microsoft.com/office/drawing/2014/main" id="{D248BC8D-BB5D-43FC-9692-88AA358377F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354823" y="3501522"/>
            <a:ext cx="252000" cy="252000"/>
          </a:xfrm>
          <a:prstGeom prst="rect">
            <a:avLst/>
          </a:prstGeom>
        </p:spPr>
      </p:pic>
      <p:pic>
        <p:nvPicPr>
          <p:cNvPr id="51" name="Picture 8" descr="Related image">
            <a:extLst>
              <a:ext uri="{FF2B5EF4-FFF2-40B4-BE49-F238E27FC236}">
                <a16:creationId xmlns:a16="http://schemas.microsoft.com/office/drawing/2014/main" id="{D9B415A3-6314-48D0-BE46-97B8D14543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6834" y="3504008"/>
            <a:ext cx="252000" cy="25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Graphic 51" descr="Checkmark">
            <a:extLst>
              <a:ext uri="{FF2B5EF4-FFF2-40B4-BE49-F238E27FC236}">
                <a16:creationId xmlns:a16="http://schemas.microsoft.com/office/drawing/2014/main" id="{2824B557-CA87-4182-95B1-94B05DACFF8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354823" y="4128440"/>
            <a:ext cx="252000" cy="252000"/>
          </a:xfrm>
          <a:prstGeom prst="rect">
            <a:avLst/>
          </a:prstGeom>
        </p:spPr>
      </p:pic>
      <p:pic>
        <p:nvPicPr>
          <p:cNvPr id="53" name="Picture 8" descr="Related image">
            <a:extLst>
              <a:ext uri="{FF2B5EF4-FFF2-40B4-BE49-F238E27FC236}">
                <a16:creationId xmlns:a16="http://schemas.microsoft.com/office/drawing/2014/main" id="{AC23DD7C-A62B-4633-ACAA-F8A6A8212C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6834" y="4130926"/>
            <a:ext cx="252000" cy="25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Graphic 53" descr="Checkmark">
            <a:extLst>
              <a:ext uri="{FF2B5EF4-FFF2-40B4-BE49-F238E27FC236}">
                <a16:creationId xmlns:a16="http://schemas.microsoft.com/office/drawing/2014/main" id="{4B3A3389-85D6-4CEF-939A-9BD19557E68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354823" y="4687834"/>
            <a:ext cx="252000" cy="252000"/>
          </a:xfrm>
          <a:prstGeom prst="rect">
            <a:avLst/>
          </a:prstGeom>
        </p:spPr>
      </p:pic>
      <p:pic>
        <p:nvPicPr>
          <p:cNvPr id="55" name="Picture 8" descr="Related image">
            <a:extLst>
              <a:ext uri="{FF2B5EF4-FFF2-40B4-BE49-F238E27FC236}">
                <a16:creationId xmlns:a16="http://schemas.microsoft.com/office/drawing/2014/main" id="{E3949D63-8ED2-4B8F-8D94-F0F5DC6312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6834" y="4690320"/>
            <a:ext cx="252000" cy="25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Graphic 55" descr="Checkmark">
            <a:extLst>
              <a:ext uri="{FF2B5EF4-FFF2-40B4-BE49-F238E27FC236}">
                <a16:creationId xmlns:a16="http://schemas.microsoft.com/office/drawing/2014/main" id="{491D6045-D4EC-47CD-B8F3-8999A329858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354823" y="5247228"/>
            <a:ext cx="252000" cy="252000"/>
          </a:xfrm>
          <a:prstGeom prst="rect">
            <a:avLst/>
          </a:prstGeom>
        </p:spPr>
      </p:pic>
      <p:pic>
        <p:nvPicPr>
          <p:cNvPr id="57" name="Picture 8" descr="Related image">
            <a:extLst>
              <a:ext uri="{FF2B5EF4-FFF2-40B4-BE49-F238E27FC236}">
                <a16:creationId xmlns:a16="http://schemas.microsoft.com/office/drawing/2014/main" id="{FC393B40-66EF-4032-819D-740418D4C6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6834" y="5249714"/>
            <a:ext cx="252000" cy="25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4D77ABD3-8466-4513-8045-472A1ADE7D8B}"/>
              </a:ext>
            </a:extLst>
          </p:cNvPr>
          <p:cNvSpPr txBox="1"/>
          <p:nvPr/>
        </p:nvSpPr>
        <p:spPr>
          <a:xfrm>
            <a:off x="429630" y="1043865"/>
            <a:ext cx="24938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600" b="1" dirty="0"/>
              <a:t>Add or Open project </a:t>
            </a:r>
            <a:r>
              <a:rPr lang="en-CA" sz="1600" b="1" baseline="30000" dirty="0"/>
              <a:t>(?)</a:t>
            </a:r>
          </a:p>
        </p:txBody>
      </p:sp>
    </p:spTree>
    <p:extLst>
      <p:ext uri="{BB962C8B-B14F-4D97-AF65-F5344CB8AC3E}">
        <p14:creationId xmlns:p14="http://schemas.microsoft.com/office/powerpoint/2010/main" val="410784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165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2A958DEDC2D5C4DB9775EE4566BB966" ma:contentTypeVersion="11" ma:contentTypeDescription="Create a new document." ma:contentTypeScope="" ma:versionID="6e9fbabf6108f879c8c58101561e049a">
  <xsd:schema xmlns:xsd="http://www.w3.org/2001/XMLSchema" xmlns:xs="http://www.w3.org/2001/XMLSchema" xmlns:p="http://schemas.microsoft.com/office/2006/metadata/properties" xmlns:ns3="471cef36-82b7-4951-946c-7d484f1f0794" xmlns:ns4="4152e4b0-9273-4eb3-9219-cbfd475533bd" targetNamespace="http://schemas.microsoft.com/office/2006/metadata/properties" ma:root="true" ma:fieldsID="133724450446f0971ff3a8751078b418" ns3:_="" ns4:_="">
    <xsd:import namespace="471cef36-82b7-4951-946c-7d484f1f0794"/>
    <xsd:import namespace="4152e4b0-9273-4eb3-9219-cbfd475533bd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Location" minOccurs="0"/>
                <xsd:element ref="ns3:MediaServiceGenerationTime" minOccurs="0"/>
                <xsd:element ref="ns3:MediaServiceEventHashCode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71cef36-82b7-4951-946c-7d484f1f079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3" nillable="true" ma:displayName="Location" ma:internalName="MediaServiceLocation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152e4b0-9273-4eb3-9219-cbfd475533bd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8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B096520F-4276-47E5-825F-000D92D32D3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1E0E8BF-452E-4959-B523-54377C05F41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71cef36-82b7-4951-946c-7d484f1f0794"/>
    <ds:schemaRef ds:uri="4152e4b0-9273-4eb3-9219-cbfd475533b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A029D24-648B-4AC4-B093-DCBD2411CD34}">
  <ds:schemaRefs>
    <ds:schemaRef ds:uri="http://schemas.microsoft.com/office/2006/documentManagement/types"/>
    <ds:schemaRef ds:uri="4152e4b0-9273-4eb3-9219-cbfd475533bd"/>
    <ds:schemaRef ds:uri="http://purl.org/dc/elements/1.1/"/>
    <ds:schemaRef ds:uri="http://purl.org/dc/terms/"/>
    <ds:schemaRef ds:uri="http://schemas.microsoft.com/office/infopath/2007/PartnerControls"/>
    <ds:schemaRef ds:uri="http://purl.org/dc/dcmitype/"/>
    <ds:schemaRef ds:uri="http://schemas.microsoft.com/office/2006/metadata/properties"/>
    <ds:schemaRef ds:uri="http://schemas.openxmlformats.org/package/2006/metadata/core-properties"/>
    <ds:schemaRef ds:uri="471cef36-82b7-4951-946c-7d484f1f0794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10102</TotalTime>
  <Words>4617</Words>
  <Application>Microsoft Office PowerPoint</Application>
  <PresentationFormat>Widescreen</PresentationFormat>
  <Paragraphs>2111</Paragraphs>
  <Slides>44</Slides>
  <Notes>39</Notes>
  <HiddenSlides>0</HiddenSlides>
  <MMClips>14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9" baseType="lpstr">
      <vt:lpstr>Arial</vt:lpstr>
      <vt:lpstr>Calibri</vt:lpstr>
      <vt:lpstr>Calibri Light</vt:lpstr>
      <vt:lpstr>Wingdings 2</vt:lpstr>
      <vt:lpstr>Office Theme</vt:lpstr>
      <vt:lpstr>Ecosystem Services Assessment Tool (ESAT) Interface Design – revision 3</vt:lpstr>
      <vt:lpstr>General public login page</vt:lpstr>
      <vt:lpstr>PowerPoint Presentation</vt:lpstr>
      <vt:lpstr>Manager/Admin user version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Farmer user version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End of design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IMWEBs Online Interface Design</dc:title>
  <dc:creator>Hui Shao</dc:creator>
  <cp:lastModifiedBy>Hui Shao</cp:lastModifiedBy>
  <cp:revision>319</cp:revision>
  <dcterms:created xsi:type="dcterms:W3CDTF">2019-07-05T16:17:41Z</dcterms:created>
  <dcterms:modified xsi:type="dcterms:W3CDTF">2019-08-08T20:13:56Z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0x010100F2A958DEDC2D5C4DB9775EE4566BB966</vt:lpwstr>
  </property>
</Properties>
</file>